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98"/>
  </p:notesMasterIdLst>
  <p:sldIdLst>
    <p:sldId id="471" r:id="rId2"/>
    <p:sldId id="500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99" r:id="rId13"/>
    <p:sldId id="481" r:id="rId14"/>
    <p:sldId id="482" r:id="rId15"/>
    <p:sldId id="483" r:id="rId16"/>
    <p:sldId id="484" r:id="rId17"/>
    <p:sldId id="503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4" r:id="rId27"/>
    <p:sldId id="501" r:id="rId28"/>
    <p:sldId id="306" r:id="rId29"/>
    <p:sldId id="304" r:id="rId30"/>
    <p:sldId id="502" r:id="rId31"/>
    <p:sldId id="318" r:id="rId32"/>
    <p:sldId id="319" r:id="rId33"/>
    <p:sldId id="320" r:id="rId34"/>
    <p:sldId id="317" r:id="rId35"/>
    <p:sldId id="321" r:id="rId36"/>
    <p:sldId id="308" r:id="rId37"/>
    <p:sldId id="307" r:id="rId38"/>
    <p:sldId id="309" r:id="rId39"/>
    <p:sldId id="323" r:id="rId40"/>
    <p:sldId id="322" r:id="rId41"/>
    <p:sldId id="324" r:id="rId42"/>
    <p:sldId id="325" r:id="rId43"/>
    <p:sldId id="326" r:id="rId44"/>
    <p:sldId id="327" r:id="rId45"/>
    <p:sldId id="328" r:id="rId46"/>
    <p:sldId id="330" r:id="rId47"/>
    <p:sldId id="331" r:id="rId48"/>
    <p:sldId id="332" r:id="rId49"/>
    <p:sldId id="333" r:id="rId50"/>
    <p:sldId id="334" r:id="rId51"/>
    <p:sldId id="335" r:id="rId52"/>
    <p:sldId id="329" r:id="rId53"/>
    <p:sldId id="315" r:id="rId54"/>
    <p:sldId id="316" r:id="rId55"/>
    <p:sldId id="511" r:id="rId56"/>
    <p:sldId id="512" r:id="rId57"/>
    <p:sldId id="314" r:id="rId58"/>
    <p:sldId id="338" r:id="rId59"/>
    <p:sldId id="336" r:id="rId60"/>
    <p:sldId id="513" r:id="rId61"/>
    <p:sldId id="299" r:id="rId62"/>
    <p:sldId id="340" r:id="rId63"/>
    <p:sldId id="355" r:id="rId64"/>
    <p:sldId id="347" r:id="rId65"/>
    <p:sldId id="349" r:id="rId66"/>
    <p:sldId id="348" r:id="rId67"/>
    <p:sldId id="350" r:id="rId68"/>
    <p:sldId id="342" r:id="rId69"/>
    <p:sldId id="346" r:id="rId70"/>
    <p:sldId id="343" r:id="rId71"/>
    <p:sldId id="345" r:id="rId72"/>
    <p:sldId id="344" r:id="rId73"/>
    <p:sldId id="356" r:id="rId74"/>
    <p:sldId id="357" r:id="rId75"/>
    <p:sldId id="353" r:id="rId76"/>
    <p:sldId id="354" r:id="rId77"/>
    <p:sldId id="352" r:id="rId78"/>
    <p:sldId id="521" r:id="rId79"/>
    <p:sldId id="358" r:id="rId80"/>
    <p:sldId id="514" r:id="rId81"/>
    <p:sldId id="257" r:id="rId82"/>
    <p:sldId id="362" r:id="rId83"/>
    <p:sldId id="361" r:id="rId84"/>
    <p:sldId id="364" r:id="rId85"/>
    <p:sldId id="365" r:id="rId86"/>
    <p:sldId id="516" r:id="rId87"/>
    <p:sldId id="366" r:id="rId88"/>
    <p:sldId id="367" r:id="rId89"/>
    <p:sldId id="368" r:id="rId90"/>
    <p:sldId id="369" r:id="rId91"/>
    <p:sldId id="370" r:id="rId92"/>
    <p:sldId id="372" r:id="rId93"/>
    <p:sldId id="517" r:id="rId94"/>
    <p:sldId id="522" r:id="rId95"/>
    <p:sldId id="515" r:id="rId96"/>
    <p:sldId id="526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3712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C191-5C3B-4309-B4BD-B4130F5D37C6}" type="datetimeFigureOut">
              <a:rPr lang="es-CR" smtClean="0"/>
              <a:t>15/09/2016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AC919-CEC7-462F-AE2E-78998FA4A2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652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Pass</a:t>
            </a:r>
            <a:r>
              <a:rPr lang="es-CR" baseline="0" dirty="0" smtClean="0"/>
              <a:t> </a:t>
            </a:r>
            <a:r>
              <a:rPr lang="es-CR" baseline="0" dirty="0" err="1" smtClean="0"/>
              <a:t>activity</a:t>
            </a:r>
            <a:r>
              <a:rPr lang="es-CR" baseline="0" dirty="0" smtClean="0"/>
              <a:t> </a:t>
            </a:r>
            <a:r>
              <a:rPr lang="es-CR" baseline="0" dirty="0" err="1" smtClean="0"/>
              <a:t>to</a:t>
            </a:r>
            <a:r>
              <a:rPr lang="es-CR" baseline="0" dirty="0" smtClean="0"/>
              <a:t> </a:t>
            </a:r>
            <a:r>
              <a:rPr lang="es-CR" baseline="0" dirty="0" err="1" smtClean="0"/>
              <a:t>differnt</a:t>
            </a:r>
            <a:r>
              <a:rPr lang="es-CR" baseline="0" dirty="0" smtClean="0"/>
              <a:t> </a:t>
            </a:r>
            <a:r>
              <a:rPr lang="es-CR" baseline="0" dirty="0" err="1" smtClean="0"/>
              <a:t>group</a:t>
            </a:r>
            <a:r>
              <a:rPr lang="es-CR" baseline="0" dirty="0" smtClean="0"/>
              <a:t> </a:t>
            </a:r>
            <a:r>
              <a:rPr lang="es-CR" baseline="0" dirty="0" err="1" smtClean="0"/>
              <a:t>to</a:t>
            </a:r>
            <a:r>
              <a:rPr lang="es-CR" baseline="0" dirty="0" smtClean="0"/>
              <a:t> grade. </a:t>
            </a:r>
            <a:r>
              <a:rPr lang="es-CR" baseline="0" dirty="0" err="1" smtClean="0"/>
              <a:t>Group</a:t>
            </a:r>
            <a:r>
              <a:rPr lang="es-CR" baseline="0" dirty="0" smtClean="0"/>
              <a:t> </a:t>
            </a:r>
            <a:r>
              <a:rPr lang="es-CR" baseline="0" dirty="0" err="1" smtClean="0"/>
              <a:t>with</a:t>
            </a:r>
            <a:r>
              <a:rPr lang="es-CR" baseline="0" dirty="0" smtClean="0"/>
              <a:t> </a:t>
            </a:r>
            <a:r>
              <a:rPr lang="es-CR" baseline="0" dirty="0" err="1" smtClean="0"/>
              <a:t>most</a:t>
            </a:r>
            <a:r>
              <a:rPr lang="es-CR" baseline="0" dirty="0" smtClean="0"/>
              <a:t> </a:t>
            </a:r>
            <a:r>
              <a:rPr lang="es-CR" baseline="0" dirty="0" err="1" smtClean="0"/>
              <a:t>points</a:t>
            </a:r>
            <a:r>
              <a:rPr lang="es-CR" baseline="0" dirty="0" smtClean="0"/>
              <a:t> at </a:t>
            </a:r>
            <a:r>
              <a:rPr lang="es-CR" baseline="0" dirty="0" err="1" smtClean="0"/>
              <a:t>the</a:t>
            </a:r>
            <a:r>
              <a:rPr lang="es-CR" baseline="0" dirty="0" smtClean="0"/>
              <a:t> </a:t>
            </a:r>
            <a:r>
              <a:rPr lang="es-CR" baseline="0" dirty="0" err="1" smtClean="0"/>
              <a:t>end</a:t>
            </a:r>
            <a:r>
              <a:rPr lang="es-CR" baseline="0" dirty="0" smtClean="0"/>
              <a:t> </a:t>
            </a:r>
            <a:r>
              <a:rPr lang="es-CR" baseline="0" dirty="0" err="1" smtClean="0"/>
              <a:t>wins</a:t>
            </a:r>
            <a:r>
              <a:rPr lang="es-CR" baseline="0" dirty="0" smtClean="0"/>
              <a:t>.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3AFC5-5D85-4619-BAC3-7399F03CD22C}" type="slidenum">
              <a:rPr lang="es-CR" smtClean="0"/>
              <a:t>57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467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AC919-CEC7-462F-AE2E-78998FA4A25A}" type="slidenum">
              <a:rPr lang="es-CR" smtClean="0"/>
              <a:t>78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057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b="1" dirty="0" smtClean="0"/>
              <a:t>Horizontal </a:t>
            </a:r>
            <a:r>
              <a:rPr lang="es-CR" b="1" dirty="0" err="1" smtClean="0"/>
              <a:t>Answers</a:t>
            </a:r>
            <a:r>
              <a:rPr lang="es-CR" b="1" dirty="0" smtClean="0"/>
              <a:t>:</a:t>
            </a:r>
            <a:r>
              <a:rPr lang="es-CR" b="1" baseline="0" dirty="0" smtClean="0"/>
              <a:t> 1.) Recuerdo, 5.) Castillo, 6.) Quedarse 7.) mariscos, 11.) mercado 12.) pagar</a:t>
            </a:r>
          </a:p>
          <a:p>
            <a:r>
              <a:rPr lang="es-CR" b="1" baseline="0" dirty="0" smtClean="0"/>
              <a:t>Vertical </a:t>
            </a:r>
            <a:r>
              <a:rPr lang="es-CR" b="1" baseline="0" dirty="0" err="1" smtClean="0"/>
              <a:t>Answers</a:t>
            </a:r>
            <a:r>
              <a:rPr lang="es-CR" b="1" baseline="0" dirty="0" smtClean="0"/>
              <a:t>: 2.) Desierto, 3.) playa 4.) joyas, 8.) regatear 9.) tomar 10.) bosque</a:t>
            </a:r>
            <a:endParaRPr lang="es-C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AC919-CEC7-462F-AE2E-78998FA4A25A}" type="slidenum">
              <a:rPr lang="es-CR" smtClean="0"/>
              <a:t>90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4998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0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68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9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042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098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0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8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14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0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1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9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4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0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4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9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68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?quizId=cc76da27-300b-494d-9520-b324d5814d6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6-pHogHca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Lunes el 12 de septiembre 2016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48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Actividad C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8857"/>
            <a:ext cx="8596668" cy="5254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sz="2400" dirty="0" smtClean="0"/>
              <a:t>Direcciones: Respondan </a:t>
            </a:r>
            <a:r>
              <a:rPr lang="es-CR" sz="2400" dirty="0"/>
              <a:t>a las preguntas en </a:t>
            </a:r>
            <a:r>
              <a:rPr lang="es-ES" sz="2400" dirty="0"/>
              <a:t>frases completas con la información de actividad A</a:t>
            </a:r>
            <a:r>
              <a:rPr lang="es-ES" sz="2400" dirty="0" smtClean="0"/>
              <a:t>.</a:t>
            </a:r>
            <a:endParaRPr lang="en-US" sz="2400" dirty="0"/>
          </a:p>
          <a:p>
            <a:pPr lvl="0">
              <a:lnSpc>
                <a:spcPct val="220000"/>
              </a:lnSpc>
              <a:buFont typeface="+mj-lt"/>
              <a:buAutoNum type="arabicPeriod"/>
            </a:pPr>
            <a:r>
              <a:rPr lang="es-ES" sz="2400" dirty="0"/>
              <a:t>¿A qué ciudad viajó la persona?</a:t>
            </a:r>
            <a:endParaRPr lang="en-US" sz="2400" dirty="0"/>
          </a:p>
          <a:p>
            <a:pPr lvl="0">
              <a:lnSpc>
                <a:spcPct val="220000"/>
              </a:lnSpc>
              <a:buFont typeface="+mj-lt"/>
              <a:buAutoNum type="arabicPeriod"/>
            </a:pPr>
            <a:r>
              <a:rPr lang="es-ES" sz="2400" dirty="0"/>
              <a:t>¿Qué transporte </a:t>
            </a:r>
            <a:r>
              <a:rPr lang="es-ES" sz="2400" dirty="0" smtClean="0"/>
              <a:t>tomó </a:t>
            </a:r>
            <a:r>
              <a:rPr lang="es-ES" sz="2400" dirty="0"/>
              <a:t>la persona?</a:t>
            </a:r>
            <a:endParaRPr lang="en-US" sz="2400" dirty="0"/>
          </a:p>
          <a:p>
            <a:pPr lvl="0">
              <a:lnSpc>
                <a:spcPct val="220000"/>
              </a:lnSpc>
              <a:buFont typeface="+mj-lt"/>
              <a:buAutoNum type="arabicPeriod"/>
            </a:pPr>
            <a:r>
              <a:rPr lang="es-ES" sz="2400" dirty="0"/>
              <a:t>¿Qué monumento vio?</a:t>
            </a:r>
            <a:endParaRPr lang="en-US" sz="2400" dirty="0"/>
          </a:p>
          <a:p>
            <a:pPr lvl="0">
              <a:lnSpc>
                <a:spcPct val="220000"/>
              </a:lnSpc>
              <a:buFont typeface="+mj-lt"/>
              <a:buAutoNum type="arabicPeriod"/>
            </a:pPr>
            <a:r>
              <a:rPr lang="es-ES" sz="2400" dirty="0"/>
              <a:t>¿Cuánto costó </a:t>
            </a:r>
            <a:r>
              <a:rPr lang="es-ES" sz="2400" dirty="0" smtClean="0"/>
              <a:t>la </a:t>
            </a:r>
            <a:r>
              <a:rPr lang="es-ES" sz="2400" dirty="0"/>
              <a:t>ropa que compró?</a:t>
            </a:r>
            <a:endParaRPr lang="en-US" sz="2400" dirty="0"/>
          </a:p>
          <a:p>
            <a:pPr lvl="0">
              <a:lnSpc>
                <a:spcPct val="220000"/>
              </a:lnSpc>
              <a:buFont typeface="+mj-lt"/>
              <a:buAutoNum type="arabicPeriod"/>
            </a:pPr>
            <a:r>
              <a:rPr lang="es-ES" sz="2400" dirty="0"/>
              <a:t>¿Qué comió en Little </a:t>
            </a:r>
            <a:r>
              <a:rPr lang="es-ES" sz="2400" dirty="0" err="1"/>
              <a:t>Italy</a:t>
            </a:r>
            <a:r>
              <a:rPr lang="es-ES" sz="2400" dirty="0"/>
              <a:t>?</a:t>
            </a:r>
            <a:endParaRPr lang="en-US" sz="2400" dirty="0"/>
          </a:p>
          <a:p>
            <a:pPr lvl="0">
              <a:buFont typeface="+mj-lt"/>
              <a:buAutoNum type="arabicPeriod"/>
            </a:pP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1454046" y="2983043"/>
            <a:ext cx="616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La persona viajó a Nueva York.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045" y="3775110"/>
            <a:ext cx="616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La persona tomó un avión.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044" y="4577203"/>
            <a:ext cx="616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La persona vio el monumento de 9/11.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044" y="5577292"/>
            <a:ext cx="616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La ropa costó $100.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043" y="6346548"/>
            <a:ext cx="616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La persona comió lasaña.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52037" cy="1320800"/>
          </a:xfrm>
        </p:spPr>
        <p:txBody>
          <a:bodyPr>
            <a:normAutofit/>
          </a:bodyPr>
          <a:lstStyle/>
          <a:p>
            <a:r>
              <a:rPr lang="es-CR" dirty="0"/>
              <a:t>D</a:t>
            </a:r>
            <a:r>
              <a:rPr lang="es-CR" dirty="0" smtClean="0"/>
              <a:t>. Reescriba el párrafo de ayer de actividad D y usen el pretérito.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b="1" i="1" dirty="0" smtClean="0"/>
              <a:t>Ayer:</a:t>
            </a:r>
            <a:r>
              <a:rPr lang="es-CR" sz="2400" dirty="0" smtClean="0"/>
              <a:t> Yo voy a Washington DC y visito el monumento nacional. Durante la vacación yo duermo en un hotel de Hilton. Yo visito el museo de </a:t>
            </a:r>
            <a:r>
              <a:rPr lang="es-CR" sz="2400" dirty="0" err="1" smtClean="0"/>
              <a:t>Smithsonian</a:t>
            </a:r>
            <a:r>
              <a:rPr lang="es-CR" sz="2400" dirty="0" smtClean="0"/>
              <a:t>. Yo tomo el autobús de Charlotte a DC.</a:t>
            </a:r>
          </a:p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r>
              <a:rPr lang="es-CR" sz="2400" b="1" i="1" dirty="0" smtClean="0"/>
              <a:t>Hoy:</a:t>
            </a:r>
            <a:r>
              <a:rPr lang="es-CR" sz="2400" dirty="0"/>
              <a:t> Yo </a:t>
            </a:r>
            <a:r>
              <a:rPr lang="es-CR" sz="2400" b="1" i="1" u="sng" dirty="0" smtClean="0"/>
              <a:t>fui</a:t>
            </a:r>
            <a:r>
              <a:rPr lang="es-CR" sz="2400" dirty="0" smtClean="0"/>
              <a:t> </a:t>
            </a:r>
            <a:r>
              <a:rPr lang="es-CR" sz="2400" dirty="0"/>
              <a:t>a Washington DC y </a:t>
            </a:r>
            <a:r>
              <a:rPr lang="es-CR" sz="2400" b="1" i="1" u="sng" dirty="0" smtClean="0"/>
              <a:t>visité</a:t>
            </a:r>
            <a:r>
              <a:rPr lang="es-CR" sz="2400" dirty="0" smtClean="0"/>
              <a:t> </a:t>
            </a:r>
            <a:r>
              <a:rPr lang="es-CR" sz="2400" dirty="0"/>
              <a:t>el monumento </a:t>
            </a:r>
            <a:r>
              <a:rPr lang="es-CR" sz="2400" dirty="0" smtClean="0"/>
              <a:t>nacional. </a:t>
            </a:r>
            <a:r>
              <a:rPr lang="es-CR" sz="2400" dirty="0"/>
              <a:t>Durante la vacación yo </a:t>
            </a:r>
            <a:r>
              <a:rPr lang="es-CR" sz="2400" b="1" i="1" u="sng" dirty="0" smtClean="0"/>
              <a:t>dormí</a:t>
            </a:r>
            <a:r>
              <a:rPr lang="es-CR" sz="2400" dirty="0" smtClean="0"/>
              <a:t> </a:t>
            </a:r>
            <a:r>
              <a:rPr lang="es-CR" sz="2400" dirty="0"/>
              <a:t>en un hotel de Hilton. Yo </a:t>
            </a:r>
            <a:r>
              <a:rPr lang="es-CR" sz="2400" b="1" i="1" u="sng" dirty="0" smtClean="0"/>
              <a:t>visité</a:t>
            </a:r>
            <a:r>
              <a:rPr lang="es-CR" sz="2400" dirty="0" smtClean="0"/>
              <a:t> el </a:t>
            </a:r>
            <a:r>
              <a:rPr lang="es-CR" sz="2400" dirty="0"/>
              <a:t>museo de </a:t>
            </a:r>
            <a:r>
              <a:rPr lang="es-CR" sz="2400" dirty="0" err="1"/>
              <a:t>Smithsonian</a:t>
            </a:r>
            <a:r>
              <a:rPr lang="es-CR" sz="2400" dirty="0"/>
              <a:t>. Yo </a:t>
            </a:r>
            <a:r>
              <a:rPr lang="es-CR" sz="2400" b="1" i="1" u="sng" dirty="0" smtClean="0"/>
              <a:t>tomé</a:t>
            </a:r>
            <a:r>
              <a:rPr lang="es-CR" sz="2400" dirty="0" smtClean="0"/>
              <a:t> </a:t>
            </a:r>
            <a:r>
              <a:rPr lang="es-CR" sz="2400" dirty="0"/>
              <a:t>el autobús de Charlotte a DC.</a:t>
            </a:r>
          </a:p>
        </p:txBody>
      </p:sp>
    </p:spTree>
    <p:extLst>
      <p:ext uri="{BB962C8B-B14F-4D97-AF65-F5344CB8AC3E}">
        <p14:creationId xmlns:p14="http://schemas.microsoft.com/office/powerpoint/2010/main" val="34103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Salida</a:t>
            </a:r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Responden en frases completas en su papel</a:t>
            </a:r>
          </a:p>
          <a:p>
            <a:pPr marL="0" indent="0">
              <a:buNone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¿Qué comió usted anoche?</a:t>
            </a:r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¿Qué estudió usted el año pasado?</a:t>
            </a:r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¿Qué escribió usted en la clase ayer?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3597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Martes el 13 de septiembre 2016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9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3030"/>
            <a:ext cx="8781459" cy="1320800"/>
          </a:xfrm>
        </p:spPr>
        <p:txBody>
          <a:bodyPr>
            <a:noAutofit/>
          </a:bodyPr>
          <a:lstStyle/>
          <a:p>
            <a:r>
              <a:rPr lang="es-CR" dirty="0"/>
              <a:t>Calentamiento</a:t>
            </a:r>
            <a:br>
              <a:rPr lang="es-CR" dirty="0"/>
            </a:br>
            <a:r>
              <a:rPr lang="es-CR" sz="2400" dirty="0" smtClean="0">
                <a:solidFill>
                  <a:schemeClr val="tx1"/>
                </a:solidFill>
              </a:rPr>
              <a:t>Direcciones: Conjuguen </a:t>
            </a:r>
            <a:r>
              <a:rPr lang="es-CR" sz="2400" dirty="0">
                <a:solidFill>
                  <a:schemeClr val="tx1"/>
                </a:solidFill>
              </a:rPr>
              <a:t>los verbos en el </a:t>
            </a:r>
            <a:r>
              <a:rPr lang="es-CR" sz="2400" dirty="0" smtClean="0">
                <a:solidFill>
                  <a:schemeClr val="tx1"/>
                </a:solidFill>
              </a:rPr>
              <a:t>pretérito</a:t>
            </a:r>
            <a:endParaRPr lang="es-CR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2573"/>
            <a:ext cx="8596668" cy="4257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2000" dirty="0" smtClean="0"/>
              <a:t>caminar</a:t>
            </a:r>
          </a:p>
          <a:p>
            <a:pPr algn="ctr">
              <a:buFont typeface="+mj-lt"/>
              <a:buAutoNum type="arabicPeriod"/>
            </a:pPr>
            <a:endParaRPr lang="es-CR" sz="2000" dirty="0"/>
          </a:p>
          <a:p>
            <a:pPr algn="ctr">
              <a:buFont typeface="+mj-lt"/>
              <a:buAutoNum type="arabicPeriod"/>
            </a:pPr>
            <a:endParaRPr lang="es-CR" sz="2000" dirty="0" smtClean="0"/>
          </a:p>
          <a:p>
            <a:pPr algn="ctr">
              <a:buFont typeface="+mj-lt"/>
              <a:buAutoNum type="arabicPeriod"/>
            </a:pPr>
            <a:endParaRPr lang="es-CR" sz="2000" dirty="0"/>
          </a:p>
          <a:p>
            <a:pPr marL="0" indent="0" algn="ctr">
              <a:buNone/>
            </a:pPr>
            <a:r>
              <a:rPr lang="es-CR" sz="2000" dirty="0"/>
              <a:t>c</a:t>
            </a:r>
            <a:r>
              <a:rPr lang="es-CR" sz="2000" dirty="0" smtClean="0"/>
              <a:t>orrer</a:t>
            </a:r>
          </a:p>
          <a:p>
            <a:pPr marL="0" indent="0" algn="ctr">
              <a:buNone/>
            </a:pPr>
            <a:endParaRPr lang="es-CR" sz="2000" dirty="0"/>
          </a:p>
          <a:p>
            <a:pPr marL="0" indent="0" algn="ctr">
              <a:buNone/>
            </a:pPr>
            <a:endParaRPr lang="es-CR" sz="2000" dirty="0" smtClean="0"/>
          </a:p>
          <a:p>
            <a:pPr marL="0" indent="0" algn="ctr">
              <a:buNone/>
            </a:pPr>
            <a:endParaRPr lang="es-CR" sz="2000" dirty="0"/>
          </a:p>
          <a:p>
            <a:pPr marL="0" indent="0" algn="ctr">
              <a:buNone/>
            </a:pPr>
            <a:r>
              <a:rPr lang="es-CR" sz="2000" dirty="0" smtClean="0"/>
              <a:t>salir</a:t>
            </a:r>
          </a:p>
          <a:p>
            <a:pPr algn="ctr">
              <a:buFont typeface="+mj-lt"/>
              <a:buAutoNum type="arabicPeriod"/>
            </a:pPr>
            <a:endParaRPr lang="es-CR" sz="2000" dirty="0"/>
          </a:p>
          <a:p>
            <a:pPr algn="ctr">
              <a:buFont typeface="+mj-lt"/>
              <a:buAutoNum type="arabicPeriod"/>
            </a:pPr>
            <a:endParaRPr lang="es-CR" sz="2000" dirty="0" smtClean="0"/>
          </a:p>
          <a:p>
            <a:pPr algn="ctr">
              <a:buFont typeface="+mj-lt"/>
              <a:buAutoNum type="arabicPeriod"/>
            </a:pPr>
            <a:endParaRPr lang="es-CR" sz="2000" dirty="0"/>
          </a:p>
          <a:p>
            <a:pPr algn="ctr">
              <a:buFont typeface="+mj-lt"/>
              <a:buAutoNum type="arabicPeriod"/>
            </a:pPr>
            <a:endParaRPr lang="es-CR" sz="2000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528623"/>
              </p:ext>
            </p:extLst>
          </p:nvPr>
        </p:nvGraphicFramePr>
        <p:xfrm>
          <a:off x="677334" y="1897288"/>
          <a:ext cx="9613900" cy="1188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06950"/>
                <a:gridCol w="4806950"/>
              </a:tblGrid>
              <a:tr h="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Nosotros(as)</a:t>
                      </a:r>
                      <a:endParaRPr lang="es-C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Tú</a:t>
                      </a:r>
                      <a:r>
                        <a:rPr lang="es-CR" sz="2000" baseline="0" dirty="0" smtClean="0"/>
                        <a:t> </a:t>
                      </a:r>
                      <a:endParaRPr lang="es-C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Vosotros(as)           </a:t>
                      </a:r>
                      <a:r>
                        <a:rPr lang="es-CR" sz="2000" b="1" dirty="0" smtClean="0">
                          <a:solidFill>
                            <a:schemeClr val="accent1"/>
                          </a:solidFill>
                        </a:rPr>
                        <a:t>caminasteis</a:t>
                      </a:r>
                      <a:endParaRPr lang="es-C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Él/Ella/Ud.</a:t>
                      </a:r>
                      <a:endParaRPr lang="es-C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Ellos/Ellas/Uds.</a:t>
                      </a:r>
                      <a:endParaRPr lang="es-C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53782"/>
              </p:ext>
            </p:extLst>
          </p:nvPr>
        </p:nvGraphicFramePr>
        <p:xfrm>
          <a:off x="677334" y="3651339"/>
          <a:ext cx="9613900" cy="1188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06950"/>
                <a:gridCol w="4806950"/>
              </a:tblGrid>
              <a:tr h="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Nosotros(as)</a:t>
                      </a:r>
                      <a:endParaRPr lang="es-C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Tú </a:t>
                      </a:r>
                      <a:endParaRPr lang="es-C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Vosotros(as)            </a:t>
                      </a:r>
                      <a:r>
                        <a:rPr lang="es-CR" sz="2000" b="1" dirty="0" smtClean="0">
                          <a:solidFill>
                            <a:schemeClr val="accent1"/>
                          </a:solidFill>
                        </a:rPr>
                        <a:t>corristeis</a:t>
                      </a:r>
                      <a:r>
                        <a:rPr lang="es-CR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CR" sz="2000" dirty="0" smtClean="0"/>
                        <a:t> </a:t>
                      </a:r>
                      <a:endParaRPr lang="es-C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Él/Ella/Ud.</a:t>
                      </a:r>
                      <a:endParaRPr lang="es-C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Ellos/Ellas/Uds.</a:t>
                      </a:r>
                      <a:endParaRPr lang="es-C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39766"/>
              </p:ext>
            </p:extLst>
          </p:nvPr>
        </p:nvGraphicFramePr>
        <p:xfrm>
          <a:off x="677334" y="5344160"/>
          <a:ext cx="9613900" cy="1188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06950"/>
                <a:gridCol w="4806950"/>
              </a:tblGrid>
              <a:tr h="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Nosotros(as)</a:t>
                      </a:r>
                      <a:endParaRPr lang="es-C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Tú </a:t>
                      </a:r>
                      <a:endParaRPr lang="es-C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Vosotros(as)            </a:t>
                      </a:r>
                      <a:r>
                        <a:rPr lang="es-CR" sz="2000" b="1" dirty="0" smtClean="0">
                          <a:solidFill>
                            <a:schemeClr val="accent1"/>
                          </a:solidFill>
                        </a:rPr>
                        <a:t>salisteis</a:t>
                      </a:r>
                      <a:endParaRPr lang="es-C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Él/Ella/Ud.</a:t>
                      </a:r>
                      <a:endParaRPr lang="es-C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000" dirty="0" smtClean="0"/>
                        <a:t>Ellos/Ellas/Uds.</a:t>
                      </a:r>
                      <a:endParaRPr lang="es-C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2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Anuncios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err="1" smtClean="0"/>
              <a:t>Duolingo</a:t>
            </a:r>
            <a:r>
              <a:rPr lang="es-CR" sz="2400" dirty="0" smtClean="0"/>
              <a:t> grades in</a:t>
            </a:r>
          </a:p>
          <a:p>
            <a:pPr marL="0" indent="0">
              <a:buNone/>
            </a:pPr>
            <a:r>
              <a:rPr lang="es-CR" sz="2400" dirty="0" err="1" smtClean="0"/>
              <a:t>Vocabulary</a:t>
            </a:r>
            <a:r>
              <a:rPr lang="es-CR" sz="2400" dirty="0" smtClean="0"/>
              <a:t> and </a:t>
            </a:r>
            <a:r>
              <a:rPr lang="es-CR" sz="2400" dirty="0" err="1" smtClean="0"/>
              <a:t>Grammar</a:t>
            </a:r>
            <a:r>
              <a:rPr lang="es-CR" sz="2400" dirty="0" smtClean="0"/>
              <a:t> </a:t>
            </a:r>
            <a:r>
              <a:rPr lang="es-CR" sz="2400" dirty="0" err="1" smtClean="0"/>
              <a:t>assessment</a:t>
            </a:r>
            <a:r>
              <a:rPr lang="es-CR" sz="2400" dirty="0"/>
              <a:t> </a:t>
            </a:r>
            <a:r>
              <a:rPr lang="es-CR" sz="2400" dirty="0" smtClean="0"/>
              <a:t>– </a:t>
            </a:r>
            <a:r>
              <a:rPr lang="es-CR" sz="2400" dirty="0" err="1" smtClean="0"/>
              <a:t>Tuesday</a:t>
            </a:r>
            <a:r>
              <a:rPr lang="es-CR" sz="2400" dirty="0" smtClean="0"/>
              <a:t> 9/20</a:t>
            </a:r>
          </a:p>
          <a:p>
            <a:pPr marL="0" indent="0">
              <a:buNone/>
            </a:pPr>
            <a:r>
              <a:rPr lang="es-CR" sz="2400" dirty="0" err="1" smtClean="0"/>
              <a:t>Presentations</a:t>
            </a:r>
            <a:r>
              <a:rPr lang="es-CR" sz="2400" dirty="0" smtClean="0"/>
              <a:t> </a:t>
            </a:r>
            <a:r>
              <a:rPr lang="es-CR" sz="2400" dirty="0" err="1" smtClean="0"/>
              <a:t>on</a:t>
            </a:r>
            <a:r>
              <a:rPr lang="es-CR" sz="2400" dirty="0"/>
              <a:t> </a:t>
            </a:r>
            <a:r>
              <a:rPr lang="es-CR" sz="2400" dirty="0" err="1" smtClean="0"/>
              <a:t>google</a:t>
            </a:r>
            <a:r>
              <a:rPr lang="es-CR" sz="2400" dirty="0" smtClean="0"/>
              <a:t> </a:t>
            </a:r>
            <a:r>
              <a:rPr lang="es-CR" sz="2400" dirty="0" err="1" smtClean="0"/>
              <a:t>classroom</a:t>
            </a: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Flash </a:t>
            </a:r>
            <a:r>
              <a:rPr lang="es-CR" sz="2400" dirty="0" err="1" smtClean="0"/>
              <a:t>cards</a:t>
            </a:r>
            <a:r>
              <a:rPr lang="es-C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2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Charadas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Estamos en grupos de tres con un policía, un adivino y un actor. El adivino no puede ver la pizarra. El actor actúa las palabras y el adivino las dice. La policía asegura que nadie engaña. El adivino y el actor ganan puntos y las tres personas con los mas puntos en la clase ganan boletos de rifa.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1473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Charadas</a:t>
            </a:r>
            <a:endParaRPr lang="es-C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09811"/>
          </a:xfrm>
        </p:spPr>
        <p:txBody>
          <a:bodyPr>
            <a:noAutofit/>
          </a:bodyPr>
          <a:lstStyle/>
          <a:p>
            <a:r>
              <a:rPr lang="es-CR" sz="2400" dirty="0" smtClean="0"/>
              <a:t>1. Jugar</a:t>
            </a:r>
            <a:endParaRPr lang="es-CR" sz="2400" dirty="0"/>
          </a:p>
          <a:p>
            <a:r>
              <a:rPr lang="es-CR" sz="2400" dirty="0" smtClean="0"/>
              <a:t>2. Comer</a:t>
            </a:r>
            <a:endParaRPr lang="es-CR" sz="2400" dirty="0"/>
          </a:p>
          <a:p>
            <a:r>
              <a:rPr lang="es-CR" sz="2400" dirty="0" smtClean="0"/>
              <a:t>3. Dormir</a:t>
            </a:r>
            <a:endParaRPr lang="es-CR" sz="2400" dirty="0"/>
          </a:p>
          <a:p>
            <a:r>
              <a:rPr lang="es-CR" sz="2400" dirty="0" smtClean="0"/>
              <a:t>4. Hablar</a:t>
            </a:r>
            <a:endParaRPr lang="es-CR" sz="2400" dirty="0"/>
          </a:p>
          <a:p>
            <a:r>
              <a:rPr lang="es-CR" sz="2400" dirty="0" smtClean="0"/>
              <a:t>5. Bailar</a:t>
            </a:r>
          </a:p>
          <a:p>
            <a:pPr marL="514350" indent="-514350">
              <a:buFont typeface="+mj-lt"/>
              <a:buAutoNum type="arabicPeriod"/>
            </a:pPr>
            <a:endParaRPr lang="es-CR" sz="2800" dirty="0" smtClean="0"/>
          </a:p>
          <a:p>
            <a:r>
              <a:rPr lang="es-CR" sz="2800" dirty="0"/>
              <a:t>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3693462" y="3018971"/>
            <a:ext cx="3063240" cy="2913513"/>
          </a:xfrm>
        </p:spPr>
        <p:txBody>
          <a:bodyPr>
            <a:normAutofit/>
          </a:bodyPr>
          <a:lstStyle/>
          <a:p>
            <a:r>
              <a:rPr lang="es-CR" sz="2400" dirty="0"/>
              <a:t>6. Escribir</a:t>
            </a:r>
          </a:p>
          <a:p>
            <a:r>
              <a:rPr lang="es-CR" sz="2400" dirty="0" smtClean="0"/>
              <a:t>7. Tocar</a:t>
            </a:r>
            <a:endParaRPr lang="es-CR" sz="2400" dirty="0"/>
          </a:p>
          <a:p>
            <a:r>
              <a:rPr lang="es-CR" sz="2400" dirty="0" smtClean="0"/>
              <a:t>8. Caminar</a:t>
            </a:r>
            <a:endParaRPr lang="es-CR" sz="2400" dirty="0"/>
          </a:p>
          <a:p>
            <a:r>
              <a:rPr lang="es-CR" sz="2400" dirty="0" smtClean="0"/>
              <a:t>9. Escuchar</a:t>
            </a:r>
            <a:endParaRPr lang="es-CR" sz="2400" dirty="0"/>
          </a:p>
          <a:p>
            <a:r>
              <a:rPr lang="es-CR" sz="2400" dirty="0" smtClean="0"/>
              <a:t>10. Correr</a:t>
            </a:r>
            <a:endParaRPr lang="es-CR" sz="2400" dirty="0"/>
          </a:p>
          <a:p>
            <a:pPr marL="514350" indent="-514350">
              <a:buFont typeface="Wingdings 3" charset="2"/>
              <a:buAutoNum type="arabicPeriod"/>
            </a:pPr>
            <a:endParaRPr lang="es-CR" sz="2800" dirty="0" smtClean="0"/>
          </a:p>
          <a:p>
            <a:pPr marL="514350" indent="-514350">
              <a:buAutoNum type="arabicPeriod"/>
            </a:pPr>
            <a:endParaRPr lang="es-CR" sz="2800" dirty="0" smtClean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8047969" y="3131530"/>
            <a:ext cx="3070025" cy="3305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2800" dirty="0"/>
          </a:p>
          <a:p>
            <a:endParaRPr lang="es-CR" sz="2800" dirty="0" smtClean="0"/>
          </a:p>
          <a:p>
            <a:endParaRPr lang="es-CR" sz="2400" dirty="0" smtClean="0"/>
          </a:p>
          <a:p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xfrm>
            <a:off x="7187124" y="3018971"/>
            <a:ext cx="3070025" cy="2913513"/>
          </a:xfrm>
        </p:spPr>
        <p:txBody>
          <a:bodyPr>
            <a:noAutofit/>
          </a:bodyPr>
          <a:lstStyle/>
          <a:p>
            <a:r>
              <a:rPr lang="es-CR" sz="2400" dirty="0" smtClean="0"/>
              <a:t>11. Pensar</a:t>
            </a:r>
          </a:p>
          <a:p>
            <a:r>
              <a:rPr lang="es-CR" sz="2400" dirty="0" smtClean="0"/>
              <a:t>12. Ver</a:t>
            </a:r>
            <a:endParaRPr lang="es-CR" sz="2400" dirty="0"/>
          </a:p>
          <a:p>
            <a:r>
              <a:rPr lang="es-CR" sz="2400" dirty="0" smtClean="0"/>
              <a:t>13. Tomar </a:t>
            </a:r>
            <a:endParaRPr lang="es-CR" sz="2400" dirty="0"/>
          </a:p>
          <a:p>
            <a:r>
              <a:rPr lang="es-CR" sz="2400" dirty="0" smtClean="0"/>
              <a:t>14. Leer</a:t>
            </a:r>
            <a:endParaRPr lang="es-CR" sz="2400" dirty="0"/>
          </a:p>
          <a:p>
            <a:r>
              <a:rPr lang="es-CR" sz="2400" dirty="0" smtClean="0"/>
              <a:t>15. Dibujar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8002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Kahoot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Saquen su tecnología y jueguen. Si no tiene tecnología puede usar la computadora. </a:t>
            </a:r>
          </a:p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r>
              <a:rPr lang="es-CR" sz="2400" dirty="0">
                <a:hlinkClick r:id="rId2"/>
              </a:rPr>
              <a:t>https://play.kahoot.it/#/?</a:t>
            </a:r>
            <a:r>
              <a:rPr lang="es-CR" sz="2400" dirty="0" smtClean="0">
                <a:hlinkClick r:id="rId2"/>
              </a:rPr>
              <a:t>quizId=cc76da27-300b-494d-9520-b324d5814d67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955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4000" dirty="0" smtClean="0"/>
              <a:t>Gente de Zona – La </a:t>
            </a:r>
            <a:r>
              <a:rPr lang="es-CR" sz="4000" dirty="0" err="1" smtClean="0"/>
              <a:t>Gozadera</a:t>
            </a:r>
            <a:r>
              <a:rPr lang="es-CR" dirty="0"/>
              <a:t/>
            </a:r>
            <a:br>
              <a:rPr lang="es-CR" dirty="0"/>
            </a:br>
            <a:r>
              <a:rPr lang="es-CR" sz="2700" dirty="0"/>
              <a:t>https://www.youtube.com/watch?v=VMp55KH_3wo</a:t>
            </a:r>
            <a:r>
              <a:rPr lang="es-CR" dirty="0"/>
              <a:t> </a:t>
            </a:r>
            <a:br>
              <a:rPr lang="es-CR" dirty="0"/>
            </a:br>
            <a:endParaRPr lang="es-C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/>
              <a:t>Escuchen a la canción y </a:t>
            </a:r>
            <a:r>
              <a:rPr lang="es-CR" sz="2400" dirty="0" smtClean="0"/>
              <a:t>miren el video musical. Después, completen actividades A-F en su papel.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252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Calentamiento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160591"/>
            <a:ext cx="8619066" cy="4254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Direcciones: Respondan </a:t>
            </a:r>
            <a:r>
              <a:rPr lang="es-CR" sz="2400" dirty="0"/>
              <a:t>a las preguntas en frases completas</a:t>
            </a:r>
          </a:p>
          <a:p>
            <a:pPr>
              <a:buFont typeface="+mj-lt"/>
              <a:buAutoNum type="arabicPeriod"/>
            </a:pPr>
            <a:r>
              <a:rPr lang="es-CR" sz="2400" dirty="0" smtClean="0"/>
              <a:t>¿Qué es la fecha hoy?	</a:t>
            </a:r>
          </a:p>
          <a:p>
            <a:pPr marL="0" indent="0">
              <a:buNone/>
            </a:pPr>
            <a:endParaRPr lang="es-CR" sz="2400" dirty="0"/>
          </a:p>
          <a:p>
            <a:pPr>
              <a:buFont typeface="Wingdings 3" charset="2"/>
              <a:buAutoNum type="arabicPeriod" startAt="2"/>
            </a:pPr>
            <a:r>
              <a:rPr lang="es-CR" sz="2400" dirty="0"/>
              <a:t>¿Qué museos hay en Charlotte? </a:t>
            </a:r>
          </a:p>
          <a:p>
            <a:pPr>
              <a:buFont typeface="Wingdings 3" charset="2"/>
              <a:buAutoNum type="arabicPeriod" startAt="2"/>
            </a:pPr>
            <a:endParaRPr lang="es-CR" sz="2400" dirty="0" smtClean="0"/>
          </a:p>
          <a:p>
            <a:pPr>
              <a:buAutoNum type="arabicPeriod" startAt="2"/>
            </a:pPr>
            <a:r>
              <a:rPr lang="es-CR" sz="2400" dirty="0" smtClean="0"/>
              <a:t>Qué transporte tomó usted este fin de semana? </a:t>
            </a:r>
            <a:r>
              <a:rPr lang="es-C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Actividad A. Haga un círculo en todos los países hispanohablantes en las letras.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8" y="1683658"/>
            <a:ext cx="5307442" cy="4992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 smtClean="0"/>
              <a:t>Miami </a:t>
            </a:r>
            <a:r>
              <a:rPr lang="es-ES" dirty="0"/>
              <a:t>me lo confirmo</a:t>
            </a:r>
            <a:br>
              <a:rPr lang="es-ES" dirty="0"/>
            </a:br>
            <a:r>
              <a:rPr lang="es-ES" dirty="0"/>
              <a:t>Gente de zona!</a:t>
            </a:r>
            <a:br>
              <a:rPr lang="es-ES" dirty="0"/>
            </a:br>
            <a:r>
              <a:rPr lang="es-ES" dirty="0"/>
              <a:t>Puerto Rico me lo regaló</a:t>
            </a:r>
            <a:br>
              <a:rPr lang="es-ES" dirty="0"/>
            </a:br>
            <a:r>
              <a:rPr lang="es-ES" dirty="0"/>
              <a:t>Dominicana ya repicó</a:t>
            </a:r>
            <a:br>
              <a:rPr lang="es-ES" dirty="0"/>
            </a:br>
            <a:r>
              <a:rPr lang="es-ES" dirty="0"/>
              <a:t>Y del caribe somos tú y yo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Y se formó la </a:t>
            </a:r>
            <a:r>
              <a:rPr lang="es-ES" dirty="0" err="1"/>
              <a:t>gozadera</a:t>
            </a:r>
            <a:r>
              <a:rPr lang="es-ES" dirty="0"/>
              <a:t>, Miami me lo confirmo</a:t>
            </a:r>
            <a:br>
              <a:rPr lang="es-ES" dirty="0"/>
            </a:br>
            <a:r>
              <a:rPr lang="es-ES" dirty="0"/>
              <a:t>Y el arroz con habichuela, Puerto Rico me lo regaló</a:t>
            </a:r>
            <a:br>
              <a:rPr lang="es-ES" dirty="0"/>
            </a:br>
            <a:r>
              <a:rPr lang="es-ES" dirty="0"/>
              <a:t>Y la tambora merenguera, Dominicana ya repicó</a:t>
            </a:r>
            <a:br>
              <a:rPr lang="es-ES" dirty="0"/>
            </a:br>
            <a:r>
              <a:rPr lang="es-ES" dirty="0"/>
              <a:t>Con México, Colombia y Venezuela y del caribe somos tú y yo</a:t>
            </a:r>
            <a:br>
              <a:rPr lang="es-ES" dirty="0"/>
            </a:br>
            <a:r>
              <a:rPr lang="es-ES" dirty="0"/>
              <a:t>Repicando</a:t>
            </a:r>
            <a:r>
              <a:rPr lang="es-ES" dirty="0" smtClean="0"/>
              <a:t>!</a:t>
            </a:r>
          </a:p>
          <a:p>
            <a:pPr marL="0" indent="0">
              <a:buNone/>
            </a:pPr>
            <a:r>
              <a:rPr lang="es-ES" dirty="0"/>
              <a:t>La cosa está bien dura, la cosa está divina</a:t>
            </a:r>
            <a:br>
              <a:rPr lang="es-ES" dirty="0"/>
            </a:br>
            <a:r>
              <a:rPr lang="es-ES" dirty="0"/>
              <a:t>Perú con Honduras, Chile con Argentina</a:t>
            </a:r>
            <a:br>
              <a:rPr lang="es-ES" dirty="0"/>
            </a:br>
            <a:r>
              <a:rPr lang="es-ES" dirty="0"/>
              <a:t>Panamá trae la </a:t>
            </a:r>
            <a:r>
              <a:rPr lang="es-ES" dirty="0" err="1"/>
              <a:t>zandunga</a:t>
            </a:r>
            <a:r>
              <a:rPr lang="es-ES" dirty="0"/>
              <a:t>, Ecuador Bilirrubina</a:t>
            </a:r>
            <a:br>
              <a:rPr lang="es-ES" dirty="0"/>
            </a:br>
            <a:r>
              <a:rPr lang="es-ES" dirty="0"/>
              <a:t>Y Uruguay con Paraguay, hermano con Costa Rica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77368" y="1669869"/>
            <a:ext cx="4861366" cy="499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Bolivia </a:t>
            </a:r>
            <a:r>
              <a:rPr lang="es-ES" dirty="0"/>
              <a:t>viene llegando, Brasil ya está en camino</a:t>
            </a:r>
            <a:br>
              <a:rPr lang="es-ES" dirty="0"/>
            </a:br>
            <a:r>
              <a:rPr lang="es-ES" dirty="0"/>
              <a:t>El mundo se está sumando, a la gente de los latinos</a:t>
            </a:r>
          </a:p>
          <a:p>
            <a:pPr marL="0" indent="0">
              <a:buNone/>
            </a:pPr>
            <a:r>
              <a:rPr lang="es-ES" dirty="0"/>
              <a:t>Coro </a:t>
            </a:r>
            <a:r>
              <a:rPr lang="es-ES" dirty="0" smtClean="0"/>
              <a:t>2x</a:t>
            </a:r>
          </a:p>
          <a:p>
            <a:pPr marL="0" indent="0">
              <a:buNone/>
            </a:pPr>
            <a:r>
              <a:rPr lang="es-ES" dirty="0" smtClean="0"/>
              <a:t>Vamos </a:t>
            </a:r>
            <a:r>
              <a:rPr lang="es-ES" dirty="0"/>
              <a:t>Guatemala, la fiesta te espera</a:t>
            </a:r>
            <a:br>
              <a:rPr lang="es-ES" dirty="0"/>
            </a:br>
            <a:r>
              <a:rPr lang="es-ES" dirty="0"/>
              <a:t>Llama a Nicaragua, El Salvador se cuela</a:t>
            </a:r>
            <a:br>
              <a:rPr lang="es-ES" dirty="0"/>
            </a:br>
            <a:r>
              <a:rPr lang="es-ES" dirty="0"/>
              <a:t>Loqueando desde Cuba y el mundo se entera</a:t>
            </a:r>
            <a:br>
              <a:rPr lang="es-ES" dirty="0"/>
            </a:br>
            <a:r>
              <a:rPr lang="es-ES" dirty="0"/>
              <a:t>Si tú eres Latino, saca tu </a:t>
            </a:r>
            <a:r>
              <a:rPr lang="es-ES" dirty="0" smtClean="0"/>
              <a:t>bandera</a:t>
            </a:r>
          </a:p>
          <a:p>
            <a:pPr marL="0" indent="0">
              <a:buNone/>
            </a:pPr>
            <a:r>
              <a:rPr lang="es-ES" dirty="0" smtClean="0"/>
              <a:t>Coro 2x</a:t>
            </a:r>
            <a:endParaRPr lang="en-US" dirty="0"/>
          </a:p>
          <a:p>
            <a:pPr marL="0" indent="0">
              <a:buNone/>
            </a:pPr>
            <a:r>
              <a:rPr lang="es-ES" dirty="0" err="1" smtClean="0"/>
              <a:t>Pa</a:t>
            </a:r>
            <a:r>
              <a:rPr lang="es-ES" dirty="0"/>
              <a:t>’ los </a:t>
            </a:r>
            <a:r>
              <a:rPr lang="es-ES" dirty="0" err="1"/>
              <a:t>parceros</a:t>
            </a:r>
            <a:r>
              <a:rPr lang="es-ES" dirty="0"/>
              <a:t> y las </a:t>
            </a:r>
            <a:r>
              <a:rPr lang="es-ES" dirty="0" err="1"/>
              <a:t>parceras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Que la que hay papa?</a:t>
            </a:r>
            <a:br>
              <a:rPr lang="es-ES" dirty="0"/>
            </a:br>
            <a:r>
              <a:rPr lang="es-ES" dirty="0"/>
              <a:t>Ahora sí! Nadie nos baja de aquí</a:t>
            </a:r>
            <a:br>
              <a:rPr lang="es-ES" dirty="0"/>
            </a:br>
            <a:r>
              <a:rPr lang="es-ES" dirty="0"/>
              <a:t>Ponle </a:t>
            </a:r>
            <a:r>
              <a:rPr lang="es-ES" dirty="0" smtClean="0"/>
              <a:t>ahí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85652" y="2251709"/>
            <a:ext cx="1140822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Oval 6"/>
          <p:cNvSpPr/>
          <p:nvPr/>
        </p:nvSpPr>
        <p:spPr>
          <a:xfrm>
            <a:off x="607423" y="2561773"/>
            <a:ext cx="1140822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Oval 7"/>
          <p:cNvSpPr/>
          <p:nvPr/>
        </p:nvSpPr>
        <p:spPr>
          <a:xfrm>
            <a:off x="1066799" y="4348115"/>
            <a:ext cx="670560" cy="2344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Oval 8"/>
          <p:cNvSpPr/>
          <p:nvPr/>
        </p:nvSpPr>
        <p:spPr>
          <a:xfrm>
            <a:off x="1813288" y="4317276"/>
            <a:ext cx="1140822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Oval 9"/>
          <p:cNvSpPr/>
          <p:nvPr/>
        </p:nvSpPr>
        <p:spPr>
          <a:xfrm>
            <a:off x="3130148" y="4303485"/>
            <a:ext cx="1008018" cy="2881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Oval 10"/>
          <p:cNvSpPr/>
          <p:nvPr/>
        </p:nvSpPr>
        <p:spPr>
          <a:xfrm>
            <a:off x="469859" y="5528494"/>
            <a:ext cx="707571" cy="305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Oval 11"/>
          <p:cNvSpPr/>
          <p:nvPr/>
        </p:nvSpPr>
        <p:spPr>
          <a:xfrm>
            <a:off x="1523507" y="5499515"/>
            <a:ext cx="990600" cy="305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Oval 12"/>
          <p:cNvSpPr/>
          <p:nvPr/>
        </p:nvSpPr>
        <p:spPr>
          <a:xfrm>
            <a:off x="2492298" y="5528494"/>
            <a:ext cx="785949" cy="305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Oval 13"/>
          <p:cNvSpPr/>
          <p:nvPr/>
        </p:nvSpPr>
        <p:spPr>
          <a:xfrm>
            <a:off x="3567755" y="5528494"/>
            <a:ext cx="1140822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Oval 14"/>
          <p:cNvSpPr/>
          <p:nvPr/>
        </p:nvSpPr>
        <p:spPr>
          <a:xfrm>
            <a:off x="518504" y="5823182"/>
            <a:ext cx="896982" cy="2554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Oval 15"/>
          <p:cNvSpPr/>
          <p:nvPr/>
        </p:nvSpPr>
        <p:spPr>
          <a:xfrm>
            <a:off x="3272929" y="5823182"/>
            <a:ext cx="905879" cy="2626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Oval 16"/>
          <p:cNvSpPr/>
          <p:nvPr/>
        </p:nvSpPr>
        <p:spPr>
          <a:xfrm>
            <a:off x="769621" y="6101805"/>
            <a:ext cx="905691" cy="283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Oval 17"/>
          <p:cNvSpPr/>
          <p:nvPr/>
        </p:nvSpPr>
        <p:spPr>
          <a:xfrm>
            <a:off x="2088997" y="6101805"/>
            <a:ext cx="898043" cy="213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9" name="Oval 18"/>
          <p:cNvSpPr/>
          <p:nvPr/>
        </p:nvSpPr>
        <p:spPr>
          <a:xfrm>
            <a:off x="4541754" y="6101805"/>
            <a:ext cx="965563" cy="2718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0" name="Oval 19"/>
          <p:cNvSpPr/>
          <p:nvPr/>
        </p:nvSpPr>
        <p:spPr>
          <a:xfrm>
            <a:off x="6519727" y="3333374"/>
            <a:ext cx="1015923" cy="271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Oval 20"/>
          <p:cNvSpPr/>
          <p:nvPr/>
        </p:nvSpPr>
        <p:spPr>
          <a:xfrm>
            <a:off x="6519727" y="3675372"/>
            <a:ext cx="1122306" cy="224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2" name="Oval 21"/>
          <p:cNvSpPr/>
          <p:nvPr/>
        </p:nvSpPr>
        <p:spPr>
          <a:xfrm>
            <a:off x="7593059" y="3920305"/>
            <a:ext cx="574957" cy="2241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3" name="Oval 22"/>
          <p:cNvSpPr/>
          <p:nvPr/>
        </p:nvSpPr>
        <p:spPr>
          <a:xfrm>
            <a:off x="7880537" y="3625570"/>
            <a:ext cx="1140822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Oval 23"/>
          <p:cNvSpPr/>
          <p:nvPr/>
        </p:nvSpPr>
        <p:spPr>
          <a:xfrm>
            <a:off x="5650552" y="1728838"/>
            <a:ext cx="1015923" cy="271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46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Actividad B. Responda a las preguntas en frases completas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3" y="1645921"/>
            <a:ext cx="9453637" cy="521208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s-ES" sz="2000" dirty="0" smtClean="0"/>
              <a:t>¿</a:t>
            </a:r>
            <a:r>
              <a:rPr lang="es-ES" sz="2000" dirty="0"/>
              <a:t>Cómo se llama </a:t>
            </a:r>
            <a:r>
              <a:rPr lang="es-ES" sz="2000" dirty="0" smtClean="0"/>
              <a:t>la canción?</a:t>
            </a:r>
            <a:endParaRPr lang="en-US" sz="2000" dirty="0"/>
          </a:p>
          <a:p>
            <a:pPr lvl="0">
              <a:buFont typeface="+mj-lt"/>
              <a:buAutoNum type="arabicPeriod"/>
            </a:pPr>
            <a:endParaRPr lang="en-US" sz="2000" dirty="0"/>
          </a:p>
          <a:p>
            <a:pPr lvl="0">
              <a:buFont typeface="+mj-lt"/>
              <a:buAutoNum type="arabicPeriod"/>
            </a:pPr>
            <a:r>
              <a:rPr lang="es-ES" sz="2000" dirty="0" smtClean="0"/>
              <a:t>¿</a:t>
            </a:r>
            <a:r>
              <a:rPr lang="es-ES" sz="2000" dirty="0"/>
              <a:t>Cómo se llama el grupo musical</a:t>
            </a:r>
            <a:r>
              <a:rPr lang="es-ES" sz="2000" dirty="0" smtClean="0"/>
              <a:t>?</a:t>
            </a:r>
            <a:endParaRPr lang="en-US" sz="2000" dirty="0"/>
          </a:p>
          <a:p>
            <a:pPr lvl="0">
              <a:buFont typeface="+mj-lt"/>
              <a:buAutoNum type="arabicPeriod"/>
            </a:pPr>
            <a:endParaRPr lang="en-US" sz="2000" dirty="0"/>
          </a:p>
          <a:p>
            <a:pPr lvl="0">
              <a:buFont typeface="+mj-lt"/>
              <a:buAutoNum type="arabicPeriod"/>
            </a:pPr>
            <a:r>
              <a:rPr lang="es-ES" sz="2000" dirty="0" smtClean="0"/>
              <a:t>¿</a:t>
            </a:r>
            <a:r>
              <a:rPr lang="es-ES" sz="2000" dirty="0"/>
              <a:t>Qué hizo (</a:t>
            </a:r>
            <a:r>
              <a:rPr lang="es-ES" sz="2000" dirty="0" err="1"/>
              <a:t>did</a:t>
            </a:r>
            <a:r>
              <a:rPr lang="es-ES" sz="2000" dirty="0"/>
              <a:t>) las personas en el video</a:t>
            </a:r>
            <a:r>
              <a:rPr lang="es-ES" sz="2000" dirty="0" smtClean="0"/>
              <a:t>?</a:t>
            </a:r>
            <a:endParaRPr lang="en-US" sz="2000" dirty="0"/>
          </a:p>
          <a:p>
            <a:pPr lvl="0">
              <a:buFont typeface="+mj-lt"/>
              <a:buAutoNum type="arabicPeriod"/>
            </a:pPr>
            <a:endParaRPr lang="en-US" sz="2000" dirty="0"/>
          </a:p>
          <a:p>
            <a:pPr lvl="0">
              <a:buFont typeface="+mj-lt"/>
              <a:buAutoNum type="arabicPeriod"/>
            </a:pPr>
            <a:r>
              <a:rPr lang="es-ES" sz="2000" dirty="0" smtClean="0"/>
              <a:t>¿</a:t>
            </a:r>
            <a:r>
              <a:rPr lang="es-ES" sz="2000" dirty="0"/>
              <a:t>Qué país que menciona en las letras no habla español y que idioma habla?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 lvl="0">
              <a:buFont typeface="+mj-lt"/>
              <a:buAutoNum type="arabicPeriod"/>
            </a:pPr>
            <a:r>
              <a:rPr lang="es-ES" sz="2000" dirty="0"/>
              <a:t>¿Quiere escuchar más música del grupo? ¿Por qué si o no?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s-ES" sz="2000" dirty="0" smtClean="0"/>
              <a:t>Bono</a:t>
            </a:r>
            <a:r>
              <a:rPr lang="es-ES" sz="2000" dirty="0"/>
              <a:t>: ¿Qué está pintado en los bailarines en el video? </a:t>
            </a:r>
            <a:endParaRPr lang="en-US" sz="2000" dirty="0"/>
          </a:p>
          <a:p>
            <a:endParaRPr lang="es-CR" dirty="0"/>
          </a:p>
        </p:txBody>
      </p:sp>
      <p:sp>
        <p:nvSpPr>
          <p:cNvPr id="2" name="TextBox 1"/>
          <p:cNvSpPr txBox="1"/>
          <p:nvPr/>
        </p:nvSpPr>
        <p:spPr>
          <a:xfrm>
            <a:off x="1173480" y="2037080"/>
            <a:ext cx="473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Se llama La </a:t>
            </a:r>
            <a:r>
              <a:rPr lang="es-CR" sz="2400" dirty="0" err="1">
                <a:solidFill>
                  <a:schemeClr val="accent1"/>
                </a:solidFill>
              </a:rPr>
              <a:t>G</a:t>
            </a:r>
            <a:r>
              <a:rPr lang="es-CR" sz="2400" dirty="0" err="1" smtClean="0">
                <a:solidFill>
                  <a:schemeClr val="accent1"/>
                </a:solidFill>
              </a:rPr>
              <a:t>ozadera</a:t>
            </a:r>
            <a:r>
              <a:rPr lang="es-CR" sz="2400" dirty="0" smtClean="0">
                <a:solidFill>
                  <a:schemeClr val="accent1"/>
                </a:solidFill>
              </a:rPr>
              <a:t>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480" y="2860040"/>
            <a:ext cx="473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Se llama Gente de Zona.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480" y="3717250"/>
            <a:ext cx="687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Las personas manejaron, bailaron y cantaron.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480" y="4574460"/>
            <a:ext cx="656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Brasil no habla español y habla portugués 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480" y="5504100"/>
            <a:ext cx="473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Sí, porque es muy buena.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3480" y="634615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Banderas están pintados en los bailarines. 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Gente de Zona – La </a:t>
            </a:r>
            <a:r>
              <a:rPr lang="es-CR" dirty="0" err="1" smtClean="0"/>
              <a:t>Gozadera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873066" cy="4153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Actividad C. Escriba tres cognados de la canción</a:t>
            </a:r>
            <a:r>
              <a:rPr lang="es-E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_________	_________	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 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Actividad D. Escriba tres verbos del presente en la canción</a:t>
            </a:r>
            <a:r>
              <a:rPr lang="es-E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s-ES" sz="2400" dirty="0" smtClean="0"/>
              <a:t>_________</a:t>
            </a:r>
            <a:r>
              <a:rPr lang="es-ES" sz="2400" dirty="0"/>
              <a:t>	_________	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 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Actividad E. Escriba tres verbos del pretérito en la canción</a:t>
            </a:r>
            <a:r>
              <a:rPr lang="es-E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_________	_________	_________</a:t>
            </a:r>
            <a:endParaRPr lang="en-US" sz="2400" dirty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899160" y="260604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divina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3680" y="2606040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formó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2366" y="2606039"/>
            <a:ext cx="150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confirmo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160" y="400631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somos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4697" y="400631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está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9986" y="399821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saca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176" y="5485027"/>
            <a:ext cx="1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repicó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680" y="5500267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formó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986" y="5500267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repicó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F. Coloree los países en el mapa estos colores.</a:t>
            </a:r>
            <a:endParaRPr lang="en-US" dirty="0"/>
          </a:p>
        </p:txBody>
      </p:sp>
      <p:pic>
        <p:nvPicPr>
          <p:cNvPr id="1026" name="Picture 2" descr="http://i.imgur.com/qprU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684" y="2160588"/>
            <a:ext cx="3624219" cy="44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Geografía de Latinoamérica </a:t>
            </a:r>
            <a:endParaRPr lang="en-US" dirty="0"/>
          </a:p>
        </p:txBody>
      </p:sp>
      <p:pic>
        <p:nvPicPr>
          <p:cNvPr id="1026" name="Picture 2" descr="http://i.imgur.com/qprU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684" y="2160588"/>
            <a:ext cx="318666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453" y="2279677"/>
            <a:ext cx="3294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 smtClean="0"/>
              <a:t>Argentina </a:t>
            </a:r>
            <a:endParaRPr lang="es-CR" sz="2000" dirty="0" smtClean="0"/>
          </a:p>
          <a:p>
            <a:r>
              <a:rPr lang="es-CR" sz="2000" b="1" dirty="0" smtClean="0"/>
              <a:t>Bolivia </a:t>
            </a:r>
            <a:endParaRPr lang="es-CR" sz="2000" dirty="0" smtClean="0"/>
          </a:p>
          <a:p>
            <a:r>
              <a:rPr lang="es-CR" sz="2000" b="1" dirty="0" smtClean="0"/>
              <a:t>Chile </a:t>
            </a:r>
            <a:r>
              <a:rPr lang="es-CR" sz="2000" dirty="0" smtClean="0"/>
              <a:t> </a:t>
            </a:r>
          </a:p>
          <a:p>
            <a:r>
              <a:rPr lang="es-CR" sz="2000" b="1" dirty="0" smtClean="0"/>
              <a:t>Columbia </a:t>
            </a:r>
            <a:endParaRPr lang="es-CR" sz="2000" dirty="0" smtClean="0"/>
          </a:p>
          <a:p>
            <a:r>
              <a:rPr lang="es-CR" sz="2000" b="1" dirty="0" smtClean="0"/>
              <a:t>Costa Rica </a:t>
            </a:r>
            <a:endParaRPr lang="es-CR" sz="2000" dirty="0" smtClean="0"/>
          </a:p>
          <a:p>
            <a:r>
              <a:rPr lang="es-CR" sz="2000" b="1" dirty="0" smtClean="0"/>
              <a:t>Cuba </a:t>
            </a:r>
            <a:endParaRPr lang="es-CR" sz="2000" dirty="0" smtClean="0"/>
          </a:p>
          <a:p>
            <a:r>
              <a:rPr lang="es-CR" sz="2000" b="1" dirty="0" smtClean="0"/>
              <a:t>La Republica Dominicana </a:t>
            </a:r>
            <a:endParaRPr lang="es-CR" sz="2000" dirty="0" smtClean="0"/>
          </a:p>
          <a:p>
            <a:r>
              <a:rPr lang="es-CR" sz="2000" b="1" dirty="0" smtClean="0"/>
              <a:t>Ecuador </a:t>
            </a:r>
            <a:endParaRPr lang="es-CR" sz="2000" dirty="0" smtClean="0"/>
          </a:p>
          <a:p>
            <a:r>
              <a:rPr lang="es-CR" sz="2000" b="1" dirty="0" smtClean="0"/>
              <a:t>El Salvador</a:t>
            </a:r>
            <a:endParaRPr lang="es-CR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366356" y="2279677"/>
            <a:ext cx="2708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 smtClean="0"/>
              <a:t>Guatemala</a:t>
            </a:r>
          </a:p>
          <a:p>
            <a:r>
              <a:rPr lang="es-CR" sz="2000" b="1" dirty="0" smtClean="0"/>
              <a:t>Honduras </a:t>
            </a:r>
            <a:endParaRPr lang="es-CR" sz="2000" dirty="0" smtClean="0"/>
          </a:p>
          <a:p>
            <a:r>
              <a:rPr lang="es-CR" sz="2000" b="1" dirty="0" smtClean="0"/>
              <a:t>México </a:t>
            </a:r>
            <a:endParaRPr lang="es-CR" sz="2000" dirty="0" smtClean="0"/>
          </a:p>
          <a:p>
            <a:r>
              <a:rPr lang="es-CR" sz="2000" b="1" dirty="0" smtClean="0"/>
              <a:t>Nicaragua</a:t>
            </a:r>
            <a:r>
              <a:rPr lang="es-CR" sz="2000" dirty="0" smtClean="0"/>
              <a:t> </a:t>
            </a:r>
          </a:p>
          <a:p>
            <a:r>
              <a:rPr lang="es-CR" sz="2000" b="1" dirty="0" smtClean="0"/>
              <a:t>Panamá  </a:t>
            </a:r>
            <a:endParaRPr lang="es-CR" sz="2000" dirty="0" smtClean="0"/>
          </a:p>
          <a:p>
            <a:r>
              <a:rPr lang="es-CR" sz="2000" b="1" dirty="0" smtClean="0"/>
              <a:t>Paraguay </a:t>
            </a:r>
            <a:r>
              <a:rPr lang="es-CR" sz="2000" dirty="0" smtClean="0"/>
              <a:t> </a:t>
            </a:r>
          </a:p>
          <a:p>
            <a:r>
              <a:rPr lang="es-CR" sz="2000" b="1" dirty="0" smtClean="0"/>
              <a:t>Perú  </a:t>
            </a:r>
            <a:endParaRPr lang="es-CR" sz="2000" dirty="0" smtClean="0"/>
          </a:p>
          <a:p>
            <a:r>
              <a:rPr lang="es-CR" sz="2000" b="1" dirty="0" smtClean="0"/>
              <a:t>Uruguay </a:t>
            </a:r>
            <a:r>
              <a:rPr lang="es-CR" sz="2000" dirty="0" smtClean="0"/>
              <a:t> </a:t>
            </a:r>
          </a:p>
          <a:p>
            <a:r>
              <a:rPr lang="es-CR" sz="2000" b="1" dirty="0" smtClean="0"/>
              <a:t>Venezuela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0162" y="2279677"/>
            <a:ext cx="734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/>
              <a:t>8.)</a:t>
            </a:r>
          </a:p>
          <a:p>
            <a:r>
              <a:rPr lang="es-CR" sz="2000" dirty="0" smtClean="0"/>
              <a:t>5.)</a:t>
            </a:r>
          </a:p>
          <a:p>
            <a:r>
              <a:rPr lang="es-CR" sz="2000" dirty="0" smtClean="0"/>
              <a:t>9.)</a:t>
            </a:r>
          </a:p>
          <a:p>
            <a:r>
              <a:rPr lang="es-CR" sz="2000" dirty="0" smtClean="0"/>
              <a:t>2.)</a:t>
            </a:r>
          </a:p>
          <a:p>
            <a:r>
              <a:rPr lang="es-CR" sz="2000" dirty="0" smtClean="0"/>
              <a:t>16.)</a:t>
            </a:r>
          </a:p>
          <a:p>
            <a:r>
              <a:rPr lang="es-CR" sz="2000" dirty="0" smtClean="0"/>
              <a:t>18.)</a:t>
            </a:r>
          </a:p>
          <a:p>
            <a:r>
              <a:rPr lang="es-CR" sz="2000" dirty="0" smtClean="0"/>
              <a:t>19.)</a:t>
            </a:r>
          </a:p>
          <a:p>
            <a:r>
              <a:rPr lang="es-CR" sz="2000" dirty="0" smtClean="0"/>
              <a:t>3.)</a:t>
            </a:r>
          </a:p>
          <a:p>
            <a:r>
              <a:rPr lang="es-CR" sz="2000" dirty="0" smtClean="0"/>
              <a:t>13.)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2849" y="2279677"/>
            <a:ext cx="734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/>
              <a:t>12.)</a:t>
            </a:r>
          </a:p>
          <a:p>
            <a:r>
              <a:rPr lang="es-CR" sz="2000" dirty="0" smtClean="0"/>
              <a:t>14.)</a:t>
            </a:r>
          </a:p>
          <a:p>
            <a:r>
              <a:rPr lang="es-CR" sz="2000" dirty="0" smtClean="0"/>
              <a:t>11.)</a:t>
            </a:r>
          </a:p>
          <a:p>
            <a:r>
              <a:rPr lang="es-CR" sz="2000" dirty="0" smtClean="0"/>
              <a:t>15.)</a:t>
            </a:r>
          </a:p>
          <a:p>
            <a:r>
              <a:rPr lang="es-CR" sz="2000" dirty="0" smtClean="0"/>
              <a:t>17.)</a:t>
            </a:r>
          </a:p>
          <a:p>
            <a:r>
              <a:rPr lang="es-CR" sz="2000" dirty="0"/>
              <a:t>6</a:t>
            </a:r>
            <a:r>
              <a:rPr lang="es-CR" sz="2000" dirty="0" smtClean="0"/>
              <a:t>.)</a:t>
            </a:r>
          </a:p>
          <a:p>
            <a:r>
              <a:rPr lang="es-CR" sz="2000" dirty="0"/>
              <a:t>4</a:t>
            </a:r>
            <a:r>
              <a:rPr lang="es-CR" sz="2000" dirty="0" smtClean="0"/>
              <a:t>.)</a:t>
            </a:r>
          </a:p>
          <a:p>
            <a:r>
              <a:rPr lang="es-CR" sz="2000" dirty="0"/>
              <a:t>7</a:t>
            </a:r>
            <a:r>
              <a:rPr lang="es-CR" sz="2000" dirty="0" smtClean="0"/>
              <a:t>.)</a:t>
            </a:r>
          </a:p>
          <a:p>
            <a:r>
              <a:rPr lang="es-CR" sz="2000" dirty="0"/>
              <a:t>1</a:t>
            </a:r>
            <a:r>
              <a:rPr lang="es-CR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9590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2"/>
                </a:solidFill>
              </a:rPr>
              <a:t>Salida:</a:t>
            </a:r>
            <a:endParaRPr lang="es-C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>
                <a:solidFill>
                  <a:schemeClr val="tx1"/>
                </a:solidFill>
              </a:rPr>
              <a:t>¿Por qué español</a:t>
            </a:r>
            <a:r>
              <a:rPr lang="es-CR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smtClean="0"/>
              <a:t>On a piece of paper, write to me why you are taking Spanish, and what learning Spanish means to you.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8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Miércoles el 14 de septiembre 2016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440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Calentamiento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72312"/>
            <a:ext cx="1032594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Direcciones: Conjuguen </a:t>
            </a:r>
            <a:r>
              <a:rPr lang="es-CR" sz="2400" dirty="0"/>
              <a:t>el verbo en </a:t>
            </a:r>
            <a:r>
              <a:rPr lang="es-CR" sz="2400" dirty="0" smtClean="0"/>
              <a:t>paréntesis en el </a:t>
            </a:r>
            <a:r>
              <a:rPr lang="es-CR" sz="2400" b="1" u="sng" dirty="0" smtClean="0"/>
              <a:t>pretérito</a:t>
            </a:r>
            <a:r>
              <a:rPr lang="es-CR" sz="2400" dirty="0" smtClean="0"/>
              <a:t> </a:t>
            </a:r>
            <a:r>
              <a:rPr lang="es-CR" sz="2400" dirty="0"/>
              <a:t>en la </a:t>
            </a:r>
            <a:r>
              <a:rPr lang="es-CR" sz="2400" dirty="0" smtClean="0"/>
              <a:t>frase.</a:t>
            </a:r>
          </a:p>
          <a:p>
            <a:pPr>
              <a:buFont typeface="+mj-lt"/>
              <a:buAutoNum type="arabicPeriod"/>
            </a:pPr>
            <a:r>
              <a:rPr lang="es-PE" sz="2400" dirty="0" smtClean="0"/>
              <a:t>Tú (comprar) las joyas con una tarjeta de crédito.</a:t>
            </a:r>
            <a:endParaRPr lang="es-CR" sz="2400" dirty="0"/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r>
              <a:rPr lang="es-CR" sz="2400" dirty="0" smtClean="0"/>
              <a:t>Ella (tomar) el avión de Barcelona a Madrid.</a:t>
            </a:r>
          </a:p>
          <a:p>
            <a:pPr>
              <a:buFont typeface="+mj-lt"/>
              <a:buAutoNum type="arabicPeriod"/>
            </a:pPr>
            <a:endParaRPr lang="es-CR" sz="2400" dirty="0"/>
          </a:p>
          <a:p>
            <a:pPr>
              <a:buFont typeface="+mj-lt"/>
              <a:buAutoNum type="arabicPeriod"/>
            </a:pPr>
            <a:r>
              <a:rPr lang="es-PE" sz="2400" dirty="0" smtClean="0"/>
              <a:t>Yo (quedarse) en el hotel gratis por dos noches.</a:t>
            </a:r>
            <a:endParaRPr lang="es-CR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5286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Anuncios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err="1" smtClean="0"/>
              <a:t>Diagnostic</a:t>
            </a:r>
            <a:r>
              <a:rPr lang="es-CR" sz="2400" dirty="0" smtClean="0"/>
              <a:t> grades are in</a:t>
            </a:r>
          </a:p>
          <a:p>
            <a:pPr marL="0" indent="0">
              <a:buNone/>
            </a:pPr>
            <a:r>
              <a:rPr lang="es-CR" sz="2400" dirty="0" err="1"/>
              <a:t>Vocabulary</a:t>
            </a:r>
            <a:r>
              <a:rPr lang="es-CR" sz="2400" dirty="0"/>
              <a:t> and </a:t>
            </a:r>
            <a:r>
              <a:rPr lang="es-CR" sz="2400" dirty="0" err="1"/>
              <a:t>Grammar</a:t>
            </a:r>
            <a:r>
              <a:rPr lang="es-CR" sz="2400" dirty="0"/>
              <a:t> </a:t>
            </a:r>
            <a:r>
              <a:rPr lang="es-CR" sz="2400" dirty="0" err="1"/>
              <a:t>assessment</a:t>
            </a:r>
            <a:r>
              <a:rPr lang="es-CR" sz="2400" dirty="0"/>
              <a:t> – </a:t>
            </a:r>
            <a:r>
              <a:rPr lang="es-CR" sz="2400" dirty="0" err="1"/>
              <a:t>Tuesday</a:t>
            </a:r>
            <a:r>
              <a:rPr lang="es-CR" sz="2400" dirty="0"/>
              <a:t> 9/20</a:t>
            </a:r>
          </a:p>
          <a:p>
            <a:pPr marL="0" indent="0">
              <a:buNone/>
            </a:pPr>
            <a:r>
              <a:rPr lang="es-CR" sz="2400" dirty="0" err="1"/>
              <a:t>Presentations</a:t>
            </a:r>
            <a:r>
              <a:rPr lang="es-CR" sz="2400" dirty="0"/>
              <a:t> </a:t>
            </a:r>
            <a:r>
              <a:rPr lang="es-CR" sz="2400" dirty="0" err="1"/>
              <a:t>on</a:t>
            </a:r>
            <a:r>
              <a:rPr lang="es-CR" sz="2400" dirty="0"/>
              <a:t> </a:t>
            </a:r>
            <a:r>
              <a:rPr lang="es-CR" sz="2400" dirty="0" err="1"/>
              <a:t>google</a:t>
            </a:r>
            <a:r>
              <a:rPr lang="es-CR" sz="2400" dirty="0"/>
              <a:t> </a:t>
            </a:r>
            <a:r>
              <a:rPr lang="es-CR" sz="2400" dirty="0" err="1"/>
              <a:t>classroom</a:t>
            </a:r>
            <a:endParaRPr lang="es-CR" sz="2400" dirty="0"/>
          </a:p>
          <a:p>
            <a:pPr marL="0" indent="0">
              <a:buNone/>
            </a:pPr>
            <a:r>
              <a:rPr lang="es-CR" sz="2400" dirty="0"/>
              <a:t>Flash </a:t>
            </a:r>
            <a:r>
              <a:rPr lang="es-CR" sz="2400" dirty="0" err="1"/>
              <a:t>cards</a:t>
            </a:r>
            <a:r>
              <a:rPr lang="es-CR" sz="2400" dirty="0"/>
              <a:t> </a:t>
            </a:r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endParaRPr lang="es-CR" sz="2400" dirty="0" smtClean="0"/>
          </a:p>
        </p:txBody>
      </p:sp>
    </p:spTree>
    <p:extLst>
      <p:ext uri="{BB962C8B-B14F-4D97-AF65-F5344CB8AC3E}">
        <p14:creationId xmlns:p14="http://schemas.microsoft.com/office/powerpoint/2010/main" val="20687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Comprar los recuerdos</a:t>
            </a:r>
            <a:endParaRPr lang="es-C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Escriban </a:t>
            </a:r>
            <a:r>
              <a:rPr lang="es-ES" dirty="0"/>
              <a:t>las </a:t>
            </a:r>
            <a:r>
              <a:rPr lang="es-ES" dirty="0" smtClean="0"/>
              <a:t>palabras del cuadro </a:t>
            </a:r>
            <a:r>
              <a:rPr lang="es-ES" dirty="0"/>
              <a:t>debajo de las fotos correctas</a:t>
            </a:r>
            <a:endParaRPr lang="en-US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22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Anuncios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err="1" smtClean="0"/>
              <a:t>Duolingo</a:t>
            </a:r>
            <a:r>
              <a:rPr lang="es-CR" sz="2400" dirty="0" smtClean="0"/>
              <a:t> </a:t>
            </a:r>
            <a:r>
              <a:rPr lang="es-CR" sz="2400" dirty="0" err="1" smtClean="0"/>
              <a:t>sign</a:t>
            </a:r>
            <a:r>
              <a:rPr lang="es-CR" sz="2400" dirty="0" smtClean="0"/>
              <a:t> up</a:t>
            </a:r>
          </a:p>
          <a:p>
            <a:pPr marL="0" indent="0">
              <a:buNone/>
            </a:pPr>
            <a:r>
              <a:rPr lang="es-CR" sz="2400" dirty="0" err="1" smtClean="0"/>
              <a:t>Presentations</a:t>
            </a:r>
            <a:r>
              <a:rPr lang="es-CR" sz="2400" dirty="0" smtClean="0"/>
              <a:t> </a:t>
            </a:r>
            <a:r>
              <a:rPr lang="es-CR" sz="2400" dirty="0" err="1" smtClean="0"/>
              <a:t>on</a:t>
            </a:r>
            <a:r>
              <a:rPr lang="es-CR" sz="2400" dirty="0" smtClean="0"/>
              <a:t> </a:t>
            </a:r>
            <a:r>
              <a:rPr lang="es-CR" sz="2400" dirty="0" err="1" smtClean="0"/>
              <a:t>google</a:t>
            </a:r>
            <a:r>
              <a:rPr lang="es-CR" sz="2400" dirty="0" smtClean="0"/>
              <a:t> </a:t>
            </a:r>
            <a:r>
              <a:rPr lang="es-CR" sz="2400" dirty="0" err="1" smtClean="0"/>
              <a:t>classroom</a:t>
            </a:r>
            <a:r>
              <a:rPr lang="es-CR" sz="2400" dirty="0" smtClean="0"/>
              <a:t> </a:t>
            </a:r>
            <a:endParaRPr lang="es-CR" sz="2400" dirty="0"/>
          </a:p>
          <a:p>
            <a:pPr marL="0" indent="0">
              <a:buNone/>
            </a:pPr>
            <a:endParaRPr lang="es-CR" sz="2400" dirty="0" smtClean="0"/>
          </a:p>
        </p:txBody>
      </p:sp>
    </p:spTree>
    <p:extLst>
      <p:ext uri="{BB962C8B-B14F-4D97-AF65-F5344CB8AC3E}">
        <p14:creationId xmlns:p14="http://schemas.microsoft.com/office/powerpoint/2010/main" val="37755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Repitan las palabras como clase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468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sz="2400" dirty="0" smtClean="0"/>
              <a:t>Regatear</a:t>
            </a:r>
          </a:p>
          <a:p>
            <a:pPr marL="0" indent="0">
              <a:buNone/>
            </a:pPr>
            <a:r>
              <a:rPr lang="es-CR" sz="2400" dirty="0" smtClean="0"/>
              <a:t>Gratis</a:t>
            </a:r>
          </a:p>
          <a:p>
            <a:pPr marL="0" indent="0">
              <a:buNone/>
            </a:pPr>
            <a:r>
              <a:rPr lang="es-CR" sz="2400" dirty="0" smtClean="0"/>
              <a:t>Pagar con cheque de viajero</a:t>
            </a:r>
          </a:p>
          <a:p>
            <a:pPr marL="0" indent="0">
              <a:buNone/>
            </a:pPr>
            <a:r>
              <a:rPr lang="es-CR" sz="2400" dirty="0" smtClean="0"/>
              <a:t>De venta</a:t>
            </a:r>
          </a:p>
          <a:p>
            <a:pPr marL="0" indent="0">
              <a:buNone/>
            </a:pPr>
            <a:r>
              <a:rPr lang="es-CR" sz="2400" dirty="0" smtClean="0"/>
              <a:t>Pagar en efectivo</a:t>
            </a:r>
          </a:p>
          <a:p>
            <a:pPr marL="0" indent="0">
              <a:buNone/>
            </a:pPr>
            <a:r>
              <a:rPr lang="es-CR" sz="2400" dirty="0" smtClean="0"/>
              <a:t>El recuerdo</a:t>
            </a:r>
          </a:p>
          <a:p>
            <a:pPr marL="0" indent="0">
              <a:buNone/>
            </a:pPr>
            <a:r>
              <a:rPr lang="es-CR" sz="2400" dirty="0" smtClean="0"/>
              <a:t>El billete</a:t>
            </a:r>
          </a:p>
          <a:p>
            <a:pPr marL="0" indent="0">
              <a:buNone/>
            </a:pPr>
            <a:endParaRPr lang="es-CR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75668" y="2160587"/>
            <a:ext cx="4184035" cy="4468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sz="2400" dirty="0"/>
              <a:t>Los </a:t>
            </a:r>
            <a:r>
              <a:rPr lang="es-CR" sz="2400" dirty="0" smtClean="0"/>
              <a:t>mariscos</a:t>
            </a:r>
          </a:p>
          <a:p>
            <a:pPr marL="0" indent="0">
              <a:buNone/>
            </a:pPr>
            <a:r>
              <a:rPr lang="es-CR" sz="2400" dirty="0" smtClean="0"/>
              <a:t>Las joyas</a:t>
            </a:r>
          </a:p>
          <a:p>
            <a:pPr marL="0" indent="0">
              <a:buNone/>
            </a:pPr>
            <a:r>
              <a:rPr lang="es-CR" sz="2400" dirty="0" smtClean="0"/>
              <a:t>La moneda</a:t>
            </a:r>
          </a:p>
          <a:p>
            <a:pPr marL="0" indent="0">
              <a:buNone/>
            </a:pPr>
            <a:r>
              <a:rPr lang="es-CR" sz="2400" dirty="0" smtClean="0"/>
              <a:t>Pagar con tarjeta de crédito</a:t>
            </a:r>
          </a:p>
          <a:p>
            <a:pPr marL="0" indent="0">
              <a:buNone/>
            </a:pPr>
            <a:r>
              <a:rPr lang="es-CR" sz="2400" dirty="0" smtClean="0"/>
              <a:t>Pagar con cheque</a:t>
            </a:r>
          </a:p>
          <a:p>
            <a:pPr marL="0" indent="0">
              <a:buNone/>
            </a:pPr>
            <a:r>
              <a:rPr lang="es-CR" sz="2400" dirty="0" smtClean="0"/>
              <a:t>El pescado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3221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regatear</a:t>
            </a:r>
            <a:endParaRPr lang="es-CR" dirty="0"/>
          </a:p>
        </p:txBody>
      </p:sp>
      <p:pic>
        <p:nvPicPr>
          <p:cNvPr id="4098" name="Picture 2" descr="http://nuevayorkdigital.com/wp-content/uploads/2013/07/1372787344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277269"/>
            <a:ext cx="5715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Pagar con cheque</a:t>
            </a:r>
            <a:endParaRPr lang="es-CR" dirty="0"/>
          </a:p>
        </p:txBody>
      </p:sp>
      <p:pic>
        <p:nvPicPr>
          <p:cNvPr id="3074" name="Picture 2" descr="https://www.paylease.com/corp/wp-content/uploads/2014/11/writting-check-payment-e141636526198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65" y="2160588"/>
            <a:ext cx="609330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Pagar en efectivo</a:t>
            </a:r>
            <a:endParaRPr lang="es-CR" dirty="0"/>
          </a:p>
        </p:txBody>
      </p:sp>
      <p:pic>
        <p:nvPicPr>
          <p:cNvPr id="1026" name="Picture 2" descr="http://www.bloomberg.com/ss/10/03/0326_ceo_pay/image/000_int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73" y="2160588"/>
            <a:ext cx="665389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Pagar con tarjeta de crédito</a:t>
            </a:r>
            <a:endParaRPr lang="es-CR" dirty="0"/>
          </a:p>
        </p:txBody>
      </p:sp>
      <p:pic>
        <p:nvPicPr>
          <p:cNvPr id="7" name="Picture 2" descr="https://encrypted-tbn1.gstatic.com/images?q=tbn:ANd9GcQC6E8bbQoqa7B8AgHqaNH18c6yJ4Ho4_ZOzOpmT74yd2kkdF6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32" y="1930400"/>
            <a:ext cx="5494072" cy="37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Pagar con cheque de viajero</a:t>
            </a:r>
            <a:endParaRPr lang="es-CR" dirty="0"/>
          </a:p>
        </p:txBody>
      </p:sp>
      <p:pic>
        <p:nvPicPr>
          <p:cNvPr id="5122" name="Picture 2" descr="http://www.2facetruth.com/wp-content/uploads/2013/08/Hearst-check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27" y="1930400"/>
            <a:ext cx="7881482" cy="335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billete</a:t>
            </a:r>
            <a:endParaRPr lang="es-CR" dirty="0"/>
          </a:p>
        </p:txBody>
      </p:sp>
      <p:pic>
        <p:nvPicPr>
          <p:cNvPr id="6" name="Picture 2" descr="File:United States one dollar bill, obver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26236"/>
            <a:ext cx="8596312" cy="37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moneda</a:t>
            </a:r>
            <a:endParaRPr lang="es-CR" dirty="0"/>
          </a:p>
        </p:txBody>
      </p:sp>
      <p:pic>
        <p:nvPicPr>
          <p:cNvPr id="1026" name="Picture 2" descr="http://www.panamaqualityproducts.com/images/un%20balboa%20panama%2019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89" y="2213509"/>
            <a:ext cx="4431323" cy="44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Gratis</a:t>
            </a:r>
            <a:endParaRPr lang="es-CR" dirty="0"/>
          </a:p>
        </p:txBody>
      </p:sp>
      <p:pic>
        <p:nvPicPr>
          <p:cNvPr id="5122" name="Picture 2" descr="http://www.karlabayly.com/wp-content/uploads/2010/05/dinero-prohibid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0" y="1976274"/>
            <a:ext cx="5039841" cy="47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De venta</a:t>
            </a:r>
            <a:endParaRPr lang="es-CR" dirty="0"/>
          </a:p>
        </p:txBody>
      </p:sp>
      <p:pic>
        <p:nvPicPr>
          <p:cNvPr id="7170" name="Picture 2" descr="http://www.bodyincredible.com/wp-content/uploads/2010/12/iStock_000011909336XSm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97" y="1930400"/>
            <a:ext cx="5921942" cy="41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89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3835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EL PRETÉRITO</a:t>
            </a:r>
            <a:endParaRPr lang="en-US" sz="4800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057400" y="51054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8001000" y="4343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057400" y="54102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el pasado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629400" y="3733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el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presente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8305800" y="5257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el futuro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6096000" y="4800600"/>
            <a:ext cx="53340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5943600" y="4800600"/>
            <a:ext cx="685800" cy="685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524000" y="9144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El </a:t>
            </a:r>
            <a:r>
              <a:rPr lang="en-US" sz="3200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pretérito</a:t>
            </a:r>
            <a:r>
              <a:rPr lang="en-US" sz="32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is a </a:t>
            </a:r>
            <a:r>
              <a:rPr lang="en-US" sz="3200" u="sng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PAST TENSE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construction.  It refers to an event that happened at a 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SPECIFIC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or 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DETERMINED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time in the </a:t>
            </a:r>
            <a:r>
              <a:rPr lang="en-US" sz="3200" u="sng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PAST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9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recuerdo</a:t>
            </a:r>
            <a:endParaRPr lang="es-CR" dirty="0"/>
          </a:p>
        </p:txBody>
      </p:sp>
      <p:pic>
        <p:nvPicPr>
          <p:cNvPr id="6146" name="Picture 2" descr="http://www.clicksouvenirs.com/souvenirs-london/images/what-are-souveni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36" y="2160588"/>
            <a:ext cx="588096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Las joyas</a:t>
            </a:r>
            <a:endParaRPr lang="es-CR" dirty="0"/>
          </a:p>
        </p:txBody>
      </p:sp>
      <p:pic>
        <p:nvPicPr>
          <p:cNvPr id="10242" name="Picture 2" descr="http://www.giraempresarial.com/wp-content/uploads/2014/09/jwewlry_photography_coll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3" y="1930400"/>
            <a:ext cx="5614290" cy="43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Los mariscos</a:t>
            </a:r>
            <a:endParaRPr lang="es-CR" dirty="0"/>
          </a:p>
        </p:txBody>
      </p:sp>
      <p:pic>
        <p:nvPicPr>
          <p:cNvPr id="9218" name="Picture 2" descr="https://encrypted-tbn3.gstatic.com/images?q=tbn:ANd9GcQFMsEp-G6ZQBVbRSokCfanl3sNDoCugfrxyosxQOaZvRArgv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65" y="1930400"/>
            <a:ext cx="6247606" cy="44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pescado</a:t>
            </a:r>
            <a:endParaRPr lang="es-CR" dirty="0"/>
          </a:p>
        </p:txBody>
      </p:sp>
      <p:pic>
        <p:nvPicPr>
          <p:cNvPr id="11266" name="Picture 2" descr="https://upload.wikimedia.org/wikipedia/commons/d/db/Fish_for_di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B. Escriba tres frases originales con las nuevas palabras.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s-CR" sz="2400" dirty="0" smtClean="0"/>
              <a:t>_________________________________________________.</a:t>
            </a:r>
          </a:p>
          <a:p>
            <a:pPr lvl="0">
              <a:buFont typeface="+mj-lt"/>
              <a:buAutoNum type="arabicPeriod"/>
            </a:pPr>
            <a:endParaRPr lang="en-US" sz="2400" dirty="0"/>
          </a:p>
          <a:p>
            <a:pPr lvl="0">
              <a:buFont typeface="+mj-lt"/>
              <a:buAutoNum type="arabicPeriod"/>
            </a:pPr>
            <a:r>
              <a:rPr lang="es-CR" sz="2400" dirty="0" smtClean="0"/>
              <a:t>_________________________________________________.</a:t>
            </a:r>
          </a:p>
          <a:p>
            <a:pPr lvl="0"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CR" sz="2400" dirty="0" smtClean="0"/>
              <a:t>_________________________________________________.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4465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C. Lea la descripción y escriba la palabra correcta de las palabras importantes.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482666" cy="388077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CR" sz="2400" dirty="0"/>
              <a:t>Cuando algo cuesta cero dólares es </a:t>
            </a:r>
            <a:r>
              <a:rPr lang="es-CR" sz="2400" dirty="0" smtClean="0"/>
              <a:t>_________________.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s-CR" sz="2400" dirty="0" smtClean="0"/>
              <a:t>_____________ </a:t>
            </a:r>
            <a:r>
              <a:rPr lang="es-CR" sz="2400" dirty="0"/>
              <a:t>es una cosa que se usa para recordar el viaje.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s-CR" sz="2400" dirty="0"/>
              <a:t>________________ es un tipo de comida con muchas animales diferentes del océano. 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s-CR" sz="2400" dirty="0"/>
              <a:t>Un dólar es un ejemplo de este tipo de dinero: </a:t>
            </a:r>
            <a:r>
              <a:rPr lang="es-CR" sz="2400" dirty="0" smtClean="0"/>
              <a:t>_____________.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s-CR" sz="2400" dirty="0"/>
              <a:t>Cuando compra algo y negocia un precio nuevo: </a:t>
            </a:r>
            <a:r>
              <a:rPr lang="es-CR" sz="2400" dirty="0" smtClean="0"/>
              <a:t>____________.</a:t>
            </a:r>
            <a:endParaRPr lang="en-US" sz="2400" dirty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6690360" y="2160589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gratis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53708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El recuerdo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320" y="3114729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Los mariscos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4342" y="3870142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accent1"/>
                </a:solidFill>
              </a:rPr>
              <a:t>e</a:t>
            </a:r>
            <a:r>
              <a:rPr lang="es-CR" sz="2400" dirty="0" smtClean="0">
                <a:solidFill>
                  <a:schemeClr val="accent1"/>
                </a:solidFill>
              </a:rPr>
              <a:t>l billete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4342" y="4494087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regatear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¿Cuál foto 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sz="2400" dirty="0" smtClean="0"/>
              <a:t>Hay cuatro fotos del vocabulario en la pizarra. Escuchen a las frases por las palabras del vocabulario. Escriban la letra de la foto que corresponde que la palabra que escuchen.</a:t>
            </a:r>
            <a:r>
              <a:rPr lang="es-CR" dirty="0" smtClean="0"/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911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¿Cuál foto es?</a:t>
            </a:r>
            <a:endParaRPr lang="es-CR" dirty="0"/>
          </a:p>
        </p:txBody>
      </p:sp>
      <p:sp>
        <p:nvSpPr>
          <p:cNvPr id="8" name="TextBox 7"/>
          <p:cNvSpPr txBox="1"/>
          <p:nvPr/>
        </p:nvSpPr>
        <p:spPr>
          <a:xfrm>
            <a:off x="1528798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5515" y="313163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445" y="339324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A</a:t>
            </a:r>
            <a:endParaRPr lang="es-C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7883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D</a:t>
            </a:r>
          </a:p>
        </p:txBody>
      </p:sp>
      <p:pic>
        <p:nvPicPr>
          <p:cNvPr id="13" name="Picture 12" descr="http://nuevayorkdigital.com/wp-content/uploads/2013/07/13727873441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81061"/>
            <a:ext cx="3423783" cy="2015671"/>
          </a:xfrm>
          <a:prstGeom prst="rect">
            <a:avLst/>
          </a:prstGeom>
          <a:noFill/>
          <a:extLst/>
        </p:spPr>
      </p:pic>
      <p:pic>
        <p:nvPicPr>
          <p:cNvPr id="14" name="Picture 13" descr="http://www.bloomberg.com/ss/10/03/0326_ceo_pay/image/000_intr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50" y="994222"/>
            <a:ext cx="3432175" cy="2137410"/>
          </a:xfrm>
          <a:prstGeom prst="rect">
            <a:avLst/>
          </a:prstGeom>
          <a:noFill/>
          <a:extLst/>
        </p:spPr>
      </p:pic>
      <p:pic>
        <p:nvPicPr>
          <p:cNvPr id="15" name="Picture 14" descr="https://encrypted-tbn1.gstatic.com/images?q=tbn:ANd9GcQC6E8bbQoqa7B8AgHqaNH18c6yJ4Ho4_ZOzOpmT74yd2kkdF6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2" y="3968193"/>
            <a:ext cx="4226375" cy="2312068"/>
          </a:xfrm>
          <a:prstGeom prst="rect">
            <a:avLst/>
          </a:prstGeom>
          <a:noFill/>
          <a:extLst/>
        </p:spPr>
      </p:pic>
      <p:pic>
        <p:nvPicPr>
          <p:cNvPr id="16" name="Picture 15" descr="File:United States one dollar bill, obvers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89" y="3924331"/>
            <a:ext cx="3783634" cy="2192581"/>
          </a:xfrm>
          <a:prstGeom prst="rect">
            <a:avLst/>
          </a:prstGeom>
          <a:noFill/>
          <a:extLst/>
        </p:spPr>
      </p:pic>
      <p:sp>
        <p:nvSpPr>
          <p:cNvPr id="3" name="Oval 2"/>
          <p:cNvSpPr/>
          <p:nvPr/>
        </p:nvSpPr>
        <p:spPr>
          <a:xfrm>
            <a:off x="677334" y="994222"/>
            <a:ext cx="3071706" cy="2922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06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¿Cuál foto es?</a:t>
            </a:r>
            <a:endParaRPr lang="es-CR" dirty="0"/>
          </a:p>
        </p:txBody>
      </p:sp>
      <p:sp>
        <p:nvSpPr>
          <p:cNvPr id="8" name="TextBox 7"/>
          <p:cNvSpPr txBox="1"/>
          <p:nvPr/>
        </p:nvSpPr>
        <p:spPr>
          <a:xfrm>
            <a:off x="1528798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5515" y="313163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445" y="339324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A</a:t>
            </a:r>
            <a:endParaRPr lang="es-C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7883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D</a:t>
            </a:r>
          </a:p>
        </p:txBody>
      </p:sp>
      <p:pic>
        <p:nvPicPr>
          <p:cNvPr id="14" name="Picture 13" descr="http://www.bloomberg.com/ss/10/03/0326_ceo_pay/image/000_int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50" y="994222"/>
            <a:ext cx="3432175" cy="2137410"/>
          </a:xfrm>
          <a:prstGeom prst="rect">
            <a:avLst/>
          </a:prstGeom>
          <a:noFill/>
          <a:extLst/>
        </p:spPr>
      </p:pic>
      <p:pic>
        <p:nvPicPr>
          <p:cNvPr id="15" name="Picture 14" descr="https://encrypted-tbn1.gstatic.com/images?q=tbn:ANd9GcQC6E8bbQoqa7B8AgHqaNH18c6yJ4Ho4_ZOzOpmT74yd2kkdF6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2" y="3968193"/>
            <a:ext cx="4226375" cy="2312068"/>
          </a:xfrm>
          <a:prstGeom prst="rect">
            <a:avLst/>
          </a:prstGeom>
          <a:noFill/>
          <a:extLst/>
        </p:spPr>
      </p:pic>
      <p:pic>
        <p:nvPicPr>
          <p:cNvPr id="16" name="Picture 15" descr="File:United States one dollar bill, obvers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89" y="3924331"/>
            <a:ext cx="3783634" cy="2192581"/>
          </a:xfrm>
          <a:prstGeom prst="rect">
            <a:avLst/>
          </a:prstGeom>
          <a:noFill/>
          <a:extLst/>
        </p:spPr>
      </p:pic>
      <p:pic>
        <p:nvPicPr>
          <p:cNvPr id="12" name="Picture 11" descr="http://www.panamaqualityproducts.com/images/un%20balboa%20panama%20193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6" y="1286908"/>
            <a:ext cx="2508250" cy="2174875"/>
          </a:xfrm>
          <a:prstGeom prst="rect">
            <a:avLst/>
          </a:prstGeom>
          <a:noFill/>
          <a:extLst/>
        </p:spPr>
      </p:pic>
      <p:sp>
        <p:nvSpPr>
          <p:cNvPr id="13" name="Oval 12"/>
          <p:cNvSpPr/>
          <p:nvPr/>
        </p:nvSpPr>
        <p:spPr>
          <a:xfrm>
            <a:off x="6377528" y="738759"/>
            <a:ext cx="3071706" cy="2922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78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¿Cuál foto es?</a:t>
            </a:r>
            <a:endParaRPr lang="es-CR" dirty="0"/>
          </a:p>
        </p:txBody>
      </p:sp>
      <p:sp>
        <p:nvSpPr>
          <p:cNvPr id="8" name="TextBox 7"/>
          <p:cNvSpPr txBox="1"/>
          <p:nvPr/>
        </p:nvSpPr>
        <p:spPr>
          <a:xfrm>
            <a:off x="1528798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5515" y="313163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445" y="339324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A</a:t>
            </a:r>
            <a:endParaRPr lang="es-C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7883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D</a:t>
            </a:r>
          </a:p>
        </p:txBody>
      </p:sp>
      <p:pic>
        <p:nvPicPr>
          <p:cNvPr id="15" name="Picture 14" descr="https://encrypted-tbn1.gstatic.com/images?q=tbn:ANd9GcQC6E8bbQoqa7B8AgHqaNH18c6yJ4Ho4_ZOzOpmT74yd2kkdF6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2" y="3968193"/>
            <a:ext cx="4226375" cy="2312068"/>
          </a:xfrm>
          <a:prstGeom prst="rect">
            <a:avLst/>
          </a:prstGeom>
          <a:noFill/>
          <a:extLst/>
        </p:spPr>
      </p:pic>
      <p:pic>
        <p:nvPicPr>
          <p:cNvPr id="16" name="Picture 15" descr="File:United States one dollar bill, obvers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89" y="3924331"/>
            <a:ext cx="3783634" cy="2192581"/>
          </a:xfrm>
          <a:prstGeom prst="rect">
            <a:avLst/>
          </a:prstGeom>
          <a:noFill/>
          <a:extLst/>
        </p:spPr>
      </p:pic>
      <p:pic>
        <p:nvPicPr>
          <p:cNvPr id="12" name="Picture 11" descr="http://www.panamaqualityproducts.com/images/un%20balboa%20panama%2019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6" y="1286908"/>
            <a:ext cx="2508250" cy="2174875"/>
          </a:xfrm>
          <a:prstGeom prst="rect">
            <a:avLst/>
          </a:prstGeom>
          <a:noFill/>
          <a:extLst/>
        </p:spPr>
      </p:pic>
      <p:pic>
        <p:nvPicPr>
          <p:cNvPr id="13" name="Picture 12" descr="http://www.clicksouvenirs.com/souvenirs-london/images/what-are-souvenir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03" y="743578"/>
            <a:ext cx="3555632" cy="2388054"/>
          </a:xfrm>
          <a:prstGeom prst="rect">
            <a:avLst/>
          </a:prstGeom>
          <a:noFill/>
          <a:extLst/>
        </p:spPr>
      </p:pic>
      <p:sp>
        <p:nvSpPr>
          <p:cNvPr id="14" name="Oval 13"/>
          <p:cNvSpPr/>
          <p:nvPr/>
        </p:nvSpPr>
        <p:spPr>
          <a:xfrm>
            <a:off x="406715" y="3916462"/>
            <a:ext cx="3071706" cy="2922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44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pretérito (pasado) </a:t>
            </a:r>
            <a:endParaRPr lang="es-CR" dirty="0"/>
          </a:p>
        </p:txBody>
      </p:sp>
      <p:pic>
        <p:nvPicPr>
          <p:cNvPr id="4" name="Content Placeholder 3" descr="http://www.spanish.cl/rules/preterito-indefinido-verbos-regulares.gif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 bwMode="auto">
          <a:xfrm>
            <a:off x="950612" y="1518412"/>
            <a:ext cx="6236677" cy="4689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566" y="1683328"/>
            <a:ext cx="412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err="1" smtClean="0"/>
              <a:t>Words</a:t>
            </a:r>
            <a:r>
              <a:rPr lang="es-CR" sz="2400" dirty="0" smtClean="0"/>
              <a:t>/</a:t>
            </a:r>
            <a:r>
              <a:rPr lang="es-CR" sz="2400" dirty="0" err="1" smtClean="0"/>
              <a:t>phrases</a:t>
            </a:r>
            <a:r>
              <a:rPr lang="es-CR" sz="2400" dirty="0" smtClean="0"/>
              <a:t> </a:t>
            </a:r>
            <a:r>
              <a:rPr lang="es-CR" sz="2400" dirty="0" err="1" smtClean="0"/>
              <a:t>indicating</a:t>
            </a:r>
            <a:r>
              <a:rPr lang="es-CR" sz="2400" dirty="0" smtClean="0"/>
              <a:t> use of </a:t>
            </a:r>
            <a:r>
              <a:rPr lang="es-CR" sz="2400" dirty="0" err="1" smtClean="0"/>
              <a:t>the</a:t>
            </a:r>
            <a:r>
              <a:rPr lang="es-CR" sz="2400" dirty="0" smtClean="0"/>
              <a:t> </a:t>
            </a:r>
            <a:r>
              <a:rPr lang="es-CR" sz="2400" dirty="0" err="1" smtClean="0"/>
              <a:t>preterite</a:t>
            </a:r>
            <a:r>
              <a:rPr lang="es-CR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Anoche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Anteayer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/>
              <a:t>El otro </a:t>
            </a:r>
            <a:r>
              <a:rPr lang="es-CR" sz="2400" dirty="0" smtClean="0"/>
              <a:t>día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El día anterior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La semana pasada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El </a:t>
            </a:r>
            <a:r>
              <a:rPr lang="es-CR" sz="2400" i="1" dirty="0" smtClean="0"/>
              <a:t>lunes (martes, jueves…) </a:t>
            </a:r>
            <a:r>
              <a:rPr lang="es-CR" sz="2400" dirty="0" smtClean="0"/>
              <a:t>pasado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El mes pasado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 smtClean="0"/>
              <a:t>El año pasado </a:t>
            </a:r>
          </a:p>
        </p:txBody>
      </p:sp>
    </p:spTree>
    <p:extLst>
      <p:ext uri="{BB962C8B-B14F-4D97-AF65-F5344CB8AC3E}">
        <p14:creationId xmlns:p14="http://schemas.microsoft.com/office/powerpoint/2010/main" val="16536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¿Cuál foto es?</a:t>
            </a:r>
            <a:endParaRPr lang="es-CR" dirty="0"/>
          </a:p>
        </p:txBody>
      </p:sp>
      <p:sp>
        <p:nvSpPr>
          <p:cNvPr id="8" name="TextBox 7"/>
          <p:cNvSpPr txBox="1"/>
          <p:nvPr/>
        </p:nvSpPr>
        <p:spPr>
          <a:xfrm>
            <a:off x="1528798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5515" y="313163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445" y="339324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A</a:t>
            </a:r>
            <a:endParaRPr lang="es-C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7883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D</a:t>
            </a:r>
          </a:p>
        </p:txBody>
      </p:sp>
      <p:pic>
        <p:nvPicPr>
          <p:cNvPr id="16" name="Picture 15" descr="File:United States one dollar bill, obver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89" y="3924331"/>
            <a:ext cx="3783634" cy="2192581"/>
          </a:xfrm>
          <a:prstGeom prst="rect">
            <a:avLst/>
          </a:prstGeom>
          <a:noFill/>
          <a:extLst/>
        </p:spPr>
      </p:pic>
      <p:pic>
        <p:nvPicPr>
          <p:cNvPr id="12" name="Picture 11" descr="http://www.panamaqualityproducts.com/images/un%20balboa%20panama%2019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6" y="1286908"/>
            <a:ext cx="2508250" cy="2174875"/>
          </a:xfrm>
          <a:prstGeom prst="rect">
            <a:avLst/>
          </a:prstGeom>
          <a:noFill/>
          <a:extLst/>
        </p:spPr>
      </p:pic>
      <p:pic>
        <p:nvPicPr>
          <p:cNvPr id="13" name="Picture 12" descr="http://www.clicksouvenirs.com/souvenirs-london/images/what-are-souvenir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03" y="743578"/>
            <a:ext cx="3555632" cy="2388054"/>
          </a:xfrm>
          <a:prstGeom prst="rect">
            <a:avLst/>
          </a:prstGeom>
          <a:noFill/>
          <a:extLst/>
        </p:spPr>
      </p:pic>
      <p:pic>
        <p:nvPicPr>
          <p:cNvPr id="14" name="Picture 13" descr="http://www.karlabayly.com/wp-content/uploads/2010/05/dinero-prohibid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0" y="3916462"/>
            <a:ext cx="2777413" cy="2354542"/>
          </a:xfrm>
          <a:prstGeom prst="rect">
            <a:avLst/>
          </a:prstGeom>
          <a:noFill/>
          <a:extLst/>
        </p:spPr>
      </p:pic>
      <p:sp>
        <p:nvSpPr>
          <p:cNvPr id="15" name="Oval 14"/>
          <p:cNvSpPr/>
          <p:nvPr/>
        </p:nvSpPr>
        <p:spPr>
          <a:xfrm>
            <a:off x="6696153" y="3759794"/>
            <a:ext cx="3071706" cy="2922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759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¿Cuál foto es?</a:t>
            </a:r>
            <a:endParaRPr lang="es-CR" dirty="0"/>
          </a:p>
        </p:txBody>
      </p:sp>
      <p:sp>
        <p:nvSpPr>
          <p:cNvPr id="8" name="TextBox 7"/>
          <p:cNvSpPr txBox="1"/>
          <p:nvPr/>
        </p:nvSpPr>
        <p:spPr>
          <a:xfrm>
            <a:off x="1528798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5515" y="313163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445" y="3393242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A</a:t>
            </a:r>
            <a:endParaRPr lang="es-C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7883" y="6221854"/>
            <a:ext cx="32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/>
              <a:t>D</a:t>
            </a:r>
          </a:p>
        </p:txBody>
      </p:sp>
      <p:pic>
        <p:nvPicPr>
          <p:cNvPr id="12" name="Picture 11" descr="http://www.panamaqualityproducts.com/images/un%20balboa%20panama%2019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6" y="1286908"/>
            <a:ext cx="2508250" cy="2174875"/>
          </a:xfrm>
          <a:prstGeom prst="rect">
            <a:avLst/>
          </a:prstGeom>
          <a:noFill/>
          <a:extLst/>
        </p:spPr>
      </p:pic>
      <p:pic>
        <p:nvPicPr>
          <p:cNvPr id="13" name="Picture 12" descr="http://www.clicksouvenirs.com/souvenirs-london/images/what-are-souvenir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03" y="743578"/>
            <a:ext cx="3555632" cy="2388054"/>
          </a:xfrm>
          <a:prstGeom prst="rect">
            <a:avLst/>
          </a:prstGeom>
          <a:noFill/>
          <a:extLst/>
        </p:spPr>
      </p:pic>
      <p:pic>
        <p:nvPicPr>
          <p:cNvPr id="14" name="Picture 13" descr="http://www.karlabayly.com/wp-content/uploads/2010/05/dinero-prohibid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0" y="3916462"/>
            <a:ext cx="2777413" cy="2354542"/>
          </a:xfrm>
          <a:prstGeom prst="rect">
            <a:avLst/>
          </a:prstGeom>
          <a:noFill/>
          <a:extLst/>
        </p:spPr>
      </p:pic>
      <p:pic>
        <p:nvPicPr>
          <p:cNvPr id="15" name="Picture 14" descr="https://encrypted-tbn3.gstatic.com/images?q=tbn:ANd9GcQFMsEp-G6ZQBVbRSokCfanl3sNDoCugfrxyosxQOaZvRArgvx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94" y="3893814"/>
            <a:ext cx="3043778" cy="2253615"/>
          </a:xfrm>
          <a:prstGeom prst="rect">
            <a:avLst/>
          </a:prstGeom>
          <a:noFill/>
          <a:extLst/>
        </p:spPr>
      </p:pic>
      <p:sp>
        <p:nvSpPr>
          <p:cNvPr id="16" name="Oval 15"/>
          <p:cNvSpPr/>
          <p:nvPr/>
        </p:nvSpPr>
        <p:spPr>
          <a:xfrm>
            <a:off x="6677908" y="3822834"/>
            <a:ext cx="3071706" cy="2922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54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Presentación: Mis viajes a Nicaragua</a:t>
            </a:r>
            <a:endParaRPr lang="es-C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 smtClean="0"/>
              <a:t>Escuchen </a:t>
            </a:r>
            <a:r>
              <a:rPr lang="es-CR" dirty="0"/>
              <a:t>a la presentación y </a:t>
            </a:r>
            <a:r>
              <a:rPr lang="es-CR" dirty="0" smtClean="0"/>
              <a:t>respondan </a:t>
            </a:r>
            <a:r>
              <a:rPr lang="es-CR" dirty="0"/>
              <a:t>a las preguntas en frases completas.</a:t>
            </a:r>
            <a:endParaRPr lang="en-US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454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Mis viajes a Nicaragua</a:t>
            </a:r>
            <a:endParaRPr lang="es-CR" dirty="0"/>
          </a:p>
        </p:txBody>
      </p:sp>
      <p:pic>
        <p:nvPicPr>
          <p:cNvPr id="1026" name="Picture 2" descr="http://w0.fast-meteo.com/locationmaps/San-Juan-del-Sur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6" y="2428352"/>
            <a:ext cx="5297727" cy="32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307" y="1699567"/>
            <a:ext cx="501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¿Que ciudades en Nicaragua visitó? </a:t>
            </a:r>
            <a:endParaRPr lang="es-CR" sz="2400" dirty="0"/>
          </a:p>
        </p:txBody>
      </p:sp>
      <p:pic>
        <p:nvPicPr>
          <p:cNvPr id="1032" name="Picture 8" descr="http://surfinjaco.com/wp-content/uploads/2008/12/transnica-300x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00" y="1930399"/>
            <a:ext cx="5285681" cy="32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2700" y="1343271"/>
            <a:ext cx="492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¿Cuál método de transporte usó?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9891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Mis viajes a Nicaragua</a:t>
            </a:r>
            <a:endParaRPr lang="es-CR" dirty="0"/>
          </a:p>
        </p:txBody>
      </p:sp>
      <p:pic>
        <p:nvPicPr>
          <p:cNvPr id="4" name="Picture 4" descr="http://static.panoramio.com/photos/large/121568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9181"/>
          <a:stretch/>
        </p:blipFill>
        <p:spPr bwMode="auto">
          <a:xfrm>
            <a:off x="6894286" y="2423886"/>
            <a:ext cx="4888128" cy="35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estination360.com/contents/pictures/nicaragua/san-juan-del-sur-host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" y="2212318"/>
            <a:ext cx="6285790" cy="27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820" y="1530147"/>
            <a:ext cx="488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¿Dónde durmió en Nicaragua? </a:t>
            </a:r>
            <a:endParaRPr lang="es-C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7310" y="1760979"/>
            <a:ext cx="451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¿De quien es el monumento? </a:t>
            </a:r>
            <a:endParaRPr lang="es-C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89334" y="1052571"/>
            <a:ext cx="488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¿Qué recuerdos compró?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4584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Las respuestas</a:t>
            </a:r>
            <a:endParaRPr lang="es-CR" dirty="0"/>
          </a:p>
        </p:txBody>
      </p:sp>
      <p:pic>
        <p:nvPicPr>
          <p:cNvPr id="1026" name="Picture 2" descr="http://w0.fast-meteo.com/locationmaps/San-Juan-del-Sur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6" y="2807678"/>
            <a:ext cx="5297727" cy="32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305" y="1486878"/>
            <a:ext cx="529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1. ¿Que ciudades en Nicaragua visitó? </a:t>
            </a:r>
            <a:endParaRPr lang="es-CR" sz="2400" dirty="0"/>
          </a:p>
        </p:txBody>
      </p:sp>
      <p:pic>
        <p:nvPicPr>
          <p:cNvPr id="1032" name="Picture 8" descr="http://surfinjaco.com/wp-content/uploads/2008/12/transnica-300x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00" y="2534977"/>
            <a:ext cx="5285681" cy="32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2700" y="1343271"/>
            <a:ext cx="52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2. ¿Cuál método de transporte usó? </a:t>
            </a:r>
            <a:endParaRPr lang="es-C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49299" y="1974558"/>
            <a:ext cx="501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Visitó Granada y San Juan del Sur.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641" y="1807784"/>
            <a:ext cx="501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Usó un autobús.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Las respuestas</a:t>
            </a:r>
            <a:endParaRPr lang="es-CR" dirty="0"/>
          </a:p>
        </p:txBody>
      </p:sp>
      <p:pic>
        <p:nvPicPr>
          <p:cNvPr id="4" name="Picture 4" descr="http://static.panoramio.com/photos/large/121568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9181"/>
          <a:stretch/>
        </p:blipFill>
        <p:spPr bwMode="auto">
          <a:xfrm>
            <a:off x="6894286" y="2423886"/>
            <a:ext cx="4888128" cy="35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estination360.com/contents/pictures/nicaragua/san-juan-del-sur-host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" y="2608558"/>
            <a:ext cx="6285790" cy="27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820" y="1530147"/>
            <a:ext cx="488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3. ¿Dónde durmió en Nicaragua? </a:t>
            </a:r>
            <a:endParaRPr lang="es-C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7310" y="1585360"/>
            <a:ext cx="451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4. ¿De quien es el monumento? </a:t>
            </a:r>
            <a:endParaRPr lang="es-C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28374" y="317355"/>
            <a:ext cx="488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5. ¿Qué recuerdos compró? </a:t>
            </a:r>
            <a:endParaRPr lang="es-C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0478" y="1930400"/>
            <a:ext cx="501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Durmió en un hostal.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5393" y="1913398"/>
            <a:ext cx="386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Es de Jesucristo.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9586" y="720524"/>
            <a:ext cx="501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Compró una bandera y un llavero.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atinLnBrk="1"/>
            <a:r>
              <a:rPr lang="es-ES" dirty="0"/>
              <a:t>¿Cuál no pertenece?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/>
              <a:t>Haga un círculo en la cosa que no pertenece y explique porque es diferente</a:t>
            </a:r>
            <a:r>
              <a:rPr lang="es-CR" sz="2400" dirty="0" smtClean="0"/>
              <a:t>.</a:t>
            </a:r>
          </a:p>
          <a:p>
            <a:pPr marL="0" indent="0">
              <a:buNone/>
            </a:pPr>
            <a:r>
              <a:rPr lang="es-CR" sz="2400" dirty="0" err="1" smtClean="0"/>
              <a:t>Ej</a:t>
            </a:r>
            <a:r>
              <a:rPr lang="es-CR" sz="2400" dirty="0" smtClean="0"/>
              <a:t>: manzana</a:t>
            </a:r>
            <a:r>
              <a:rPr lang="es-CR" sz="2400" dirty="0"/>
              <a:t> </a:t>
            </a:r>
            <a:r>
              <a:rPr lang="es-CR" sz="2400" dirty="0" smtClean="0"/>
              <a:t>    banano     limón     rojo</a:t>
            </a:r>
          </a:p>
          <a:p>
            <a:pPr marL="0" indent="0">
              <a:buNone/>
            </a:pPr>
            <a:r>
              <a:rPr lang="es-CR" sz="2400" dirty="0" smtClean="0"/>
              <a:t>Explicación: Rojo es un color y las otras son frutas.</a:t>
            </a:r>
            <a:endParaRPr lang="es-CR" sz="2400" dirty="0"/>
          </a:p>
        </p:txBody>
      </p:sp>
      <p:sp>
        <p:nvSpPr>
          <p:cNvPr id="5" name="Oval 4"/>
          <p:cNvSpPr/>
          <p:nvPr/>
        </p:nvSpPr>
        <p:spPr>
          <a:xfrm>
            <a:off x="5416062" y="2883877"/>
            <a:ext cx="914400" cy="7268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235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56055"/>
            <a:ext cx="8596668" cy="6104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(</a:t>
            </a:r>
            <a:r>
              <a:rPr lang="es-ES" sz="2000" dirty="0"/>
              <a:t>1) 	la montaña		</a:t>
            </a:r>
            <a:r>
              <a:rPr lang="es-ES" sz="2000" dirty="0" smtClean="0"/>
              <a:t>el bosque		el monumento</a:t>
            </a:r>
            <a:r>
              <a:rPr lang="es-ES" sz="2000" dirty="0"/>
              <a:t>	</a:t>
            </a:r>
            <a:r>
              <a:rPr lang="es-ES" sz="2000" dirty="0" smtClean="0"/>
              <a:t>el </a:t>
            </a:r>
            <a:r>
              <a:rPr lang="es-ES" sz="2000" dirty="0"/>
              <a:t>desierto 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Explicación: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(2)	e</a:t>
            </a:r>
            <a:r>
              <a:rPr lang="es-ES" sz="2000" dirty="0"/>
              <a:t>l taxi		</a:t>
            </a:r>
            <a:r>
              <a:rPr lang="es-ES" sz="2000" dirty="0" smtClean="0"/>
              <a:t>	el </a:t>
            </a:r>
            <a:r>
              <a:rPr lang="es-ES" sz="2000" dirty="0"/>
              <a:t>autobús	</a:t>
            </a:r>
            <a:r>
              <a:rPr lang="es-ES" sz="2000" dirty="0" smtClean="0"/>
              <a:t>	el </a:t>
            </a:r>
            <a:r>
              <a:rPr lang="es-ES" sz="2000" dirty="0"/>
              <a:t>tren		</a:t>
            </a:r>
            <a:r>
              <a:rPr lang="es-ES" sz="2000" dirty="0" smtClean="0"/>
              <a:t>	el </a:t>
            </a:r>
            <a:r>
              <a:rPr lang="es-ES" sz="2000" dirty="0"/>
              <a:t>avión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Explicación:</a:t>
            </a:r>
            <a:endParaRPr lang="en-US" sz="2000" dirty="0"/>
          </a:p>
          <a:p>
            <a:pPr marL="0" indent="0">
              <a:buNone/>
            </a:pPr>
            <a:r>
              <a:rPr lang="es-ES" sz="2000" dirty="0"/>
              <a:t>(3) 	el lago		</a:t>
            </a:r>
            <a:r>
              <a:rPr lang="es-ES" sz="2000" dirty="0" smtClean="0"/>
              <a:t>	el </a:t>
            </a:r>
            <a:r>
              <a:rPr lang="es-ES" sz="2000" dirty="0"/>
              <a:t>desierto	</a:t>
            </a:r>
            <a:r>
              <a:rPr lang="es-ES" sz="2000" dirty="0" smtClean="0"/>
              <a:t>	el </a:t>
            </a:r>
            <a:r>
              <a:rPr lang="es-ES" sz="2000" dirty="0"/>
              <a:t>mar		</a:t>
            </a:r>
            <a:r>
              <a:rPr lang="es-ES" sz="2000" dirty="0" smtClean="0"/>
              <a:t>	el </a:t>
            </a:r>
            <a:r>
              <a:rPr lang="es-ES" sz="2000" dirty="0"/>
              <a:t>río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Explicación: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(4)	el recuerdo	</a:t>
            </a:r>
            <a:r>
              <a:rPr lang="es-CR" sz="2000" dirty="0" smtClean="0"/>
              <a:t>	el </a:t>
            </a:r>
            <a:r>
              <a:rPr lang="es-CR" sz="2000" dirty="0"/>
              <a:t>billete	</a:t>
            </a:r>
            <a:r>
              <a:rPr lang="es-CR" sz="2000" dirty="0" smtClean="0"/>
              <a:t>	la </a:t>
            </a:r>
            <a:r>
              <a:rPr lang="es-CR" sz="2000" dirty="0"/>
              <a:t>moneda	</a:t>
            </a:r>
            <a:r>
              <a:rPr lang="es-CR" sz="2000" dirty="0" smtClean="0"/>
              <a:t>	pagar </a:t>
            </a:r>
            <a:r>
              <a:rPr lang="es-CR" sz="2000" dirty="0"/>
              <a:t>en efectivo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Explicación: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(5) 	hablar		</a:t>
            </a:r>
            <a:r>
              <a:rPr lang="es-CR" sz="2000" dirty="0" smtClean="0"/>
              <a:t>	comer</a:t>
            </a:r>
            <a:r>
              <a:rPr lang="es-CR" sz="2000" dirty="0"/>
              <a:t>		</a:t>
            </a:r>
            <a:r>
              <a:rPr lang="es-CR" sz="2000" dirty="0" smtClean="0"/>
              <a:t>	vivir</a:t>
            </a:r>
            <a:r>
              <a:rPr lang="es-CR" sz="2000" dirty="0"/>
              <a:t>		</a:t>
            </a:r>
            <a:r>
              <a:rPr lang="es-CR" sz="2000" dirty="0" smtClean="0"/>
              <a:t>	querer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Explicación: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(6)	el hotel		</a:t>
            </a:r>
            <a:r>
              <a:rPr lang="es-CR" sz="2000" dirty="0" smtClean="0"/>
              <a:t>	el </a:t>
            </a:r>
            <a:r>
              <a:rPr lang="es-CR" sz="2000" dirty="0"/>
              <a:t>museo	</a:t>
            </a:r>
            <a:r>
              <a:rPr lang="es-CR" sz="2000" dirty="0" smtClean="0"/>
              <a:t>	la </a:t>
            </a:r>
            <a:r>
              <a:rPr lang="es-CR" sz="2000" dirty="0"/>
              <a:t>playa 	</a:t>
            </a:r>
            <a:r>
              <a:rPr lang="es-CR" sz="2000" dirty="0" smtClean="0"/>
              <a:t>	el </a:t>
            </a:r>
            <a:r>
              <a:rPr lang="es-CR" sz="2000" dirty="0"/>
              <a:t>castillo	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Explicación: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(7) 	las joyas	</a:t>
            </a:r>
            <a:r>
              <a:rPr lang="es-CR" sz="2000" dirty="0" smtClean="0"/>
              <a:t>	de </a:t>
            </a:r>
            <a:r>
              <a:rPr lang="es-CR" sz="2000" dirty="0"/>
              <a:t>venta	</a:t>
            </a:r>
            <a:r>
              <a:rPr lang="es-CR" sz="2000" dirty="0" smtClean="0"/>
              <a:t>	gratis</a:t>
            </a:r>
            <a:r>
              <a:rPr lang="es-CR" sz="2000" dirty="0"/>
              <a:t>		</a:t>
            </a:r>
            <a:r>
              <a:rPr lang="es-CR" sz="2000" dirty="0" smtClean="0"/>
              <a:t>	regatear</a:t>
            </a:r>
            <a:endParaRPr lang="en-US" sz="2000" dirty="0"/>
          </a:p>
          <a:p>
            <a:pPr marL="0" indent="0">
              <a:buNone/>
            </a:pPr>
            <a:r>
              <a:rPr lang="es-CR" sz="2000" dirty="0"/>
              <a:t>Explicación:</a:t>
            </a:r>
            <a:endParaRPr lang="en-US" sz="2000" dirty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Oval 3"/>
          <p:cNvSpPr/>
          <p:nvPr/>
        </p:nvSpPr>
        <p:spPr>
          <a:xfrm>
            <a:off x="4861560" y="396240"/>
            <a:ext cx="1691640" cy="59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extBox 4"/>
          <p:cNvSpPr txBox="1"/>
          <p:nvPr/>
        </p:nvSpPr>
        <p:spPr>
          <a:xfrm>
            <a:off x="2450061" y="990600"/>
            <a:ext cx="364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accent1"/>
                </a:solidFill>
              </a:rPr>
              <a:t>No es un lugar natural.</a:t>
            </a:r>
            <a:r>
              <a:rPr lang="es-CR" sz="2000" dirty="0" smtClean="0"/>
              <a:t> </a:t>
            </a:r>
            <a:endParaRPr lang="es-CR" sz="2000" dirty="0"/>
          </a:p>
        </p:txBody>
      </p:sp>
      <p:sp>
        <p:nvSpPr>
          <p:cNvPr id="6" name="Oval 5"/>
          <p:cNvSpPr/>
          <p:nvPr/>
        </p:nvSpPr>
        <p:spPr>
          <a:xfrm>
            <a:off x="6355080" y="1382885"/>
            <a:ext cx="1691640" cy="59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TextBox 6"/>
          <p:cNvSpPr txBox="1"/>
          <p:nvPr/>
        </p:nvSpPr>
        <p:spPr>
          <a:xfrm>
            <a:off x="2450061" y="1825255"/>
            <a:ext cx="364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accent1"/>
                </a:solidFill>
              </a:rPr>
              <a:t>No es transporte de la tierra.</a:t>
            </a:r>
            <a:r>
              <a:rPr lang="es-CR" sz="2000" dirty="0" smtClean="0"/>
              <a:t> </a:t>
            </a:r>
            <a:endParaRPr lang="es-CR" sz="2000" dirty="0"/>
          </a:p>
        </p:txBody>
      </p:sp>
      <p:sp>
        <p:nvSpPr>
          <p:cNvPr id="8" name="Oval 7"/>
          <p:cNvSpPr/>
          <p:nvPr/>
        </p:nvSpPr>
        <p:spPr>
          <a:xfrm>
            <a:off x="2865120" y="2160655"/>
            <a:ext cx="1691640" cy="59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TextBox 9"/>
          <p:cNvSpPr txBox="1"/>
          <p:nvPr/>
        </p:nvSpPr>
        <p:spPr>
          <a:xfrm>
            <a:off x="2450061" y="2690305"/>
            <a:ext cx="364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accent1"/>
                </a:solidFill>
              </a:rPr>
              <a:t>No tiene agua.</a:t>
            </a:r>
            <a:r>
              <a:rPr lang="es-CR" sz="2000" dirty="0" smtClean="0"/>
              <a:t> </a:t>
            </a:r>
            <a:endParaRPr lang="es-CR" sz="2000" dirty="0"/>
          </a:p>
        </p:txBody>
      </p:sp>
      <p:sp>
        <p:nvSpPr>
          <p:cNvPr id="11" name="Oval 10"/>
          <p:cNvSpPr/>
          <p:nvPr/>
        </p:nvSpPr>
        <p:spPr>
          <a:xfrm>
            <a:off x="1036320" y="3013814"/>
            <a:ext cx="1691640" cy="59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TextBox 11"/>
          <p:cNvSpPr txBox="1"/>
          <p:nvPr/>
        </p:nvSpPr>
        <p:spPr>
          <a:xfrm>
            <a:off x="2450061" y="3625391"/>
            <a:ext cx="364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accent1"/>
                </a:solidFill>
              </a:rPr>
              <a:t>No es dinero.</a:t>
            </a:r>
            <a:r>
              <a:rPr lang="es-CR" sz="2000" dirty="0" smtClean="0"/>
              <a:t> </a:t>
            </a:r>
            <a:endParaRPr lang="es-CR" sz="2000" dirty="0"/>
          </a:p>
        </p:txBody>
      </p:sp>
      <p:sp>
        <p:nvSpPr>
          <p:cNvPr id="13" name="Oval 12"/>
          <p:cNvSpPr/>
          <p:nvPr/>
        </p:nvSpPr>
        <p:spPr>
          <a:xfrm>
            <a:off x="6355080" y="3825446"/>
            <a:ext cx="1691640" cy="59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2450061" y="4416419"/>
            <a:ext cx="364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accent1"/>
                </a:solidFill>
              </a:rPr>
              <a:t>Es un verbo de bota.</a:t>
            </a:r>
            <a:r>
              <a:rPr lang="es-CR" sz="2000" dirty="0" smtClean="0"/>
              <a:t> </a:t>
            </a:r>
            <a:endParaRPr lang="es-CR" sz="2000" dirty="0"/>
          </a:p>
        </p:txBody>
      </p:sp>
      <p:sp>
        <p:nvSpPr>
          <p:cNvPr id="15" name="Oval 14"/>
          <p:cNvSpPr/>
          <p:nvPr/>
        </p:nvSpPr>
        <p:spPr>
          <a:xfrm>
            <a:off x="4532111" y="4816529"/>
            <a:ext cx="1691640" cy="59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TextBox 15"/>
          <p:cNvSpPr txBox="1"/>
          <p:nvPr/>
        </p:nvSpPr>
        <p:spPr>
          <a:xfrm>
            <a:off x="2450061" y="5307525"/>
            <a:ext cx="364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accent1"/>
                </a:solidFill>
              </a:rPr>
              <a:t>No es un edificio.</a:t>
            </a:r>
            <a:endParaRPr lang="es-CR" sz="2000" dirty="0"/>
          </a:p>
        </p:txBody>
      </p:sp>
      <p:sp>
        <p:nvSpPr>
          <p:cNvPr id="17" name="Oval 16"/>
          <p:cNvSpPr/>
          <p:nvPr/>
        </p:nvSpPr>
        <p:spPr>
          <a:xfrm>
            <a:off x="1036320" y="5604271"/>
            <a:ext cx="1691640" cy="594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TextBox 17"/>
          <p:cNvSpPr txBox="1"/>
          <p:nvPr/>
        </p:nvSpPr>
        <p:spPr>
          <a:xfrm>
            <a:off x="2450061" y="6158391"/>
            <a:ext cx="364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accent1"/>
                </a:solidFill>
              </a:rPr>
              <a:t>No se relaciona con dinero.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18729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4000" dirty="0" smtClean="0"/>
              <a:t>Video: Argentina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sz="2700" dirty="0">
                <a:hlinkClick r:id="rId2"/>
              </a:rPr>
              <a:t>https://www.youtube.com/watch?v=d6-pHogHca4</a:t>
            </a:r>
            <a:r>
              <a:rPr lang="es-CR" sz="2700" dirty="0"/>
              <a:t> </a:t>
            </a:r>
            <a:br>
              <a:rPr lang="es-CR" sz="2700" dirty="0"/>
            </a:br>
            <a:endParaRPr lang="es-C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52058"/>
            <a:ext cx="9613861" cy="480594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CR" sz="2400" dirty="0"/>
              <a:t>¿Qué país visitaron en el video</a:t>
            </a:r>
            <a:r>
              <a:rPr lang="es-CR" sz="24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s-CR" sz="2400" dirty="0"/>
              <a:t>¿Qué lugares naturales viste en el video</a:t>
            </a:r>
            <a:r>
              <a:rPr lang="es-CR" sz="24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s-CR" sz="2400" dirty="0"/>
              <a:t>¿Qué hicieron las personas en el video</a:t>
            </a:r>
            <a:r>
              <a:rPr lang="es-CR" sz="24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s-CR" sz="2400" dirty="0"/>
              <a:t>¿Qué edificios viste en el video</a:t>
            </a:r>
            <a:r>
              <a:rPr lang="es-CR" sz="2400" dirty="0" smtClean="0"/>
              <a:t>?</a:t>
            </a:r>
            <a:r>
              <a:rPr lang="es-ES" sz="2400" dirty="0"/>
              <a:t/>
            </a:r>
            <a:br>
              <a:rPr lang="es-ES" sz="2400" dirty="0"/>
            </a:b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Bono: ¿Qué </a:t>
            </a:r>
            <a:r>
              <a:rPr lang="es-CR" sz="2400" dirty="0"/>
              <a:t>baile es muy popular en el país?</a:t>
            </a:r>
          </a:p>
          <a:p>
            <a:pPr marL="457200" indent="-457200">
              <a:buFont typeface="+mj-lt"/>
              <a:buAutoNum type="arabicPeriod"/>
            </a:pPr>
            <a:endParaRPr lang="es-C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3308" y="2564325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Visitaron Argentina.</a:t>
            </a:r>
            <a:endParaRPr lang="es-C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3308" y="3538257"/>
            <a:ext cx="592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smtClean="0">
                <a:solidFill>
                  <a:schemeClr val="accent1"/>
                </a:solidFill>
              </a:rPr>
              <a:t>Vi las montañas, el río, y las cataratas.</a:t>
            </a:r>
            <a:endParaRPr lang="es-C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3308" y="4512189"/>
            <a:ext cx="654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accent1"/>
                </a:solidFill>
              </a:rPr>
              <a:t>L</a:t>
            </a:r>
            <a:r>
              <a:rPr lang="es-CR" sz="2400" dirty="0" smtClean="0">
                <a:solidFill>
                  <a:schemeClr val="accent1"/>
                </a:solidFill>
              </a:rPr>
              <a:t>as personas bailaron, cantaron, y esquiaron.</a:t>
            </a:r>
            <a:endParaRPr lang="es-C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33308" y="5486121"/>
            <a:ext cx="592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 los monumentos y los hoteles.</a:t>
            </a:r>
            <a:endParaRPr lang="es-C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33308" y="6396335"/>
            <a:ext cx="592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El tango es muy popular.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431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Verbos del pretérito</a:t>
            </a:r>
            <a:endParaRPr lang="es-C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0321" y="2216047"/>
          <a:ext cx="9613900" cy="1107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06950"/>
                <a:gridCol w="4806950"/>
              </a:tblGrid>
              <a:tr h="0">
                <a:tc>
                  <a:txBody>
                    <a:bodyPr/>
                    <a:lstStyle/>
                    <a:p>
                      <a:r>
                        <a:rPr lang="es-CR" dirty="0" smtClean="0"/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Nosotros(as)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Tu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Vosotros(as)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El/Ella/Ud.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Ellos/Ellas/Uds.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680321" y="5381471"/>
          <a:ext cx="9613900" cy="1107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06950"/>
                <a:gridCol w="4806950"/>
              </a:tblGrid>
              <a:tr h="0">
                <a:tc>
                  <a:txBody>
                    <a:bodyPr/>
                    <a:lstStyle/>
                    <a:p>
                      <a:r>
                        <a:rPr lang="es-CR" dirty="0" smtClean="0"/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Nosotros(as)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Tu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Vosotros(as)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El/Ella/Ud.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Ellos/Ellas/Uds.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680282" y="3810001"/>
          <a:ext cx="9613900" cy="1107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06950"/>
                <a:gridCol w="4806950"/>
              </a:tblGrid>
              <a:tr h="0">
                <a:tc>
                  <a:txBody>
                    <a:bodyPr/>
                    <a:lstStyle/>
                    <a:p>
                      <a:r>
                        <a:rPr lang="es-CR" dirty="0" smtClean="0"/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Nosotros(as)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Tu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Vosotros(as)</a:t>
                      </a:r>
                      <a:endParaRPr lang="es-C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dirty="0" smtClean="0"/>
                        <a:t>El/Ella/Ud.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Ellos/Ellas/Uds.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3107" y="1699567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Bailar</a:t>
            </a:r>
            <a:endParaRPr lang="es-C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93107" y="3385799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Beber</a:t>
            </a:r>
            <a:endParaRPr lang="es-C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93107" y="4949128"/>
            <a:ext cx="126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Escribir</a:t>
            </a:r>
            <a:endParaRPr lang="es-C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270760"/>
            <a:ext cx="7574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dirty="0" smtClean="0">
                <a:solidFill>
                  <a:schemeClr val="accent1"/>
                </a:solidFill>
              </a:rPr>
              <a:t>bailé											bailamos</a:t>
            </a:r>
          </a:p>
          <a:p>
            <a:r>
              <a:rPr lang="es-CR" sz="2200" dirty="0" smtClean="0">
                <a:solidFill>
                  <a:schemeClr val="accent1"/>
                </a:solidFill>
              </a:rPr>
              <a:t>bailaste										bailasteis</a:t>
            </a:r>
          </a:p>
          <a:p>
            <a:r>
              <a:rPr lang="es-CR" sz="2200" dirty="0" smtClean="0">
                <a:solidFill>
                  <a:schemeClr val="accent1"/>
                </a:solidFill>
              </a:rPr>
              <a:t>bailó											bailaron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790" y="3841132"/>
            <a:ext cx="7574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dirty="0">
                <a:solidFill>
                  <a:schemeClr val="accent1"/>
                </a:solidFill>
              </a:rPr>
              <a:t>b</a:t>
            </a:r>
            <a:r>
              <a:rPr lang="es-CR" sz="2200" dirty="0" smtClean="0">
                <a:solidFill>
                  <a:schemeClr val="accent1"/>
                </a:solidFill>
              </a:rPr>
              <a:t>ebí											bebimos</a:t>
            </a:r>
          </a:p>
          <a:p>
            <a:r>
              <a:rPr lang="es-CR" sz="2200" dirty="0" smtClean="0">
                <a:solidFill>
                  <a:schemeClr val="accent1"/>
                </a:solidFill>
              </a:rPr>
              <a:t>bebiste										bebisteis</a:t>
            </a:r>
          </a:p>
          <a:p>
            <a:r>
              <a:rPr lang="es-CR" sz="2200" dirty="0" smtClean="0">
                <a:solidFill>
                  <a:schemeClr val="accent1"/>
                </a:solidFill>
              </a:rPr>
              <a:t>bebió											bebieron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4790" y="5411504"/>
            <a:ext cx="7574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dirty="0" smtClean="0">
                <a:solidFill>
                  <a:schemeClr val="accent1"/>
                </a:solidFill>
              </a:rPr>
              <a:t>escribí											escribimos</a:t>
            </a:r>
          </a:p>
          <a:p>
            <a:r>
              <a:rPr lang="es-CR" sz="2200" dirty="0" smtClean="0">
                <a:solidFill>
                  <a:schemeClr val="accent1"/>
                </a:solidFill>
              </a:rPr>
              <a:t>escribiste										escribisteis</a:t>
            </a:r>
          </a:p>
          <a:p>
            <a:r>
              <a:rPr lang="es-CR" sz="2200" dirty="0" smtClean="0">
                <a:solidFill>
                  <a:schemeClr val="accent1"/>
                </a:solidFill>
              </a:rPr>
              <a:t>escribió										escribieron</a:t>
            </a:r>
          </a:p>
        </p:txBody>
      </p:sp>
    </p:spTree>
    <p:extLst>
      <p:ext uri="{BB962C8B-B14F-4D97-AF65-F5344CB8AC3E}">
        <p14:creationId xmlns:p14="http://schemas.microsoft.com/office/powerpoint/2010/main" val="18154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Salida</a:t>
            </a:r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Responden en frases completas en su papel</a:t>
            </a:r>
          </a:p>
          <a:p>
            <a:pPr marL="0" indent="0">
              <a:buNone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¿Le gustan usted los mariscos?</a:t>
            </a:r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¿Cómo se llaman las monedas de los estados unidos?</a:t>
            </a:r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¿Tiene usted una tarjeta de crédito?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6472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Jueves el 15 de septiembre 2016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908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Calentamiento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746826" cy="449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/>
              <a:t>Direcciones: </a:t>
            </a:r>
            <a:r>
              <a:rPr lang="es-CR" sz="2400" dirty="0" smtClean="0"/>
              <a:t>Escriban </a:t>
            </a:r>
            <a:r>
              <a:rPr lang="es-CR" sz="2400" dirty="0"/>
              <a:t>las frases en el orden </a:t>
            </a:r>
            <a:r>
              <a:rPr lang="es-CR" sz="2400" dirty="0" smtClean="0"/>
              <a:t>correcto en un papel</a:t>
            </a:r>
          </a:p>
          <a:p>
            <a:pPr>
              <a:buFont typeface="+mj-lt"/>
              <a:buAutoNum type="arabicPeriod"/>
            </a:pPr>
            <a:r>
              <a:rPr lang="es-CR" sz="2400" dirty="0" smtClean="0"/>
              <a:t>los/No/mariscos</a:t>
            </a:r>
            <a:r>
              <a:rPr lang="es-CR" sz="2400" dirty="0"/>
              <a:t>./</a:t>
            </a:r>
            <a:r>
              <a:rPr lang="es-CR" sz="2400" dirty="0" smtClean="0"/>
              <a:t>me/gustan</a:t>
            </a:r>
          </a:p>
          <a:p>
            <a:pPr>
              <a:buFont typeface="+mj-lt"/>
              <a:buAutoNum type="arabicPeriod"/>
            </a:pPr>
            <a:endParaRPr lang="es-CR" sz="2400" dirty="0"/>
          </a:p>
          <a:p>
            <a:pPr>
              <a:buFont typeface="+mj-lt"/>
              <a:buAutoNum type="arabicPeriod"/>
            </a:pPr>
            <a:r>
              <a:rPr lang="es-CR" sz="2400" dirty="0" smtClean="0"/>
              <a:t>vida/es/en/la/Nada/gratis.</a:t>
            </a:r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r>
              <a:rPr lang="es-CR" sz="2400" dirty="0"/>
              <a:t>u</a:t>
            </a:r>
            <a:r>
              <a:rPr lang="es-CR" sz="2400" dirty="0" smtClean="0"/>
              <a:t>nidos./cuatro/estados/los/Hay/de/monedas</a:t>
            </a:r>
          </a:p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r>
              <a:rPr lang="es-CR" sz="2400" dirty="0" smtClean="0"/>
              <a:t>Bono: crédito./de/Es/seguro/más/pagar/tarjeta/con</a:t>
            </a:r>
            <a:endParaRPr lang="es-CR" sz="2400" dirty="0"/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endParaRPr lang="es-C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3440" y="6050280"/>
            <a:ext cx="789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Es más seguro pagar con tarjeta de crédito.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Anuncios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err="1"/>
              <a:t>Vocabulary</a:t>
            </a:r>
            <a:r>
              <a:rPr lang="es-CR" sz="2400" dirty="0"/>
              <a:t> and </a:t>
            </a:r>
            <a:r>
              <a:rPr lang="es-CR" sz="2400" dirty="0" err="1"/>
              <a:t>Grammar</a:t>
            </a:r>
            <a:r>
              <a:rPr lang="es-CR" sz="2400" dirty="0"/>
              <a:t> </a:t>
            </a:r>
            <a:r>
              <a:rPr lang="es-CR" sz="2400" dirty="0" err="1"/>
              <a:t>assessment</a:t>
            </a:r>
            <a:r>
              <a:rPr lang="es-CR" sz="2400" dirty="0"/>
              <a:t> – </a:t>
            </a:r>
            <a:r>
              <a:rPr lang="es-CR" sz="2400" dirty="0" err="1"/>
              <a:t>Tuesday</a:t>
            </a:r>
            <a:r>
              <a:rPr lang="es-CR" sz="2400" dirty="0"/>
              <a:t> </a:t>
            </a:r>
            <a:r>
              <a:rPr lang="es-CR" sz="2400" dirty="0" smtClean="0"/>
              <a:t>9/20</a:t>
            </a:r>
          </a:p>
          <a:p>
            <a:pPr marL="0" indent="0">
              <a:buNone/>
            </a:pPr>
            <a:r>
              <a:rPr lang="es-CR" sz="2400" dirty="0" err="1"/>
              <a:t>Duolingo</a:t>
            </a:r>
            <a:r>
              <a:rPr lang="es-CR" sz="2400" dirty="0"/>
              <a:t> </a:t>
            </a:r>
            <a:r>
              <a:rPr lang="es-CR" sz="2400" dirty="0" err="1"/>
              <a:t>due</a:t>
            </a:r>
            <a:r>
              <a:rPr lang="es-CR" sz="2400" dirty="0"/>
              <a:t> </a:t>
            </a:r>
            <a:r>
              <a:rPr lang="es-CR" sz="2400" dirty="0" err="1"/>
              <a:t>tomorrow</a:t>
            </a:r>
            <a:endParaRPr lang="es-CR" sz="2400" dirty="0"/>
          </a:p>
          <a:p>
            <a:pPr marL="0" indent="0">
              <a:buNone/>
            </a:pPr>
            <a:r>
              <a:rPr lang="es-CR" sz="2400" dirty="0" err="1"/>
              <a:t>Tutoring</a:t>
            </a:r>
            <a:r>
              <a:rPr lang="es-CR" sz="2400" dirty="0"/>
              <a:t> </a:t>
            </a:r>
            <a:r>
              <a:rPr lang="es-CR" sz="2400" dirty="0" smtClean="0"/>
              <a:t>2:30-3:00</a:t>
            </a:r>
            <a:endParaRPr lang="es-CR" sz="2400" dirty="0"/>
          </a:p>
          <a:p>
            <a:pPr marL="0" indent="0">
              <a:buNone/>
            </a:pPr>
            <a:r>
              <a:rPr lang="es-CR" sz="2400" dirty="0"/>
              <a:t>Extra </a:t>
            </a:r>
            <a:r>
              <a:rPr lang="es-CR" sz="2400" dirty="0" err="1"/>
              <a:t>Credit</a:t>
            </a:r>
            <a:r>
              <a:rPr lang="es-CR" sz="2400" dirty="0"/>
              <a:t>: International </a:t>
            </a:r>
            <a:r>
              <a:rPr lang="es-CR" sz="2400" dirty="0" err="1"/>
              <a:t>House</a:t>
            </a:r>
            <a:r>
              <a:rPr lang="es-CR" sz="2400" dirty="0"/>
              <a:t> </a:t>
            </a:r>
            <a:r>
              <a:rPr lang="es-CR" sz="2400" dirty="0" smtClean="0"/>
              <a:t>7pm-8pm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5948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El pretérito irregular</a:t>
            </a:r>
            <a:endParaRPr lang="es-C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TextBox 5"/>
          <p:cNvSpPr txBox="1"/>
          <p:nvPr/>
        </p:nvSpPr>
        <p:spPr>
          <a:xfrm>
            <a:off x="2287571" y="1558978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 smtClean="0"/>
              <a:t>tener</a:t>
            </a:r>
            <a:endParaRPr lang="es-CR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2227" y="912647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 smtClean="0"/>
              <a:t>hacer</a:t>
            </a:r>
            <a:endParaRPr lang="es-C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0935" y="378211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 smtClean="0"/>
              <a:t>ser</a:t>
            </a:r>
            <a:endParaRPr lang="es-CR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49772" y="2082569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 smtClean="0"/>
              <a:t>Ir</a:t>
            </a:r>
            <a:endParaRPr lang="es-CR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63447" y="2416579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 smtClean="0"/>
              <a:t>poner</a:t>
            </a:r>
            <a:endParaRPr lang="es-CR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13741" y="489869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 smtClean="0"/>
              <a:t>decir</a:t>
            </a:r>
            <a:endParaRPr lang="es-CR" sz="3600" b="1" dirty="0"/>
          </a:p>
        </p:txBody>
      </p:sp>
    </p:spTree>
    <p:extLst>
      <p:ext uri="{BB962C8B-B14F-4D97-AF65-F5344CB8AC3E}">
        <p14:creationId xmlns:p14="http://schemas.microsoft.com/office/powerpoint/2010/main" val="14046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Proceso de tres etapas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R" sz="2400" dirty="0" err="1" smtClean="0"/>
              <a:t>Choose</a:t>
            </a:r>
            <a:r>
              <a:rPr lang="es-CR" sz="2400" dirty="0" smtClean="0"/>
              <a:t> </a:t>
            </a:r>
            <a:r>
              <a:rPr lang="es-CR" sz="2400" dirty="0" err="1" smtClean="0"/>
              <a:t>the</a:t>
            </a:r>
            <a:r>
              <a:rPr lang="es-CR" sz="2400" dirty="0" smtClean="0"/>
              <a:t> </a:t>
            </a:r>
            <a:r>
              <a:rPr lang="es-CR" sz="2400" dirty="0" err="1" smtClean="0"/>
              <a:t>correct</a:t>
            </a:r>
            <a:r>
              <a:rPr lang="es-CR" sz="2400" dirty="0" smtClean="0"/>
              <a:t> </a:t>
            </a:r>
            <a:r>
              <a:rPr lang="es-CR" sz="2400" b="1" u="sng" dirty="0" smtClean="0"/>
              <a:t>irregular base.</a:t>
            </a:r>
          </a:p>
          <a:p>
            <a:pPr marL="457200" indent="-457200">
              <a:buFont typeface="+mj-lt"/>
              <a:buAutoNum type="arabicPeriod"/>
            </a:pPr>
            <a:endParaRPr lang="es-CR" sz="2400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Determine </a:t>
            </a:r>
            <a:r>
              <a:rPr lang="es-CR" sz="2400" dirty="0" err="1" smtClean="0"/>
              <a:t>the</a:t>
            </a:r>
            <a:r>
              <a:rPr lang="es-CR" sz="2400" dirty="0" smtClean="0"/>
              <a:t> </a:t>
            </a:r>
            <a:r>
              <a:rPr lang="es-CR" sz="2400" b="1" u="sng" dirty="0" err="1" smtClean="0"/>
              <a:t>subject</a:t>
            </a:r>
            <a:r>
              <a:rPr lang="es-CR" sz="2400" dirty="0" smtClean="0"/>
              <a:t> (</a:t>
            </a:r>
            <a:r>
              <a:rPr lang="es-CR" sz="2400" dirty="0" err="1" smtClean="0"/>
              <a:t>who</a:t>
            </a:r>
            <a:r>
              <a:rPr lang="es-CR" sz="2400" dirty="0" smtClean="0"/>
              <a:t> </a:t>
            </a:r>
            <a:r>
              <a:rPr lang="es-CR" sz="2400" dirty="0" err="1" smtClean="0"/>
              <a:t>is</a:t>
            </a:r>
            <a:r>
              <a:rPr lang="es-CR" sz="2400" dirty="0" smtClean="0"/>
              <a:t> </a:t>
            </a:r>
            <a:r>
              <a:rPr lang="es-CR" sz="2400" dirty="0" err="1" smtClean="0"/>
              <a:t>reponsible</a:t>
            </a:r>
            <a:r>
              <a:rPr lang="es-CR" sz="2400" dirty="0" smtClean="0"/>
              <a:t> </a:t>
            </a:r>
            <a:r>
              <a:rPr lang="es-CR" sz="2400" dirty="0" err="1" smtClean="0"/>
              <a:t>for</a:t>
            </a:r>
            <a:r>
              <a:rPr lang="es-CR" sz="2400" dirty="0" smtClean="0"/>
              <a:t> </a:t>
            </a:r>
            <a:r>
              <a:rPr lang="es-CR" sz="2400" dirty="0" err="1" smtClean="0"/>
              <a:t>the</a:t>
            </a:r>
            <a:r>
              <a:rPr lang="es-CR" sz="2400" dirty="0" smtClean="0"/>
              <a:t> </a:t>
            </a:r>
            <a:r>
              <a:rPr lang="es-CR" sz="2400" dirty="0" err="1" smtClean="0"/>
              <a:t>action</a:t>
            </a:r>
            <a:r>
              <a:rPr lang="es-CR" sz="24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err="1" smtClean="0"/>
              <a:t>Add</a:t>
            </a:r>
            <a:r>
              <a:rPr lang="es-CR" sz="2400" dirty="0" smtClean="0"/>
              <a:t> </a:t>
            </a:r>
            <a:r>
              <a:rPr lang="es-CR" sz="2400" dirty="0" err="1" smtClean="0"/>
              <a:t>the</a:t>
            </a:r>
            <a:r>
              <a:rPr lang="es-CR" sz="2400" dirty="0" smtClean="0"/>
              <a:t> </a:t>
            </a:r>
            <a:r>
              <a:rPr lang="es-CR" sz="2400" b="1" u="sng" dirty="0" err="1" smtClean="0"/>
              <a:t>appropriate</a:t>
            </a:r>
            <a:r>
              <a:rPr lang="es-CR" sz="2400" b="1" u="sng" dirty="0" smtClean="0"/>
              <a:t> </a:t>
            </a:r>
            <a:r>
              <a:rPr lang="es-CR" sz="2400" b="1" u="sng" dirty="0" err="1" smtClean="0"/>
              <a:t>ending</a:t>
            </a:r>
            <a:r>
              <a:rPr lang="es-CR" sz="2400" b="1" u="sng" dirty="0" smtClean="0"/>
              <a:t>.</a:t>
            </a:r>
            <a:endParaRPr lang="es-CR" sz="2400" b="1" u="sng" dirty="0"/>
          </a:p>
        </p:txBody>
      </p:sp>
    </p:spTree>
    <p:extLst>
      <p:ext uri="{BB962C8B-B14F-4D97-AF65-F5344CB8AC3E}">
        <p14:creationId xmlns:p14="http://schemas.microsoft.com/office/powerpoint/2010/main" val="19308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Irregular bases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450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Tener</a:t>
            </a:r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Poner</a:t>
            </a:r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Hacer</a:t>
            </a:r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Decir</a:t>
            </a:r>
          </a:p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r>
              <a:rPr lang="es-CR" sz="2400" dirty="0" smtClean="0"/>
              <a:t>Ir/Ser</a:t>
            </a:r>
          </a:p>
          <a:p>
            <a:endParaRPr lang="es-CR" sz="2400" dirty="0" smtClean="0"/>
          </a:p>
          <a:p>
            <a:endParaRPr lang="es-CR" dirty="0" smtClean="0"/>
          </a:p>
          <a:p>
            <a:endParaRPr lang="es-C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450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err="1" smtClean="0"/>
              <a:t>Tuv</a:t>
            </a:r>
            <a:r>
              <a:rPr lang="es-CR" sz="2400" dirty="0" smtClean="0"/>
              <a:t>-</a:t>
            </a:r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Pus-</a:t>
            </a:r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Hic-</a:t>
            </a:r>
          </a:p>
          <a:p>
            <a:pPr marL="0" indent="0">
              <a:buNone/>
            </a:pPr>
            <a:endParaRPr lang="es-CR" sz="2400" dirty="0" smtClean="0"/>
          </a:p>
          <a:p>
            <a:pPr marL="0" indent="0">
              <a:buNone/>
            </a:pPr>
            <a:r>
              <a:rPr lang="es-CR" sz="2400" dirty="0" err="1" smtClean="0"/>
              <a:t>Dij</a:t>
            </a:r>
            <a:r>
              <a:rPr lang="es-CR" sz="2400" dirty="0" smtClean="0"/>
              <a:t>-</a:t>
            </a:r>
          </a:p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r>
              <a:rPr lang="es-CR" sz="2400" dirty="0" smtClean="0"/>
              <a:t>Fu-</a:t>
            </a:r>
          </a:p>
          <a:p>
            <a:endParaRPr lang="es-CR" dirty="0"/>
          </a:p>
        </p:txBody>
      </p:sp>
      <p:sp>
        <p:nvSpPr>
          <p:cNvPr id="10" name="Right Arrow 9"/>
          <p:cNvSpPr/>
          <p:nvPr/>
        </p:nvSpPr>
        <p:spPr>
          <a:xfrm>
            <a:off x="2505854" y="3195249"/>
            <a:ext cx="1798819" cy="537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ight Arrow 10"/>
          <p:cNvSpPr/>
          <p:nvPr/>
        </p:nvSpPr>
        <p:spPr>
          <a:xfrm>
            <a:off x="2505853" y="2160589"/>
            <a:ext cx="1798819" cy="537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ight Arrow 11"/>
          <p:cNvSpPr/>
          <p:nvPr/>
        </p:nvSpPr>
        <p:spPr>
          <a:xfrm>
            <a:off x="2505855" y="4054515"/>
            <a:ext cx="1798819" cy="537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Right Arrow 12"/>
          <p:cNvSpPr/>
          <p:nvPr/>
        </p:nvSpPr>
        <p:spPr>
          <a:xfrm>
            <a:off x="2505855" y="5091166"/>
            <a:ext cx="1798819" cy="537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ight Arrow 13"/>
          <p:cNvSpPr/>
          <p:nvPr/>
        </p:nvSpPr>
        <p:spPr>
          <a:xfrm>
            <a:off x="2505852" y="5965012"/>
            <a:ext cx="1798819" cy="537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62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Appropriate</a:t>
            </a:r>
            <a:r>
              <a:rPr lang="es-CR" dirty="0" smtClean="0"/>
              <a:t> </a:t>
            </a:r>
            <a:r>
              <a:rPr lang="es-CR" dirty="0" err="1" smtClean="0"/>
              <a:t>endings</a:t>
            </a:r>
            <a:endParaRPr lang="es-C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105468"/>
              </p:ext>
            </p:extLst>
          </p:nvPr>
        </p:nvGraphicFramePr>
        <p:xfrm>
          <a:off x="677334" y="2295499"/>
          <a:ext cx="9395528" cy="2468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97764"/>
                <a:gridCol w="4697764"/>
              </a:tblGrid>
              <a:tr h="370840">
                <a:tc>
                  <a:txBody>
                    <a:bodyPr/>
                    <a:lstStyle/>
                    <a:p>
                      <a:r>
                        <a:rPr lang="es-CR" sz="2400" b="0" dirty="0" smtClean="0"/>
                        <a:t>Yo                       -e</a:t>
                      </a:r>
                    </a:p>
                    <a:p>
                      <a:endParaRPr lang="es-CR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400" b="0" dirty="0" smtClean="0"/>
                        <a:t>Nosotros(as)          -</a:t>
                      </a:r>
                      <a:r>
                        <a:rPr lang="es-CR" sz="2400" b="0" dirty="0" err="1" smtClean="0"/>
                        <a:t>imos</a:t>
                      </a:r>
                      <a:endParaRPr lang="es-CR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b="0" dirty="0" smtClean="0"/>
                        <a:t>Tú                      -iste</a:t>
                      </a:r>
                    </a:p>
                    <a:p>
                      <a:endParaRPr lang="es-C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400" b="0" dirty="0" smtClean="0"/>
                        <a:t>Vosotros(as)         -</a:t>
                      </a:r>
                      <a:r>
                        <a:rPr lang="es-CR" sz="2400" b="0" dirty="0" err="1" smtClean="0"/>
                        <a:t>isteis</a:t>
                      </a:r>
                      <a:endParaRPr lang="es-CR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b="0" dirty="0" smtClean="0"/>
                        <a:t>Él/Ella/Ud.         -o</a:t>
                      </a:r>
                    </a:p>
                    <a:p>
                      <a:endParaRPr lang="es-C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400" b="0" dirty="0" smtClean="0"/>
                        <a:t>Ellos/Ellas/Uds.    -</a:t>
                      </a:r>
                      <a:r>
                        <a:rPr lang="es-CR" sz="2400" b="0" dirty="0" err="1" smtClean="0"/>
                        <a:t>ieron</a:t>
                      </a:r>
                      <a:endParaRPr lang="es-CR" sz="2400" b="0" dirty="0" smtClean="0"/>
                    </a:p>
                    <a:p>
                      <a:r>
                        <a:rPr lang="es-CR" sz="2400" b="0" dirty="0" smtClean="0"/>
                        <a:t>                            -</a:t>
                      </a:r>
                      <a:r>
                        <a:rPr lang="es-CR" sz="2400" b="0" dirty="0" err="1" smtClean="0"/>
                        <a:t>eron</a:t>
                      </a:r>
                      <a:r>
                        <a:rPr lang="es-CR" sz="2400" b="0" baseline="0" dirty="0" smtClean="0"/>
                        <a:t> (</a:t>
                      </a:r>
                      <a:r>
                        <a:rPr lang="es-CR" sz="2400" b="0" baseline="0" dirty="0" err="1" smtClean="0"/>
                        <a:t>after</a:t>
                      </a:r>
                      <a:r>
                        <a:rPr lang="es-CR" sz="2400" b="0" baseline="0" dirty="0" smtClean="0"/>
                        <a:t> j)</a:t>
                      </a:r>
                      <a:endParaRPr lang="es-CR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038600" y="24384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924800" y="3048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524000" y="3124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819400" y="4648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057400" y="13716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4572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9144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yo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0" y="2667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tú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0" y="4953000"/>
            <a:ext cx="1676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él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ella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24600" y="23622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vosotros(as)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477000" y="6019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ellos(ellas)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296400" y="5791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Uds.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0" y="1752601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tuv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24000" y="3505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tuv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95600" y="5105401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tuv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2200" y="1371601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tuv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imos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705600" y="5029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tuv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ieron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343400" y="2895601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tener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172200" y="9144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8153400" y="3505201"/>
            <a:ext cx="2114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tuv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isteis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019800" y="3048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nosotros(as)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867400" y="3810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tuv</a:t>
            </a:r>
            <a:r>
              <a:rPr lang="en-US" sz="3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-</a:t>
            </a:r>
            <a:endParaRPr lang="en-US" sz="36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038600" y="24384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924800" y="3048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524000" y="3124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819400" y="4648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057400" y="13716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4572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9144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yo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0" y="2667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tú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0" y="4953000"/>
            <a:ext cx="1676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él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ella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24600" y="23622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vosotros(as)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477000" y="6019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ellos(ellas)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296400" y="5791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Uds.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0" y="1752601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pus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24000" y="3505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pus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95600" y="5105401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pus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2200" y="1371601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pus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imos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705600" y="5029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pus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ieron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343400" y="2895601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Poner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172200" y="9144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8153400" y="3505201"/>
            <a:ext cx="2238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pus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isteis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019800" y="3048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nosotros(as)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867400" y="3810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pus-</a:t>
            </a:r>
            <a:endParaRPr lang="en-US" sz="36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Matamoscas</a:t>
            </a:r>
            <a:endParaRPr lang="es-C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sz="2400" dirty="0" smtClean="0"/>
              <a:t>Hay </a:t>
            </a:r>
            <a:r>
              <a:rPr lang="es-CR" sz="2400" dirty="0"/>
              <a:t>dos </a:t>
            </a:r>
            <a:r>
              <a:rPr lang="es-CR" sz="2400" dirty="0" smtClean="0"/>
              <a:t>equipos en la clase. </a:t>
            </a:r>
            <a:r>
              <a:rPr lang="es-CR" sz="2400" dirty="0"/>
              <a:t>Una persona de cada equipo </a:t>
            </a:r>
            <a:r>
              <a:rPr lang="es-CR" sz="2400" dirty="0" smtClean="0"/>
              <a:t>viene </a:t>
            </a:r>
            <a:r>
              <a:rPr lang="es-CR" sz="2400" dirty="0"/>
              <a:t>a la pizarra con un matamoscas. </a:t>
            </a:r>
            <a:r>
              <a:rPr lang="es-CR" sz="2400" dirty="0" smtClean="0"/>
              <a:t>Los pronombres están </a:t>
            </a:r>
            <a:r>
              <a:rPr lang="es-CR" sz="2400" dirty="0"/>
              <a:t>en la pizarra. Señorita Evans </a:t>
            </a:r>
            <a:r>
              <a:rPr lang="es-CR" sz="2400" dirty="0" smtClean="0"/>
              <a:t>dice una conjugación y las </a:t>
            </a:r>
            <a:r>
              <a:rPr lang="es-CR" sz="2400" dirty="0"/>
              <a:t>personas tocan </a:t>
            </a:r>
            <a:r>
              <a:rPr lang="es-CR" sz="2400" dirty="0" smtClean="0"/>
              <a:t>los pronombres </a:t>
            </a:r>
            <a:r>
              <a:rPr lang="es-CR" sz="2400" dirty="0"/>
              <a:t>con el matamoscas. La primera persona que toca </a:t>
            </a:r>
            <a:r>
              <a:rPr lang="es-CR" sz="2400" dirty="0" smtClean="0"/>
              <a:t>el pronombre correcta </a:t>
            </a:r>
            <a:r>
              <a:rPr lang="es-CR" sz="2400" dirty="0"/>
              <a:t>gana un punto para su equipo.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846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038600" y="24384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924800" y="3048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524000" y="3124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819400" y="4648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057400" y="13716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4572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9144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yo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0" y="2667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tú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0" y="4953000"/>
            <a:ext cx="1676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él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ella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24600" y="23622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vosotros(as)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477000" y="6019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ellos(ellas)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296400" y="5791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Uds.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0" y="1752601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hic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24000" y="3505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hic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95600" y="5105401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zo</a:t>
            </a:r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*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2200" y="1371601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hic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imos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705600" y="5029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hic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ieron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343400" y="2895601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hacer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172200" y="9144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8153400" y="3505201"/>
            <a:ext cx="21259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hic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isteis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019800" y="3048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nosotros(as)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867400" y="3810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hic-</a:t>
            </a:r>
            <a:endParaRPr lang="en-US" sz="36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038600" y="24384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924800" y="3048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524000" y="3124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819400" y="4648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057400" y="13716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4572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9144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yo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0" y="2667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tú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0" y="4953000"/>
            <a:ext cx="1676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él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ella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24600" y="23622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vosotros(as)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477000" y="6019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ellos(ellas)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296400" y="5791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Uds.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0" y="1752601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dij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24000" y="3505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dij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95600" y="5105401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dij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2200" y="1371601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dij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imos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705600" y="5029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ij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eron</a:t>
            </a:r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*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343400" y="2895601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decir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172200" y="9144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8153400" y="3505201"/>
            <a:ext cx="19607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dij</a:t>
            </a:r>
            <a:r>
              <a:rPr lang="en-US" sz="40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isteis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019800" y="3048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nosotros(as)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867400" y="3810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dij</a:t>
            </a:r>
            <a:r>
              <a:rPr lang="en-US" sz="3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-</a:t>
            </a:r>
            <a:endParaRPr lang="en-US" sz="36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038600" y="24384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924800" y="3048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524000" y="3124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819400" y="46482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057400" y="13716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45720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9144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yo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0" y="2667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tú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0" y="4953000"/>
            <a:ext cx="1676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él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ella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324600" y="23622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vosotros(as)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477000" y="6019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ellos(ellas)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296400" y="5791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Uds.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0" y="1752601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fui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24000" y="3505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fuiste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95600" y="5105401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fue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2200" y="1371601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fuimos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705600" y="5029201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fueron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343400" y="2895601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Ir</a:t>
            </a:r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/</a:t>
            </a: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Ser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172200" y="914400"/>
            <a:ext cx="2590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8153400" y="3505201"/>
            <a:ext cx="18181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fuisteis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019800" y="304801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nosotros(as)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867400" y="3810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fu</a:t>
            </a:r>
            <a:r>
              <a:rPr lang="en-US" sz="3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-</a:t>
            </a:r>
            <a:endParaRPr lang="en-US" sz="36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7" grpId="0"/>
      <p:bldP spid="5138" grpId="0"/>
      <p:bldP spid="5139" grpId="0"/>
      <p:bldP spid="51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V. Indique la respuesta correcta y escríbala en el espacio.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4592"/>
              </p:ext>
            </p:extLst>
          </p:nvPr>
        </p:nvGraphicFramePr>
        <p:xfrm>
          <a:off x="677334" y="1737360"/>
          <a:ext cx="10021146" cy="4739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0021146"/>
              </a:tblGrid>
              <a:tr h="4739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1.  Mis padres nunca </a:t>
                      </a:r>
                      <a:r>
                        <a:rPr lang="es-ES" sz="2400" u="sng" dirty="0">
                          <a:effectLst/>
                        </a:rPr>
                        <a:t>                         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la verdad a nosotros. (decir)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s-ES" sz="2400" dirty="0" smtClean="0">
                          <a:effectLst/>
                        </a:rPr>
                        <a:t>dijo                         b. </a:t>
                      </a:r>
                      <a:r>
                        <a:rPr lang="es-ES" sz="2400" dirty="0" err="1" smtClean="0">
                          <a:effectLst/>
                        </a:rPr>
                        <a:t>dijieron</a:t>
                      </a:r>
                      <a:r>
                        <a:rPr lang="en-US" sz="2400" baseline="0" dirty="0" smtClean="0">
                          <a:effectLst/>
                        </a:rPr>
                        <a:t>               </a:t>
                      </a:r>
                      <a:r>
                        <a:rPr lang="es-ES" sz="2400" dirty="0" smtClean="0">
                          <a:effectLst/>
                        </a:rPr>
                        <a:t>c</a:t>
                      </a:r>
                      <a:r>
                        <a:rPr lang="es-ES" sz="2400" dirty="0">
                          <a:effectLst/>
                        </a:rPr>
                        <a:t>. dijeron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2. Paulo </a:t>
                      </a:r>
                      <a:r>
                        <a:rPr lang="es-ES" sz="2400" u="sng" dirty="0">
                          <a:effectLst/>
                        </a:rPr>
                        <a:t>                            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la tarea ayer (hacer)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s-ES" sz="2400" dirty="0" smtClean="0">
                          <a:effectLst/>
                        </a:rPr>
                        <a:t>hizo</a:t>
                      </a:r>
                      <a:r>
                        <a:rPr lang="en-US" sz="2400" baseline="0" dirty="0" smtClean="0">
                          <a:effectLst/>
                        </a:rPr>
                        <a:t>                      </a:t>
                      </a:r>
                      <a:r>
                        <a:rPr lang="es-ES" sz="2400" dirty="0" smtClean="0">
                          <a:effectLst/>
                        </a:rPr>
                        <a:t>b</a:t>
                      </a:r>
                      <a:r>
                        <a:rPr lang="es-ES" sz="2400" dirty="0">
                          <a:effectLst/>
                        </a:rPr>
                        <a:t>. </a:t>
                      </a:r>
                      <a:r>
                        <a:rPr lang="es-ES" sz="2400" dirty="0" smtClean="0">
                          <a:effectLst/>
                        </a:rPr>
                        <a:t>hico                      c</a:t>
                      </a:r>
                      <a:r>
                        <a:rPr lang="es-ES" sz="2400" dirty="0">
                          <a:effectLst/>
                        </a:rPr>
                        <a:t>. hicieron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3. Mis hermanos y yo </a:t>
                      </a:r>
                      <a:r>
                        <a:rPr lang="es-ES" sz="2400" u="sng" dirty="0">
                          <a:effectLst/>
                        </a:rPr>
                        <a:t>                        </a:t>
                      </a:r>
                      <a:r>
                        <a:rPr lang="es-ES" sz="2400" u="sng" dirty="0" smtClean="0">
                          <a:effectLst/>
                        </a:rPr>
                        <a:t> 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a la playa durante el verano. (ir)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s-ES" sz="2400" dirty="0" smtClean="0">
                          <a:effectLst/>
                        </a:rPr>
                        <a:t>fui</a:t>
                      </a:r>
                      <a:r>
                        <a:rPr lang="en-US" sz="2400" baseline="0" dirty="0" smtClean="0">
                          <a:effectLst/>
                        </a:rPr>
                        <a:t>                        </a:t>
                      </a:r>
                      <a:r>
                        <a:rPr lang="es-ES" sz="2400" dirty="0" smtClean="0">
                          <a:effectLst/>
                        </a:rPr>
                        <a:t>b</a:t>
                      </a:r>
                      <a:r>
                        <a:rPr lang="es-ES" sz="2400" dirty="0">
                          <a:effectLst/>
                        </a:rPr>
                        <a:t>. </a:t>
                      </a:r>
                      <a:r>
                        <a:rPr lang="es-ES" sz="2400" dirty="0" smtClean="0">
                          <a:effectLst/>
                        </a:rPr>
                        <a:t>fueron                  c</a:t>
                      </a:r>
                      <a:r>
                        <a:rPr lang="es-ES" sz="2400" dirty="0">
                          <a:effectLst/>
                        </a:rPr>
                        <a:t>. fuimos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4. Yo </a:t>
                      </a:r>
                      <a:r>
                        <a:rPr lang="es-ES" sz="2400" u="sng" dirty="0">
                          <a:effectLst/>
                        </a:rPr>
                        <a:t>                          </a:t>
                      </a:r>
                      <a:r>
                        <a:rPr lang="es-ES" sz="2400" dirty="0" smtClean="0">
                          <a:effectLst/>
                        </a:rPr>
                        <a:t>que </a:t>
                      </a:r>
                      <a:r>
                        <a:rPr lang="es-ES" sz="2400" dirty="0">
                          <a:effectLst/>
                        </a:rPr>
                        <a:t>tomar un taxi en mi última vacación. (tener)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s-ES" sz="2400" dirty="0" smtClean="0">
                          <a:effectLst/>
                        </a:rPr>
                        <a:t>tuvo</a:t>
                      </a:r>
                      <a:r>
                        <a:rPr lang="en-US" sz="2400" baseline="0" dirty="0" smtClean="0">
                          <a:effectLst/>
                        </a:rPr>
                        <a:t>                      </a:t>
                      </a:r>
                      <a:r>
                        <a:rPr lang="es-ES" sz="2400" dirty="0" smtClean="0">
                          <a:effectLst/>
                        </a:rPr>
                        <a:t>b</a:t>
                      </a:r>
                      <a:r>
                        <a:rPr lang="es-ES" sz="2400" dirty="0">
                          <a:effectLst/>
                        </a:rPr>
                        <a:t>. </a:t>
                      </a:r>
                      <a:r>
                        <a:rPr lang="es-ES" sz="2400" dirty="0" smtClean="0">
                          <a:effectLst/>
                        </a:rPr>
                        <a:t>tuve                     c</a:t>
                      </a:r>
                      <a:r>
                        <a:rPr lang="es-ES" sz="2400" dirty="0">
                          <a:effectLst/>
                        </a:rPr>
                        <a:t>. tuvieron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5. Tú  </a:t>
                      </a:r>
                      <a:r>
                        <a:rPr lang="es-ES" sz="2400" u="sng" dirty="0">
                          <a:effectLst/>
                        </a:rPr>
                        <a:t>                            </a:t>
                      </a:r>
                      <a:r>
                        <a:rPr lang="es-ES" sz="2400" dirty="0" smtClean="0">
                          <a:effectLst/>
                        </a:rPr>
                        <a:t>mantequilla </a:t>
                      </a:r>
                      <a:r>
                        <a:rPr lang="es-ES" sz="2400" dirty="0">
                          <a:effectLst/>
                        </a:rPr>
                        <a:t>en los mariscos. (poner)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s-ES" sz="2400" dirty="0" smtClean="0">
                          <a:effectLst/>
                        </a:rPr>
                        <a:t>puse                        b</a:t>
                      </a:r>
                      <a:r>
                        <a:rPr lang="es-ES" sz="2400" dirty="0">
                          <a:effectLst/>
                        </a:rPr>
                        <a:t>. </a:t>
                      </a:r>
                      <a:r>
                        <a:rPr lang="es-ES" sz="2400" dirty="0" smtClean="0">
                          <a:effectLst/>
                        </a:rPr>
                        <a:t>pusiste                  c</a:t>
                      </a:r>
                      <a:r>
                        <a:rPr lang="es-ES" sz="2400" dirty="0">
                          <a:effectLst/>
                        </a:rPr>
                        <a:t>. </a:t>
                      </a:r>
                      <a:r>
                        <a:rPr lang="es-ES" sz="2400" dirty="0" smtClean="0">
                          <a:effectLst/>
                        </a:rPr>
                        <a:t>puso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08120" y="1699567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c. dijeron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240" y="2415847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accent1"/>
                </a:solidFill>
              </a:rPr>
              <a:t>a</a:t>
            </a:r>
            <a:r>
              <a:rPr lang="es-CR" sz="2400" dirty="0" smtClean="0">
                <a:solidFill>
                  <a:schemeClr val="accent1"/>
                </a:solidFill>
              </a:rPr>
              <a:t>. hizo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228" y="3234034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c. fuimos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520" y="3878887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accent1"/>
                </a:solidFill>
              </a:rPr>
              <a:t>b</a:t>
            </a:r>
            <a:r>
              <a:rPr lang="es-CR" sz="2400" dirty="0" smtClean="0">
                <a:solidFill>
                  <a:schemeClr val="accent1"/>
                </a:solidFill>
              </a:rPr>
              <a:t>. tuve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520" y="4595166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accent1"/>
                </a:solidFill>
              </a:rPr>
              <a:t>b</a:t>
            </a:r>
            <a:r>
              <a:rPr lang="es-CR" sz="2400" dirty="0" smtClean="0">
                <a:solidFill>
                  <a:schemeClr val="accent1"/>
                </a:solidFill>
              </a:rPr>
              <a:t>. pusiste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52466" cy="1320800"/>
          </a:xfrm>
        </p:spPr>
        <p:txBody>
          <a:bodyPr>
            <a:normAutofit fontScale="90000"/>
          </a:bodyPr>
          <a:lstStyle/>
          <a:p>
            <a:r>
              <a:rPr lang="es-ES" dirty="0"/>
              <a:t>VI. Completen estas oraciones con la forma correcta del verbo que está en paréntesis en el pretérito.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786532"/>
              </p:ext>
            </p:extLst>
          </p:nvPr>
        </p:nvGraphicFramePr>
        <p:xfrm>
          <a:off x="381000" y="2133600"/>
          <a:ext cx="10728960" cy="3962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0728960"/>
              </a:tblGrid>
              <a:tr h="3962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1.  Yo </a:t>
                      </a:r>
                      <a:r>
                        <a:rPr lang="es-ES" sz="2400" u="sng" dirty="0">
                          <a:effectLst/>
                        </a:rPr>
                        <a:t>                        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a una fiesta en sábado. </a:t>
                      </a:r>
                      <a:r>
                        <a:rPr lang="es-DO" sz="2400" dirty="0">
                          <a:effectLst/>
                        </a:rPr>
                        <a:t>(ir)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2.  Alba </a:t>
                      </a:r>
                      <a:r>
                        <a:rPr lang="es-ES" sz="2400" u="sng" dirty="0">
                          <a:effectLst/>
                        </a:rPr>
                        <a:t>                 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CR" sz="2400" dirty="0">
                          <a:effectLst/>
                        </a:rPr>
                        <a:t>el cumpleaños el mes pasado. (tener)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3.  Tú </a:t>
                      </a:r>
                      <a:r>
                        <a:rPr lang="es-ES" sz="2400" u="sng" dirty="0">
                          <a:effectLst/>
                        </a:rPr>
                        <a:t>                        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la moneda en el bolsillo. </a:t>
                      </a:r>
                      <a:r>
                        <a:rPr lang="es-DO" sz="2400" dirty="0">
                          <a:effectLst/>
                        </a:rPr>
                        <a:t>(poner)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4.  Mi hermana y yo </a:t>
                      </a:r>
                      <a:r>
                        <a:rPr lang="es-ES" sz="2400" dirty="0" smtClean="0">
                          <a:effectLst/>
                        </a:rPr>
                        <a:t>____________“</a:t>
                      </a:r>
                      <a:r>
                        <a:rPr lang="es-ES" sz="2400" dirty="0">
                          <a:effectLst/>
                        </a:rPr>
                        <a:t>buenos días” a la profesora esta mañana. </a:t>
                      </a:r>
                      <a:r>
                        <a:rPr lang="es-DO" sz="2400" dirty="0">
                          <a:effectLst/>
                        </a:rPr>
                        <a:t>(decir)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5. Margarita y Javier </a:t>
                      </a:r>
                      <a:r>
                        <a:rPr lang="es-ES" sz="2400" u="sng" dirty="0">
                          <a:effectLst/>
                        </a:rPr>
                        <a:t>                     </a:t>
                      </a:r>
                      <a:r>
                        <a:rPr lang="es-ES" sz="2400" dirty="0" smtClean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la cena anoche. </a:t>
                      </a:r>
                      <a:r>
                        <a:rPr lang="es-DO" sz="2400" dirty="0">
                          <a:effectLst/>
                        </a:rPr>
                        <a:t>(hacer)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69720" y="2187247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fui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80" y="2674926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tuvo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720" y="3284527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pusiste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3881117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dijimos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6687" y="4856475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hicieron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Carrera de conjugación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Uds. van a competir en grupos. Cada grupo tiene marcadores y pizarritas. En la pizarra va a estar un sujeto y un verbo. Como grupo, Uds. tiene que conjugar el verbo correctamente en el pretérito y escriba la conjugación en la pizarra. Todos los grupos con la respuesta correcta ganan un punto.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173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Carrera de conjugación</a:t>
            </a:r>
            <a:endParaRPr lang="es-C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7334" y="1638205"/>
            <a:ext cx="4698358" cy="491146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CR" sz="2400" dirty="0" smtClean="0"/>
              <a:t>Yo/comer = 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Ella/nadar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Uds./vivir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Tú/bailar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Nosotros/abrir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Tú/hacer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Ellas/ser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Nosotros/decir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Yo/ir =</a:t>
            </a:r>
          </a:p>
          <a:p>
            <a:pPr marL="457200" indent="-457200">
              <a:buAutoNum type="arabicPeriod"/>
            </a:pPr>
            <a:r>
              <a:rPr lang="es-CR" sz="2400" dirty="0" smtClean="0"/>
              <a:t>Nosotras/tener =</a:t>
            </a:r>
            <a:endParaRPr lang="es-CR" sz="2400" dirty="0"/>
          </a:p>
          <a:p>
            <a:pPr marL="457200" indent="-457200">
              <a:buAutoNum type="arabicPeriod"/>
            </a:pPr>
            <a:endParaRPr lang="es-CR" sz="2400" dirty="0" smtClean="0"/>
          </a:p>
          <a:p>
            <a:pPr marL="457200" indent="-457200">
              <a:buAutoNum type="arabicPeriod"/>
            </a:pPr>
            <a:endParaRPr lang="es-C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85852" y="1638205"/>
            <a:ext cx="4700058" cy="5057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sz="2400" dirty="0" smtClean="0"/>
              <a:t>Comí</a:t>
            </a:r>
          </a:p>
          <a:p>
            <a:pPr marL="0" indent="0">
              <a:buNone/>
            </a:pPr>
            <a:r>
              <a:rPr lang="es-CR" sz="2400" dirty="0" smtClean="0"/>
              <a:t>Nadó</a:t>
            </a:r>
          </a:p>
          <a:p>
            <a:pPr marL="0" indent="0">
              <a:buNone/>
            </a:pPr>
            <a:r>
              <a:rPr lang="es-CR" sz="2400" dirty="0" smtClean="0"/>
              <a:t>Vivieron</a:t>
            </a:r>
          </a:p>
          <a:p>
            <a:pPr marL="0" indent="0">
              <a:buNone/>
            </a:pPr>
            <a:r>
              <a:rPr lang="es-CR" sz="2400" dirty="0" smtClean="0"/>
              <a:t>Bailaste</a:t>
            </a:r>
          </a:p>
          <a:p>
            <a:pPr marL="0" indent="0">
              <a:buNone/>
            </a:pPr>
            <a:r>
              <a:rPr lang="es-CR" sz="2400" dirty="0" smtClean="0"/>
              <a:t>Abrimos</a:t>
            </a:r>
          </a:p>
          <a:p>
            <a:pPr marL="0" indent="0">
              <a:buNone/>
            </a:pPr>
            <a:r>
              <a:rPr lang="es-CR" sz="2400" dirty="0" smtClean="0"/>
              <a:t>Hiciste</a:t>
            </a:r>
          </a:p>
          <a:p>
            <a:pPr marL="0" indent="0">
              <a:buNone/>
            </a:pPr>
            <a:r>
              <a:rPr lang="es-CR" sz="2400" dirty="0" smtClean="0"/>
              <a:t>Fueron</a:t>
            </a:r>
          </a:p>
          <a:p>
            <a:pPr marL="0" indent="0">
              <a:buNone/>
            </a:pPr>
            <a:r>
              <a:rPr lang="es-CR" sz="2400" dirty="0" smtClean="0"/>
              <a:t>Dijimos</a:t>
            </a:r>
          </a:p>
          <a:p>
            <a:pPr marL="0" indent="0">
              <a:buNone/>
            </a:pPr>
            <a:r>
              <a:rPr lang="es-CR" sz="2400" dirty="0" smtClean="0"/>
              <a:t>Fui</a:t>
            </a:r>
          </a:p>
          <a:p>
            <a:pPr marL="0" indent="0">
              <a:buNone/>
            </a:pPr>
            <a:r>
              <a:rPr lang="es-CR" sz="2400" dirty="0" smtClean="0"/>
              <a:t>Tuvimos</a:t>
            </a:r>
          </a:p>
        </p:txBody>
      </p:sp>
    </p:spTree>
    <p:extLst>
      <p:ext uri="{BB962C8B-B14F-4D97-AF65-F5344CB8AC3E}">
        <p14:creationId xmlns:p14="http://schemas.microsoft.com/office/powerpoint/2010/main" val="27799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Busca alguien quien…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sz="2400" dirty="0" smtClean="0"/>
              <a:t>Pregunten personas en la clase la información de la tabla en el </a:t>
            </a:r>
            <a:r>
              <a:rPr lang="es-CR" sz="2400" b="1" dirty="0" smtClean="0"/>
              <a:t>pretérito</a:t>
            </a:r>
            <a:r>
              <a:rPr lang="es-CR" sz="2400" dirty="0" smtClean="0"/>
              <a:t>. La primera persona en la clase que tiene dos líneas completadas con firmas de </a:t>
            </a:r>
            <a:r>
              <a:rPr lang="es-CR" sz="2400" b="1" dirty="0" smtClean="0"/>
              <a:t>diez</a:t>
            </a:r>
            <a:r>
              <a:rPr lang="es-CR" sz="2400" dirty="0" smtClean="0"/>
              <a:t> personas diferentes gana crédito extra.</a:t>
            </a:r>
          </a:p>
          <a:p>
            <a:pPr marL="0" indent="0">
              <a:buNone/>
            </a:pPr>
            <a:r>
              <a:rPr lang="es-CR" sz="2400" dirty="0" err="1" smtClean="0"/>
              <a:t>Ej</a:t>
            </a:r>
            <a:r>
              <a:rPr lang="es-CR" sz="2400" dirty="0" smtClean="0"/>
              <a:t>: </a:t>
            </a:r>
            <a:r>
              <a:rPr lang="es-CR" sz="2400" b="1" dirty="0" smtClean="0"/>
              <a:t>(ser) tú </a:t>
            </a:r>
            <a:r>
              <a:rPr lang="es-CR" sz="2400" dirty="0" smtClean="0"/>
              <a:t>a un concierto</a:t>
            </a:r>
          </a:p>
          <a:p>
            <a:pPr marL="0" indent="0">
              <a:buNone/>
            </a:pPr>
            <a:r>
              <a:rPr lang="es-CR" sz="2400" dirty="0"/>
              <a:t>	</a:t>
            </a:r>
            <a:r>
              <a:rPr lang="es-CR" sz="2400" dirty="0" smtClean="0"/>
              <a:t>P</a:t>
            </a:r>
            <a:r>
              <a:rPr lang="es-CR" sz="2400" b="1" dirty="0" smtClean="0"/>
              <a:t>:¿fuiste tú </a:t>
            </a:r>
            <a:r>
              <a:rPr lang="es-CR" sz="2400" dirty="0" smtClean="0"/>
              <a:t>a un concierto</a:t>
            </a:r>
            <a:r>
              <a:rPr lang="es-CR" sz="2400" b="1" dirty="0" smtClean="0"/>
              <a:t>?</a:t>
            </a:r>
          </a:p>
          <a:p>
            <a:pPr marL="0" indent="0">
              <a:buNone/>
            </a:pPr>
            <a:r>
              <a:rPr lang="es-CR" sz="2400" dirty="0"/>
              <a:t>	</a:t>
            </a:r>
            <a:r>
              <a:rPr lang="es-CR" sz="2400" dirty="0" smtClean="0"/>
              <a:t>R: Sí, </a:t>
            </a:r>
            <a:r>
              <a:rPr lang="es-CR" sz="2400" b="1" dirty="0" smtClean="0"/>
              <a:t>yo fui</a:t>
            </a:r>
            <a:r>
              <a:rPr lang="es-CR" sz="2400" dirty="0" smtClean="0"/>
              <a:t> a un concierto. / No, yo no fui a un concierto.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356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71466" cy="1320800"/>
          </a:xfrm>
        </p:spPr>
        <p:txBody>
          <a:bodyPr>
            <a:normAutofit fontScale="90000"/>
          </a:bodyPr>
          <a:lstStyle/>
          <a:p>
            <a:r>
              <a:rPr lang="es-ES" dirty="0"/>
              <a:t>VIII. Lea la carta de Sofía a su amiga. </a:t>
            </a:r>
            <a:r>
              <a:rPr lang="es-ES" dirty="0" smtClean="0"/>
              <a:t>Resalten los </a:t>
            </a:r>
            <a:r>
              <a:rPr lang="es-ES" dirty="0"/>
              <a:t>verbos del pretérito y responda a las preguntas.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28666" cy="4438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1900" dirty="0"/>
              <a:t>Hola María. ¿Cómo estás? Estoy más que feliz porque el diciembre pasado fui a Colombia. Viajé en un avión de </a:t>
            </a:r>
            <a:r>
              <a:rPr lang="es-ES_tradnl" sz="1900" i="1" dirty="0"/>
              <a:t>Viva Colombia</a:t>
            </a:r>
            <a:r>
              <a:rPr lang="es-ES_tradnl" sz="1900" dirty="0"/>
              <a:t> desde Miami a Medellín y me quedé en un hotel en la Plaza Mayor. La primera noche cené en el restaurante </a:t>
            </a:r>
            <a:r>
              <a:rPr lang="es-ES_tradnl" sz="1900" i="1" dirty="0"/>
              <a:t>La Pampa</a:t>
            </a:r>
            <a:r>
              <a:rPr lang="es-ES_tradnl" sz="1900" dirty="0"/>
              <a:t>, un restaurante con comida deliciosa. Yo pedí bistec con papas puré y brócoli. También disfruté de un jugo natural deliciosa.  Vi muchos monumentos en Medellín. Fui al </a:t>
            </a:r>
            <a:r>
              <a:rPr lang="es-ES_tradnl" sz="1900" i="1" dirty="0"/>
              <a:t>Museo Botero</a:t>
            </a:r>
            <a:r>
              <a:rPr lang="es-ES_tradnl" sz="1900" dirty="0"/>
              <a:t>, al </a:t>
            </a:r>
            <a:r>
              <a:rPr lang="es-ES_tradnl" sz="1900" i="1" dirty="0"/>
              <a:t>Parque de los Pies Descalzos</a:t>
            </a:r>
            <a:r>
              <a:rPr lang="es-ES_tradnl" sz="1900" dirty="0"/>
              <a:t> y al </a:t>
            </a:r>
            <a:r>
              <a:rPr lang="es-ES_tradnl" sz="1900" i="1" dirty="0"/>
              <a:t>Jardín Botánico</a:t>
            </a:r>
            <a:r>
              <a:rPr lang="es-ES_tradnl" sz="1900" dirty="0"/>
              <a:t>. Después de tres días en Medellín fui por autobús a Cartagena donde vi el </a:t>
            </a:r>
            <a:r>
              <a:rPr lang="es-ES_tradnl" sz="1900" i="1" dirty="0"/>
              <a:t>Castillo San Felipe de Barajas</a:t>
            </a:r>
            <a:r>
              <a:rPr lang="es-ES_tradnl" sz="1900" dirty="0"/>
              <a:t> construido por los españoles y visité el </a:t>
            </a:r>
            <a:r>
              <a:rPr lang="es-ES_tradnl" sz="1900" i="1" dirty="0"/>
              <a:t>Palacio de la Inquisición</a:t>
            </a:r>
            <a:r>
              <a:rPr lang="es-ES_tradnl" sz="1900" dirty="0"/>
              <a:t>. Allá en Cartagena compré muchos recuerdos de la época colonial. Después, viajé a Barranquilla por tren. ¡Qué lento fue el viaje pero que bonito! En Barranquilla visité la </a:t>
            </a:r>
            <a:r>
              <a:rPr lang="es-ES_tradnl" sz="1900" i="1" dirty="0"/>
              <a:t>Catedral Metropolitana María Reina</a:t>
            </a:r>
            <a:r>
              <a:rPr lang="es-ES_tradnl" sz="1900" dirty="0"/>
              <a:t> y en la noche fui la </a:t>
            </a:r>
            <a:r>
              <a:rPr lang="es-ES_tradnl" sz="1900" i="1" dirty="0"/>
              <a:t>Plaza de Paz </a:t>
            </a:r>
            <a:r>
              <a:rPr lang="es-ES_tradnl" sz="1900" dirty="0"/>
              <a:t>para ver la gente congregada.  Me fue súper bien el viaje. Ya tengo planeado regresar en el futuro.</a:t>
            </a:r>
            <a:endParaRPr lang="en-US" sz="1900" dirty="0"/>
          </a:p>
          <a:p>
            <a:pPr marL="0" indent="0">
              <a:buNone/>
            </a:pPr>
            <a:r>
              <a:rPr lang="es-ES_tradnl" sz="1900" dirty="0"/>
              <a:t>Cordialmente,</a:t>
            </a:r>
            <a:endParaRPr lang="en-US" sz="1900" dirty="0"/>
          </a:p>
          <a:p>
            <a:pPr marL="0" indent="0">
              <a:buNone/>
            </a:pPr>
            <a:r>
              <a:rPr lang="es-ES_tradnl" sz="1900" dirty="0"/>
              <a:t>Sofía </a:t>
            </a:r>
            <a:endParaRPr lang="en-US" sz="1900" dirty="0"/>
          </a:p>
          <a:p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7567749" y="609600"/>
            <a:ext cx="19115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R" sz="3200" dirty="0" smtClean="0">
                <a:solidFill>
                  <a:schemeClr val="accent1"/>
                </a:solidFill>
              </a:rPr>
              <a:t>Resalten</a:t>
            </a:r>
            <a:endParaRPr lang="es-CR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5989" y="2156124"/>
            <a:ext cx="44849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R" sz="1600" dirty="0" smtClean="0"/>
              <a:t>fui</a:t>
            </a: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4773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01946" cy="1320800"/>
          </a:xfrm>
        </p:spPr>
        <p:txBody>
          <a:bodyPr>
            <a:normAutofit fontScale="90000"/>
          </a:bodyPr>
          <a:lstStyle/>
          <a:p>
            <a:r>
              <a:rPr lang="es-ES" dirty="0"/>
              <a:t>VIII. Lea la carta de Sofía a su amiga. </a:t>
            </a:r>
            <a:r>
              <a:rPr lang="es-ES" dirty="0" smtClean="0"/>
              <a:t>Resalten</a:t>
            </a:r>
            <a:r>
              <a:rPr lang="es-ES" u="sng" dirty="0" smtClean="0"/>
              <a:t> </a:t>
            </a:r>
            <a:r>
              <a:rPr lang="es-ES" dirty="0"/>
              <a:t>los verbos del pretérito y responda a las preguntas.</a:t>
            </a:r>
            <a:r>
              <a:rPr lang="en-US" dirty="0"/>
              <a:t/>
            </a:r>
            <a:br>
              <a:rPr lang="en-US" dirty="0"/>
            </a:br>
            <a:r>
              <a:rPr lang="es-ES_tradnl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8593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DO" sz="2400" dirty="0" smtClean="0"/>
              <a:t>¿Cuándo </a:t>
            </a:r>
            <a:r>
              <a:rPr lang="es-DO" sz="2400" dirty="0"/>
              <a:t>fue a Colombia Sofía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¿Qué </a:t>
            </a:r>
            <a:r>
              <a:rPr lang="es-DO" sz="2400" dirty="0"/>
              <a:t>comió Sofía en Colombia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¿Dónde </a:t>
            </a:r>
            <a:r>
              <a:rPr lang="es-DO" sz="2400" dirty="0"/>
              <a:t>está el </a:t>
            </a:r>
            <a:r>
              <a:rPr lang="es-DO" sz="2400" i="1" dirty="0"/>
              <a:t>Jardín Botánico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¿En </a:t>
            </a:r>
            <a:r>
              <a:rPr lang="es-DO" sz="2400" dirty="0"/>
              <a:t>qué tipo de transporte viajó </a:t>
            </a:r>
            <a:r>
              <a:rPr lang="es-DO" sz="2400" dirty="0" smtClean="0"/>
              <a:t>Sofía </a:t>
            </a:r>
            <a:r>
              <a:rPr lang="es-DO" sz="2400" dirty="0"/>
              <a:t>entre Cartagena y Barranquilla</a:t>
            </a:r>
            <a:r>
              <a:rPr lang="es-DO" sz="2400" dirty="0" smtClean="0"/>
              <a:t>?</a:t>
            </a:r>
            <a:r>
              <a:rPr lang="es-ES" dirty="0"/>
              <a:t/>
            </a:r>
            <a:br>
              <a:rPr lang="es-ES" dirty="0"/>
            </a:b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1036320" y="259080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Fue a Colombia el diciembre pasado.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320" y="3576348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Comió bistec con papas puré y brócoli.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20" y="4561896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Está en Medellín.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320" y="586740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Viajó en tren.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7749" y="609600"/>
            <a:ext cx="19115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R" sz="3200" dirty="0" smtClean="0">
                <a:solidFill>
                  <a:schemeClr val="accent1"/>
                </a:solidFill>
              </a:rPr>
              <a:t>Resalten</a:t>
            </a:r>
            <a:endParaRPr lang="es-C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Matamoscas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8832042" y="1160959"/>
            <a:ext cx="1866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/>
              <a:t>Yo</a:t>
            </a:r>
            <a:endParaRPr lang="es-CR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81562" y="2545309"/>
            <a:ext cx="1866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/>
              <a:t>Tú</a:t>
            </a:r>
            <a:endParaRPr lang="es-CR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6759402" y="3596640"/>
            <a:ext cx="1866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/>
              <a:t>Él</a:t>
            </a:r>
            <a:endParaRPr lang="es-CR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312920" y="1775868"/>
            <a:ext cx="3329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/>
              <a:t>Nosotros</a:t>
            </a:r>
            <a:endParaRPr lang="es-CR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844040" y="4678680"/>
            <a:ext cx="312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/>
              <a:t>Vosotros</a:t>
            </a:r>
            <a:endParaRPr lang="es-CR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9184140" y="5078639"/>
            <a:ext cx="1866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/>
              <a:t>Ellos</a:t>
            </a:r>
            <a:endParaRPr lang="es-CR" sz="6000" dirty="0"/>
          </a:p>
        </p:txBody>
      </p:sp>
    </p:spTree>
    <p:extLst>
      <p:ext uri="{BB962C8B-B14F-4D97-AF65-F5344CB8AC3E}">
        <p14:creationId xmlns:p14="http://schemas.microsoft.com/office/powerpoint/2010/main" val="13101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Salida</a:t>
            </a:r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Responden en frases completas en su papel</a:t>
            </a:r>
          </a:p>
          <a:p>
            <a:pPr marL="0" indent="0">
              <a:buNone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¿Tuvo usted una fiesta para su cumpleaños el año pasado?</a:t>
            </a:r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¿Fue usted a la playa el verano pasado?</a:t>
            </a:r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¿Dijo usted una mentira a sus amigos la semana pasada?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6491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Viernes el 16 de septiembre 2016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079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Calentamiento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09078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/>
              <a:t>Direcciones: Corrija la palabra </a:t>
            </a:r>
            <a:r>
              <a:rPr lang="es-CR" sz="2400" u="sng" dirty="0" smtClean="0"/>
              <a:t>subrayada.</a:t>
            </a:r>
            <a:endParaRPr lang="es-CR" sz="2400" dirty="0" smtClean="0"/>
          </a:p>
          <a:p>
            <a:pPr>
              <a:buFont typeface="+mj-lt"/>
              <a:buAutoNum type="arabicPeriod"/>
            </a:pPr>
            <a:r>
              <a:rPr lang="es-CR" sz="2400" dirty="0" smtClean="0"/>
              <a:t>Él </a:t>
            </a:r>
            <a:r>
              <a:rPr lang="es-CR" sz="2400" u="sng" dirty="0" smtClean="0"/>
              <a:t>hico</a:t>
            </a:r>
            <a:r>
              <a:rPr lang="es-CR" sz="2400" dirty="0" smtClean="0"/>
              <a:t> la tarea el viernes pasado.</a:t>
            </a:r>
            <a:endParaRPr lang="es-CR" sz="2400" dirty="0"/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r>
              <a:rPr lang="es-CR" sz="2400" dirty="0" smtClean="0"/>
              <a:t>Yo </a:t>
            </a:r>
            <a:r>
              <a:rPr lang="es-CR" sz="2400" u="sng" dirty="0" smtClean="0"/>
              <a:t>tuviste</a:t>
            </a:r>
            <a:r>
              <a:rPr lang="es-CR" sz="2400" dirty="0" smtClean="0"/>
              <a:t> una fiesta anoche.</a:t>
            </a:r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r>
              <a:rPr lang="es-CR" sz="2400" dirty="0" smtClean="0"/>
              <a:t>Nosotros </a:t>
            </a:r>
            <a:r>
              <a:rPr lang="es-CR" sz="2400" u="sng" dirty="0" smtClean="0"/>
              <a:t>fueron</a:t>
            </a:r>
            <a:r>
              <a:rPr lang="es-CR" sz="2400" dirty="0" smtClean="0"/>
              <a:t> al mercado ayer.</a:t>
            </a:r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endParaRPr lang="es-CR" sz="2400" dirty="0"/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endParaRPr lang="es-CR" sz="2400" dirty="0"/>
          </a:p>
          <a:p>
            <a:pPr>
              <a:buFont typeface="+mj-lt"/>
              <a:buAutoNum type="arabicPeriod"/>
            </a:pPr>
            <a:endParaRPr lang="es-CR" sz="2400" dirty="0" smtClean="0"/>
          </a:p>
          <a:p>
            <a:pPr>
              <a:buFont typeface="+mj-lt"/>
              <a:buAutoNum type="arabicPeriod"/>
            </a:pP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851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Anuncios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err="1"/>
              <a:t>Vocabulary</a:t>
            </a:r>
            <a:r>
              <a:rPr lang="es-CR" sz="2400" dirty="0"/>
              <a:t> and </a:t>
            </a:r>
            <a:r>
              <a:rPr lang="es-CR" sz="2400" dirty="0" err="1"/>
              <a:t>Grammar</a:t>
            </a:r>
            <a:r>
              <a:rPr lang="es-CR" sz="2400" dirty="0"/>
              <a:t> </a:t>
            </a:r>
            <a:r>
              <a:rPr lang="es-CR" sz="2400" dirty="0" err="1"/>
              <a:t>assessment</a:t>
            </a:r>
            <a:r>
              <a:rPr lang="es-CR" sz="2400" dirty="0"/>
              <a:t> – </a:t>
            </a:r>
            <a:r>
              <a:rPr lang="es-CR" sz="2400" dirty="0" err="1"/>
              <a:t>Tuesday</a:t>
            </a:r>
            <a:r>
              <a:rPr lang="es-CR" sz="2400" dirty="0"/>
              <a:t> 9/20</a:t>
            </a:r>
          </a:p>
          <a:p>
            <a:pPr marL="0" indent="0">
              <a:buNone/>
            </a:pPr>
            <a:r>
              <a:rPr lang="es-CR" sz="2400" dirty="0" err="1" smtClean="0"/>
              <a:t>Tutoring</a:t>
            </a:r>
            <a:r>
              <a:rPr lang="es-CR" sz="2400" dirty="0" smtClean="0"/>
              <a:t> </a:t>
            </a:r>
            <a:r>
              <a:rPr lang="es-CR" sz="2400" dirty="0" err="1" smtClean="0"/>
              <a:t>Monday</a:t>
            </a:r>
            <a:r>
              <a:rPr lang="es-CR" sz="2400" dirty="0" smtClean="0"/>
              <a:t> 2:30-3:30</a:t>
            </a:r>
          </a:p>
          <a:p>
            <a:pPr marL="0" indent="0">
              <a:buNone/>
            </a:pPr>
            <a:r>
              <a:rPr lang="es-CR" sz="2400" dirty="0" err="1"/>
              <a:t>Duolingo</a:t>
            </a:r>
            <a:r>
              <a:rPr lang="es-CR" sz="2400" dirty="0"/>
              <a:t> </a:t>
            </a:r>
            <a:r>
              <a:rPr lang="es-CR" sz="2400" dirty="0" err="1"/>
              <a:t>due</a:t>
            </a:r>
            <a:r>
              <a:rPr lang="es-CR" sz="2400" dirty="0"/>
              <a:t> </a:t>
            </a:r>
            <a:r>
              <a:rPr lang="es-CR" sz="2400" dirty="0" err="1"/>
              <a:t>today</a:t>
            </a:r>
            <a:endParaRPr lang="es-CR" sz="2400" dirty="0"/>
          </a:p>
          <a:p>
            <a:pPr marL="0" indent="0">
              <a:buNone/>
            </a:pP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25285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A. Ordene las palabras correctamente y escriba que significan en inglés. 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41713"/>
            <a:ext cx="4184035" cy="4992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YAAPL</a:t>
            </a:r>
            <a:r>
              <a:rPr lang="en-US" sz="2400" dirty="0"/>
              <a:t>		</a:t>
            </a:r>
            <a:r>
              <a:rPr lang="en-U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UEQOBS	</a:t>
            </a:r>
            <a:r>
              <a:rPr lang="en-U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OIETERSD	</a:t>
            </a:r>
            <a:r>
              <a:rPr lang="en-U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RATREAGE	_____________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TAORM	</a:t>
            </a:r>
            <a:r>
              <a:rPr lang="en-U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EVR	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 smtClean="0"/>
              <a:t>DOEURCER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OYSJA	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SMCROSIA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 smtClean="0"/>
              <a:t>MOMNUONTE	_____________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2640" y="1741713"/>
            <a:ext cx="5563516" cy="438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ORECMAD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LLCTASIO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RPGAA	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PARORCM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ACRTOS		</a:t>
            </a:r>
            <a:r>
              <a:rPr lang="es-ES" sz="2400" dirty="0" smtClean="0"/>
              <a:t>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EEQDUARS	</a:t>
            </a:r>
            <a:r>
              <a:rPr lang="es-ES" sz="2400" dirty="0" smtClean="0"/>
              <a:t>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EEDPRR		</a:t>
            </a:r>
            <a:r>
              <a:rPr lang="es-ES" sz="2400" dirty="0" smtClean="0"/>
              <a:t>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ANREA		</a:t>
            </a:r>
            <a:r>
              <a:rPr lang="es-ES" sz="2400" dirty="0" smtClean="0"/>
              <a:t>	_____________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UIRASN		</a:t>
            </a:r>
            <a:r>
              <a:rPr lang="es-ES" sz="2400" dirty="0" smtClean="0"/>
              <a:t>_____________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LETEILB	</a:t>
            </a:r>
            <a:r>
              <a:rPr lang="en-US" sz="2400" dirty="0" smtClean="0"/>
              <a:t>	</a:t>
            </a:r>
            <a:r>
              <a:rPr lang="es-ES" sz="2400" dirty="0" smtClean="0"/>
              <a:t>_____________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69028" y="1562525"/>
            <a:ext cx="35414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sz="2200" dirty="0" smtClean="0"/>
              <a:t>Playa - Beach</a:t>
            </a:r>
          </a:p>
          <a:p>
            <a:pPr>
              <a:lnSpc>
                <a:spcPct val="150000"/>
              </a:lnSpc>
            </a:pPr>
            <a:r>
              <a:rPr lang="es-CR" sz="2200" dirty="0" smtClean="0"/>
              <a:t>Bosque – </a:t>
            </a:r>
            <a:r>
              <a:rPr lang="es-CR" sz="2200" dirty="0" err="1" smtClean="0"/>
              <a:t>forest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Desierto - </a:t>
            </a:r>
            <a:r>
              <a:rPr lang="es-CR" sz="2200" dirty="0" err="1" smtClean="0"/>
              <a:t>desert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Regatear - </a:t>
            </a:r>
            <a:r>
              <a:rPr lang="es-CR" sz="2200" dirty="0" err="1" smtClean="0"/>
              <a:t>bargain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Tomar - </a:t>
            </a:r>
            <a:r>
              <a:rPr lang="es-CR" sz="2200" dirty="0" err="1" smtClean="0"/>
              <a:t>take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Ver - </a:t>
            </a:r>
            <a:r>
              <a:rPr lang="es-CR" sz="2200" dirty="0" err="1" smtClean="0"/>
              <a:t>see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Recuerdo - </a:t>
            </a:r>
            <a:r>
              <a:rPr lang="es-CR" sz="2200" dirty="0" err="1" smtClean="0"/>
              <a:t>souvenir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Joyas - </a:t>
            </a:r>
            <a:r>
              <a:rPr lang="es-CR" sz="2200" dirty="0" err="1" smtClean="0"/>
              <a:t>jewelry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Mariscos - </a:t>
            </a:r>
            <a:r>
              <a:rPr lang="es-CR" sz="2200" dirty="0" err="1" smtClean="0"/>
              <a:t>seafood</a:t>
            </a:r>
            <a:endParaRPr lang="es-CR" sz="2200" dirty="0"/>
          </a:p>
          <a:p>
            <a:pPr>
              <a:lnSpc>
                <a:spcPct val="150000"/>
              </a:lnSpc>
            </a:pPr>
            <a:r>
              <a:rPr lang="es-CR" sz="2200" dirty="0" smtClean="0"/>
              <a:t>Monumento - </a:t>
            </a:r>
            <a:r>
              <a:rPr lang="es-CR" sz="2200" dirty="0" err="1" smtClean="0"/>
              <a:t>monument</a:t>
            </a:r>
            <a:endParaRPr lang="es-CR" sz="2200" dirty="0" smtClean="0"/>
          </a:p>
          <a:p>
            <a:endParaRPr lang="es-C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860391" y="1562525"/>
            <a:ext cx="314143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sz="2200" dirty="0" smtClean="0"/>
              <a:t>Mercado - </a:t>
            </a:r>
            <a:r>
              <a:rPr lang="es-CR" sz="2200" dirty="0" err="1" smtClean="0"/>
              <a:t>market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Castillo - </a:t>
            </a:r>
            <a:r>
              <a:rPr lang="es-CR" sz="2200" dirty="0" err="1" smtClean="0"/>
              <a:t>castle</a:t>
            </a:r>
            <a:endParaRPr lang="es-CR" sz="2200" dirty="0"/>
          </a:p>
          <a:p>
            <a:pPr>
              <a:lnSpc>
                <a:spcPct val="150000"/>
              </a:lnSpc>
            </a:pPr>
            <a:r>
              <a:rPr lang="es-CR" sz="2200" dirty="0" smtClean="0"/>
              <a:t>Pagar - </a:t>
            </a:r>
            <a:r>
              <a:rPr lang="es-CR" sz="2200" dirty="0" err="1" smtClean="0"/>
              <a:t>pay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Comprar - </a:t>
            </a:r>
            <a:r>
              <a:rPr lang="es-CR" sz="2200" dirty="0" err="1" smtClean="0"/>
              <a:t>buy</a:t>
            </a:r>
            <a:endParaRPr lang="es-CR" sz="2200" dirty="0"/>
          </a:p>
          <a:p>
            <a:pPr>
              <a:lnSpc>
                <a:spcPct val="150000"/>
              </a:lnSpc>
            </a:pPr>
            <a:r>
              <a:rPr lang="es-CR" sz="2200" dirty="0" smtClean="0"/>
              <a:t>Costar - </a:t>
            </a:r>
            <a:r>
              <a:rPr lang="es-CR" sz="2200" dirty="0" err="1" smtClean="0"/>
              <a:t>cost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Quedarse - </a:t>
            </a:r>
            <a:r>
              <a:rPr lang="es-CR" sz="2200" dirty="0" err="1" smtClean="0"/>
              <a:t>stay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Perder – lose/miss</a:t>
            </a:r>
          </a:p>
          <a:p>
            <a:pPr>
              <a:lnSpc>
                <a:spcPct val="150000"/>
              </a:lnSpc>
            </a:pPr>
            <a:r>
              <a:rPr lang="es-CR" sz="2200" dirty="0" smtClean="0"/>
              <a:t>Arena - </a:t>
            </a:r>
            <a:r>
              <a:rPr lang="es-CR" sz="2200" dirty="0" err="1" smtClean="0"/>
              <a:t>sand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Ruinas - </a:t>
            </a:r>
            <a:r>
              <a:rPr lang="es-CR" sz="2200" dirty="0" err="1" smtClean="0"/>
              <a:t>ruins</a:t>
            </a:r>
            <a:endParaRPr lang="es-CR" sz="2200" dirty="0" smtClean="0"/>
          </a:p>
          <a:p>
            <a:pPr>
              <a:lnSpc>
                <a:spcPct val="150000"/>
              </a:lnSpc>
            </a:pPr>
            <a:r>
              <a:rPr lang="es-CR" sz="2200" dirty="0" smtClean="0"/>
              <a:t>Billete - </a:t>
            </a:r>
            <a:r>
              <a:rPr lang="es-CR" sz="2200" dirty="0" err="1" smtClean="0"/>
              <a:t>bill</a:t>
            </a:r>
            <a:endParaRPr lang="es-CR" sz="2200" dirty="0" smtClean="0"/>
          </a:p>
          <a:p>
            <a:endParaRPr lang="es-CR" sz="2400" dirty="0" smtClean="0"/>
          </a:p>
        </p:txBody>
      </p:sp>
    </p:spTree>
    <p:extLst>
      <p:ext uri="{BB962C8B-B14F-4D97-AF65-F5344CB8AC3E}">
        <p14:creationId xmlns:p14="http://schemas.microsoft.com/office/powerpoint/2010/main" val="22782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B. Busque las palabras de actividad A en la sopa de letras debajo.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45" t="34288" r="40518" b="32987"/>
          <a:stretch/>
        </p:blipFill>
        <p:spPr>
          <a:xfrm>
            <a:off x="2971920" y="1981200"/>
            <a:ext cx="4551340" cy="40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B. Busque las palabras de actividad A en la sopa de letras debajo.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45" t="34288" r="40518" b="32987"/>
          <a:stretch/>
        </p:blipFill>
        <p:spPr>
          <a:xfrm>
            <a:off x="2971920" y="1981200"/>
            <a:ext cx="4551340" cy="40577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265714" y="2119086"/>
            <a:ext cx="1451429" cy="13498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65713" y="2068286"/>
            <a:ext cx="2128774" cy="20107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51086" y="2068286"/>
            <a:ext cx="1822218" cy="16038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65713" y="5834743"/>
            <a:ext cx="2351316" cy="290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36480" y="4485426"/>
            <a:ext cx="1280549" cy="11836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46311" y="4775200"/>
            <a:ext cx="2119981" cy="295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51086" y="4485426"/>
            <a:ext cx="1243401" cy="357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65713" y="4242312"/>
            <a:ext cx="1507073" cy="105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65712" y="3941397"/>
            <a:ext cx="1797359" cy="469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65712" y="4264339"/>
            <a:ext cx="595088" cy="4854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47590" y="4205770"/>
            <a:ext cx="1787545" cy="1650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72067" y="4503313"/>
            <a:ext cx="31752" cy="11657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972067" y="2119086"/>
            <a:ext cx="31752" cy="9908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702969" y="2075800"/>
            <a:ext cx="17145" cy="1338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33136" y="2090443"/>
            <a:ext cx="11207" cy="19279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8413" y="2090444"/>
            <a:ext cx="42949" cy="19279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59819" y="3426396"/>
            <a:ext cx="1491197" cy="13744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669533" y="2870200"/>
            <a:ext cx="2033436" cy="19055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07169" y="2092535"/>
            <a:ext cx="1993882" cy="19171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9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C. Escriba un párrafo (4-6 frases) en español. Use 7 de las palabras de actividad A.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15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D. Lea la conversación y responda a la preguntas en frases completas. 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80125"/>
              </p:ext>
            </p:extLst>
          </p:nvPr>
        </p:nvGraphicFramePr>
        <p:xfrm>
          <a:off x="551543" y="1930397"/>
          <a:ext cx="9535886" cy="46962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3073"/>
                <a:gridCol w="7742813"/>
              </a:tblGrid>
              <a:tr h="32107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Papá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Adriana, ¿has visto sus recuerdos?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07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Adriana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Sí, papá. Los puse en mi maleta.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07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Papá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Bueno. Es importante que no los pierdas. No sé cuándo vamos a regresar a España.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07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Adriana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Papá, ¿Perdiste algo muy importante en el pasado?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07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Papá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Sí, y quiero que no ocurra contigo. </a:t>
                      </a:r>
                      <a:r>
                        <a:rPr lang="es-CR" sz="2400" dirty="0">
                          <a:effectLst/>
                        </a:rPr>
                        <a:t>Me costó mucho dinero.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07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Adriana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¿Qué pasó?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01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Papá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Compré las joyas para su mama y las perdí en el autobús. Yo las tuve que comprar dos veces.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073">
                <a:tc>
                  <a:txBody>
                    <a:bodyPr/>
                    <a:lstStyle/>
                    <a:p>
                      <a:pPr marL="0" marR="1143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Adriana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¡Voy a poner mis recuerdos en un lugar más seguro en el futuro!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D. Lea la conversación y responda a la preguntas en frases completas. 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s-EC" sz="2400" dirty="0"/>
              <a:t>¿Qué puso Adriana en la maleta</a:t>
            </a:r>
            <a:r>
              <a:rPr lang="es-EC" sz="2400" dirty="0" smtClean="0"/>
              <a:t>?</a:t>
            </a:r>
          </a:p>
          <a:p>
            <a:pPr lvl="0">
              <a:buFont typeface="+mj-lt"/>
              <a:buAutoNum type="arabicPeriod"/>
            </a:pPr>
            <a:endParaRPr lang="en-US" sz="2400" dirty="0"/>
          </a:p>
          <a:p>
            <a:pPr lvl="0">
              <a:buFont typeface="+mj-lt"/>
              <a:buAutoNum type="arabicPeriod"/>
            </a:pPr>
            <a:r>
              <a:rPr lang="es-EC" sz="2400" dirty="0"/>
              <a:t>¿Qué país visitaron</a:t>
            </a:r>
            <a:r>
              <a:rPr lang="es-EC" sz="2400" dirty="0" smtClean="0"/>
              <a:t>?</a:t>
            </a:r>
          </a:p>
          <a:p>
            <a:pPr lvl="0">
              <a:buFont typeface="+mj-lt"/>
              <a:buAutoNum type="arabicPeriod"/>
            </a:pPr>
            <a:endParaRPr lang="en-US" sz="2400" dirty="0"/>
          </a:p>
          <a:p>
            <a:pPr lvl="0">
              <a:buFont typeface="+mj-lt"/>
              <a:buAutoNum type="arabicPeriod"/>
            </a:pPr>
            <a:r>
              <a:rPr lang="es-EC" sz="2400" dirty="0"/>
              <a:t>¿Cómo perdió Papá las joyas</a:t>
            </a:r>
            <a:r>
              <a:rPr lang="es-EC" sz="2400" dirty="0" smtClean="0"/>
              <a:t>?</a:t>
            </a:r>
          </a:p>
          <a:p>
            <a:pPr lvl="0">
              <a:buFont typeface="+mj-lt"/>
              <a:buAutoNum type="arabicPeriod"/>
            </a:pPr>
            <a:endParaRPr lang="en-US" sz="2400" dirty="0"/>
          </a:p>
          <a:p>
            <a:pPr lvl="0">
              <a:buFont typeface="+mj-lt"/>
              <a:buAutoNum type="arabicPeriod"/>
            </a:pPr>
            <a:r>
              <a:rPr lang="es-EC" sz="2400" dirty="0"/>
              <a:t>¿Qué cognados hay en la conversación?</a:t>
            </a:r>
            <a:endParaRPr lang="en-US" sz="2400" dirty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627086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Adriana puso los recuerdos en la maleta.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9" y="3639310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Visitaron España.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343" y="4651534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Papa perdió las joyas en el autobús.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342" y="5663758"/>
            <a:ext cx="68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Hay importante, regresar, costo, mucho, mama, autobús, y futuro.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Actividad B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6229"/>
            <a:ext cx="9944946" cy="513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Direcciones: Complete </a:t>
            </a:r>
            <a:r>
              <a:rPr lang="es-ES" sz="2400" dirty="0"/>
              <a:t>el párrafo con los verbos en paréntesis conjugados en el pretérito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r>
              <a:rPr lang="es-ES" sz="2400" dirty="0" smtClean="0"/>
              <a:t>El </a:t>
            </a:r>
            <a:r>
              <a:rPr lang="es-ES" sz="2400" dirty="0"/>
              <a:t>mes pasado yo __________ (viajar) a Nueva York con mi familia. Yo __________ (tomar) un avión porque está muy lejos de Charlotte. El vuelo __________ (tomar) dos horas en vez de quince horas en autobús. Yo __________ (ver) muchas cosas en Nueva York como el monumento de 9/11 y El castillo de Belvedere en el parque central. También mi familia y yo __________ (visitar) los mercados en </a:t>
            </a:r>
            <a:r>
              <a:rPr lang="es-ES" sz="2400" dirty="0" err="1"/>
              <a:t>Chinatown</a:t>
            </a:r>
            <a:r>
              <a:rPr lang="es-ES" sz="2400" dirty="0"/>
              <a:t>. ¡Yo __________ (comprar) mucha ropa y solamente __________ (costar) cien dólares en total! Para el almuerzo nosotros __________ (comer) en Little </a:t>
            </a:r>
            <a:r>
              <a:rPr lang="es-ES" sz="2400" dirty="0" err="1"/>
              <a:t>Italy</a:t>
            </a:r>
            <a:r>
              <a:rPr lang="es-ES" sz="2400" dirty="0"/>
              <a:t>. Yo __________ (comer) lasaña y __________ (beber) un refresco. ¡Me gusta mucho mi vacación en Nueva York y quiero volver pronto!</a:t>
            </a:r>
            <a:endParaRPr lang="en-US" sz="2400" dirty="0"/>
          </a:p>
          <a:p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3492708" y="2425364"/>
            <a:ext cx="128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viajé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869" y="2719094"/>
            <a:ext cx="128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tomé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981" y="3180759"/>
            <a:ext cx="128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tomó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0034" y="3411591"/>
            <a:ext cx="128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1090" y="4135914"/>
            <a:ext cx="156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visitamos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3003" y="4597579"/>
            <a:ext cx="142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compré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582" y="4943179"/>
            <a:ext cx="128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cost</a:t>
            </a:r>
            <a:r>
              <a:rPr lang="es-CR" sz="2400" dirty="0">
                <a:solidFill>
                  <a:schemeClr val="accent1"/>
                </a:solidFill>
              </a:rPr>
              <a:t>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297" y="5299913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comí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6582" y="5362724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comimos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1453" y="5745683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bebí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E. Complete el crucigrama con las palabras de actividad A.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2563" t="18528" r="29785" b="48236"/>
          <a:stretch/>
        </p:blipFill>
        <p:spPr bwMode="auto">
          <a:xfrm>
            <a:off x="464458" y="1596571"/>
            <a:ext cx="5174342" cy="526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3"/>
          <a:srcRect l="45506" t="51276" r="24768" b="19403"/>
          <a:stretch/>
        </p:blipFill>
        <p:spPr bwMode="auto">
          <a:xfrm>
            <a:off x="5638800" y="2044335"/>
            <a:ext cx="6451600" cy="4487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8800" y="2670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R" dirty="0"/>
          </a:p>
        </p:txBody>
      </p:sp>
      <p:sp>
        <p:nvSpPr>
          <p:cNvPr id="6" name="TextBox 5"/>
          <p:cNvSpPr txBox="1"/>
          <p:nvPr/>
        </p:nvSpPr>
        <p:spPr>
          <a:xfrm>
            <a:off x="1407886" y="1745734"/>
            <a:ext cx="29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chemeClr val="accent1"/>
                </a:solidFill>
              </a:rPr>
              <a:t>R  E   C   U   E    R   D   O</a:t>
            </a:r>
            <a:endParaRPr lang="es-C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F. </a:t>
            </a:r>
            <a:r>
              <a:rPr lang="es-DO" dirty="0"/>
              <a:t>Conteste las preguntas según la lectura. 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9109"/>
            <a:ext cx="9975426" cy="445357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 smtClean="0"/>
              <a:t>Cuándo</a:t>
            </a:r>
            <a:r>
              <a:rPr lang="es-DO" sz="2400" dirty="0" smtClean="0"/>
              <a:t> </a:t>
            </a:r>
            <a:r>
              <a:rPr lang="es-DO" sz="2400" i="1" u="sng" dirty="0"/>
              <a:t>fue</a:t>
            </a:r>
            <a:r>
              <a:rPr lang="es-DO" sz="2400" dirty="0"/>
              <a:t> a España Sebastián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Qué</a:t>
            </a:r>
            <a:r>
              <a:rPr lang="es-DO" sz="2400" dirty="0"/>
              <a:t> </a:t>
            </a:r>
            <a:r>
              <a:rPr lang="es-DO" sz="2400" i="1" u="sng" dirty="0"/>
              <a:t>comió</a:t>
            </a:r>
            <a:r>
              <a:rPr lang="es-DO" sz="2400" dirty="0"/>
              <a:t> Sebastián en España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Dónde </a:t>
            </a:r>
            <a:r>
              <a:rPr lang="es-DO" sz="2400" i="1" u="sng" dirty="0"/>
              <a:t>compró</a:t>
            </a:r>
            <a:r>
              <a:rPr lang="es-DO" sz="2400" i="1" dirty="0"/>
              <a:t> </a:t>
            </a:r>
            <a:r>
              <a:rPr lang="es-DO" sz="2400" dirty="0"/>
              <a:t>recuerdos en España Sebastián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En qué</a:t>
            </a:r>
            <a:r>
              <a:rPr lang="es-DO" sz="2400" dirty="0"/>
              <a:t> tipo de transporte </a:t>
            </a:r>
            <a:r>
              <a:rPr lang="es-DO" sz="2400" i="1" u="sng" dirty="0"/>
              <a:t>viajó</a:t>
            </a:r>
            <a:r>
              <a:rPr lang="es-DO" sz="2400" dirty="0"/>
              <a:t> Sebastián alrededor de Barcelona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Dónde</a:t>
            </a:r>
            <a:r>
              <a:rPr lang="es-DO" sz="2400" dirty="0"/>
              <a:t> </a:t>
            </a:r>
            <a:r>
              <a:rPr lang="es-DO" sz="2400" i="1" u="sng" dirty="0"/>
              <a:t>está</a:t>
            </a:r>
            <a:r>
              <a:rPr lang="es-DO" sz="2400" dirty="0"/>
              <a:t> el </a:t>
            </a:r>
            <a:r>
              <a:rPr lang="es-DO" sz="2400" i="1" dirty="0"/>
              <a:t>Castillo de </a:t>
            </a:r>
            <a:r>
              <a:rPr lang="es-DO" sz="2400" i="1" dirty="0" err="1"/>
              <a:t>Montjuic</a:t>
            </a:r>
            <a:r>
              <a:rPr lang="es-DO" sz="2400" dirty="0"/>
              <a:t>?</a:t>
            </a:r>
            <a:endParaRPr lang="en-US" sz="2400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75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F. Mi </a:t>
            </a:r>
            <a:r>
              <a:rPr lang="es-ES_tradnl" dirty="0"/>
              <a:t>viaje a España</a:t>
            </a:r>
            <a:r>
              <a:rPr lang="en-US" dirty="0"/>
              <a:t/>
            </a:r>
            <a:br>
              <a:rPr lang="en-US" dirty="0"/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64343"/>
            <a:ext cx="9816495" cy="5341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dirty="0"/>
              <a:t> </a:t>
            </a:r>
            <a:r>
              <a:rPr lang="es-ES_tradnl" sz="2000" dirty="0" smtClean="0"/>
              <a:t>¡</a:t>
            </a:r>
            <a:r>
              <a:rPr lang="es-ES_tradnl" sz="2000" dirty="0"/>
              <a:t>Hola Andrés! ¿Cómo estás? Estoy muy contento porque la primavera pasada viajé a España. Fui en un avión desde Charlotte a Barcelona y me quedé en un hotel en la famosa calle de La Rambla. El primer día almorcé en </a:t>
            </a:r>
            <a:r>
              <a:rPr lang="es-ES_tradnl" sz="2000" dirty="0" err="1"/>
              <a:t>ABaC</a:t>
            </a:r>
            <a:r>
              <a:rPr lang="es-ES_tradnl" sz="2000" dirty="0"/>
              <a:t>, el restaurante de Jordi Cruz, presentador del programa </a:t>
            </a:r>
            <a:r>
              <a:rPr lang="es-ES_tradnl" sz="2000" dirty="0" err="1"/>
              <a:t>MasterChef</a:t>
            </a:r>
            <a:r>
              <a:rPr lang="es-ES_tradnl" sz="2000" dirty="0"/>
              <a:t> España. Yo pedí gambas al ajillo con arroz, una ensalada con queso manchego y un postre del guirlache. ¡Qué rica fue la comida!  Vi muchos monumentos en Barcelona. Fui al Museo Picasso y al Museo de Fútbol Club Barcelona en el estadio Camp </a:t>
            </a:r>
            <a:r>
              <a:rPr lang="es-ES_tradnl" sz="2000" dirty="0" err="1"/>
              <a:t>Nou</a:t>
            </a:r>
            <a:r>
              <a:rPr lang="es-ES_tradnl" sz="2000" dirty="0"/>
              <a:t> donde compré muchos recuerdos. Después de dos días visitando museos y monumentos fui en autobús alrededor de Barcelona para ver la arquitectura famosa de Antoni Gaudí. Vi el Parque Güell, la Casa </a:t>
            </a:r>
            <a:r>
              <a:rPr lang="es-ES_tradnl" sz="2000" dirty="0" err="1"/>
              <a:t>Batlló</a:t>
            </a:r>
            <a:r>
              <a:rPr lang="es-ES_tradnl" sz="2000" dirty="0"/>
              <a:t> y la catedral La Sagrada Familia. También, visité el Castillo </a:t>
            </a:r>
            <a:r>
              <a:rPr lang="es-ES_tradnl" sz="2000" dirty="0" err="1"/>
              <a:t>Montjuic</a:t>
            </a:r>
            <a:r>
              <a:rPr lang="es-ES_tradnl" sz="2000" dirty="0"/>
              <a:t> con una vista preciosa de la ciudad. Después, viajé a Figueras en tren. Visité el Museo Dalí durante el día y en la noche fui al teatro a ver una actuación moderna.  Me fue muy bien en el viaje. Tengo ganas de regresar en el futuro. </a:t>
            </a:r>
            <a:endParaRPr lang="en-US" sz="2000" dirty="0"/>
          </a:p>
          <a:p>
            <a:pPr marL="0" indent="0">
              <a:buNone/>
            </a:pPr>
            <a:r>
              <a:rPr lang="es-ES_tradnl" sz="2000" dirty="0"/>
              <a:t>Cordialmente,</a:t>
            </a:r>
            <a:endParaRPr lang="en-US" sz="2000" dirty="0"/>
          </a:p>
          <a:p>
            <a:pPr marL="0" indent="0">
              <a:buNone/>
            </a:pPr>
            <a:r>
              <a:rPr lang="es-ES_tradnl" sz="2000" dirty="0"/>
              <a:t>Sebastián</a:t>
            </a:r>
            <a:endParaRPr lang="en-US" sz="2000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112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F. </a:t>
            </a:r>
            <a:r>
              <a:rPr lang="es-DO" dirty="0"/>
              <a:t>Conteste las preguntas según la lectura. 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9109"/>
            <a:ext cx="9975426" cy="445357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 smtClean="0"/>
              <a:t>Cuándo</a:t>
            </a:r>
            <a:r>
              <a:rPr lang="es-DO" sz="2400" dirty="0" smtClean="0"/>
              <a:t> </a:t>
            </a:r>
            <a:r>
              <a:rPr lang="es-DO" sz="2400" i="1" u="sng" dirty="0"/>
              <a:t>fue</a:t>
            </a:r>
            <a:r>
              <a:rPr lang="es-DO" sz="2400" dirty="0"/>
              <a:t> a España Sebastián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Qué</a:t>
            </a:r>
            <a:r>
              <a:rPr lang="es-DO" sz="2400" dirty="0"/>
              <a:t> </a:t>
            </a:r>
            <a:r>
              <a:rPr lang="es-DO" sz="2400" i="1" u="sng" dirty="0"/>
              <a:t>comió</a:t>
            </a:r>
            <a:r>
              <a:rPr lang="es-DO" sz="2400" dirty="0"/>
              <a:t> Sebastián en España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Dónde </a:t>
            </a:r>
            <a:r>
              <a:rPr lang="es-DO" sz="2400" i="1" u="sng" dirty="0"/>
              <a:t>compró</a:t>
            </a:r>
            <a:r>
              <a:rPr lang="es-DO" sz="2400" i="1" dirty="0"/>
              <a:t> </a:t>
            </a:r>
            <a:r>
              <a:rPr lang="es-DO" sz="2400" dirty="0"/>
              <a:t>recuerdos en España Sebastián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En qué</a:t>
            </a:r>
            <a:r>
              <a:rPr lang="es-DO" sz="2400" dirty="0"/>
              <a:t> tipo de transporte </a:t>
            </a:r>
            <a:r>
              <a:rPr lang="es-DO" sz="2400" i="1" u="sng" dirty="0"/>
              <a:t>viajó</a:t>
            </a:r>
            <a:r>
              <a:rPr lang="es-DO" sz="2400" dirty="0"/>
              <a:t> Sebastián alrededor de Barcelona</a:t>
            </a:r>
            <a:r>
              <a:rPr lang="es-DO" sz="2400" dirty="0" smtClean="0"/>
              <a:t>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s-DO" sz="2400" dirty="0" smtClean="0"/>
              <a:t>¿</a:t>
            </a:r>
            <a:r>
              <a:rPr lang="es-DO" sz="2400" b="1" dirty="0"/>
              <a:t>Dónde</a:t>
            </a:r>
            <a:r>
              <a:rPr lang="es-DO" sz="2400" dirty="0"/>
              <a:t> </a:t>
            </a:r>
            <a:r>
              <a:rPr lang="es-DO" sz="2400" i="1" u="sng" dirty="0"/>
              <a:t>está</a:t>
            </a:r>
            <a:r>
              <a:rPr lang="es-DO" sz="2400" dirty="0"/>
              <a:t> el </a:t>
            </a:r>
            <a:r>
              <a:rPr lang="es-DO" sz="2400" i="1" dirty="0"/>
              <a:t>Castillo de </a:t>
            </a:r>
            <a:r>
              <a:rPr lang="es-DO" sz="2400" i="1" dirty="0" err="1"/>
              <a:t>Montjuic</a:t>
            </a:r>
            <a:r>
              <a:rPr lang="es-DO" sz="2400" dirty="0"/>
              <a:t>?</a:t>
            </a:r>
            <a:endParaRPr lang="en-US" sz="2400" dirty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1262743" y="2293257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d. El mayo pasado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742" y="3192613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b. queso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42" y="4235981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d. Un estadio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2742" y="5219330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b. Autobús</a:t>
            </a:r>
            <a:endParaRPr lang="es-CR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2742" y="6169271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accent1"/>
                </a:solidFill>
              </a:rPr>
              <a:t>d. Barcelona</a:t>
            </a:r>
            <a:endParaRPr lang="es-C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/>
                </a:solidFill>
              </a:rPr>
              <a:t>Rifa!</a:t>
            </a:r>
            <a:endParaRPr lang="es-CR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223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Salida</a:t>
            </a:r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Responden en frases completas en su papel</a:t>
            </a:r>
          </a:p>
          <a:p>
            <a:pPr marL="0" indent="0">
              <a:buNone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¿Prefiere usted más el bosque o la playa?</a:t>
            </a: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¿Cuándo tomó usted un tren?</a:t>
            </a: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endParaRPr lang="es-C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R" sz="2400" dirty="0" smtClean="0"/>
              <a:t>¿Qué recuerdos tiene de una </a:t>
            </a:r>
            <a:r>
              <a:rPr lang="es-CR" sz="2400" dirty="0" err="1" smtClean="0"/>
              <a:t>vacacion</a:t>
            </a:r>
            <a:r>
              <a:rPr lang="es-CR" sz="2400" dirty="0" smtClean="0"/>
              <a:t>?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437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>
                <a:solidFill>
                  <a:schemeClr val="accent1"/>
                </a:solidFill>
              </a:rPr>
              <a:t>Duolingo</a:t>
            </a:r>
            <a:endParaRPr lang="es-CR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R" sz="2400" dirty="0"/>
          </a:p>
          <a:p>
            <a:pPr marL="0" indent="0">
              <a:buNone/>
            </a:pPr>
            <a:endParaRPr lang="es-CR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136504"/>
              </p:ext>
            </p:extLst>
          </p:nvPr>
        </p:nvGraphicFramePr>
        <p:xfrm>
          <a:off x="9144000" y="1175262"/>
          <a:ext cx="2270760" cy="539305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25880"/>
                <a:gridCol w="944880"/>
              </a:tblGrid>
              <a:tr h="268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Full 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Janasia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Tearra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Jordan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Devin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David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Chyna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Talyn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Adoniyah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Laquiera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Hezekiah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Shamiyah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Ysamuel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Madison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Jaron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Demetrie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Yazmine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Tariq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Deyonna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40230"/>
              </p:ext>
            </p:extLst>
          </p:nvPr>
        </p:nvGraphicFramePr>
        <p:xfrm>
          <a:off x="6137867" y="476498"/>
          <a:ext cx="2228893" cy="622910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3945"/>
                <a:gridCol w="454948"/>
              </a:tblGrid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Full 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JaKayla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Hadiya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Giovanny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Terrence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Cameron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Amiyah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Jamilah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Shaka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Mon'Tavis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Nilaja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Webster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Kingsley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Anthony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Miasia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LaDarius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Daelyn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Mikaejah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Aaliyah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Ciara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  <a:tr h="176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Desiree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1" marR="8821" marT="8821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8249"/>
              </p:ext>
            </p:extLst>
          </p:nvPr>
        </p:nvGraphicFramePr>
        <p:xfrm>
          <a:off x="609600" y="1808472"/>
          <a:ext cx="2468880" cy="448500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676400"/>
                <a:gridCol w="792480"/>
              </a:tblGrid>
              <a:tr h="308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Full name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XP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Toni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Ryan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221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Kayla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Sofia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Nick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Chris </a:t>
                      </a:r>
                      <a:r>
                        <a:rPr lang="en-US" sz="1800" u="none" strike="noStrike" dirty="0" smtClean="0">
                          <a:effectLst/>
                        </a:rPr>
                        <a:t>B.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Michael B.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Angel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Krystian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Darius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Chris M.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221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Christopher A.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Corey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15149"/>
              </p:ext>
            </p:extLst>
          </p:nvPr>
        </p:nvGraphicFramePr>
        <p:xfrm>
          <a:off x="3649663" y="2654973"/>
          <a:ext cx="2111057" cy="389810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63040"/>
                <a:gridCol w="648017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Christle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Kobe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Alexandria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Raven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Maasai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Alexis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Jasmine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Josiah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Mike </a:t>
                      </a:r>
                      <a:r>
                        <a:rPr lang="en-US" sz="1800" u="none" strike="noStrike" dirty="0" smtClean="0">
                          <a:effectLst/>
                        </a:rPr>
                        <a:t>N.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Adrian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82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Alicia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DaShaun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DeAngelo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  <a:tr h="1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Kaleb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6" marR="4116" marT="4116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13761" y="1277035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3600" dirty="0" smtClean="0"/>
              <a:t>4</a:t>
            </a:r>
            <a:endParaRPr lang="es-CR" sz="3600" dirty="0"/>
          </a:p>
        </p:txBody>
      </p:sp>
      <p:sp>
        <p:nvSpPr>
          <p:cNvPr id="9" name="Rectangle 8"/>
          <p:cNvSpPr/>
          <p:nvPr/>
        </p:nvSpPr>
        <p:spPr>
          <a:xfrm>
            <a:off x="6934201" y="0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3600" dirty="0" smtClean="0"/>
              <a:t>3</a:t>
            </a:r>
            <a:endParaRPr lang="es-CR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265920" y="323165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 smtClean="0"/>
              <a:t>2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35514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20844</TotalTime>
  <Words>3469</Words>
  <Application>Microsoft Office PowerPoint</Application>
  <PresentationFormat>Widescreen</PresentationFormat>
  <Paragraphs>923</Paragraphs>
  <Slides>96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4" baseType="lpstr">
      <vt:lpstr>Arial</vt:lpstr>
      <vt:lpstr>Calibri</vt:lpstr>
      <vt:lpstr>Century Gothic</vt:lpstr>
      <vt:lpstr>Lucida Sans</vt:lpstr>
      <vt:lpstr>Times New Roman</vt:lpstr>
      <vt:lpstr>Trebuchet MS</vt:lpstr>
      <vt:lpstr>Wingdings 3</vt:lpstr>
      <vt:lpstr>Facet</vt:lpstr>
      <vt:lpstr>Lunes el 12 de septiembre 2016</vt:lpstr>
      <vt:lpstr>Calentamiento</vt:lpstr>
      <vt:lpstr>Anuncios</vt:lpstr>
      <vt:lpstr>PowerPoint Presentation</vt:lpstr>
      <vt:lpstr>El pretérito (pasado) </vt:lpstr>
      <vt:lpstr>Verbos del pretérito</vt:lpstr>
      <vt:lpstr>Matamoscas</vt:lpstr>
      <vt:lpstr>Matamoscas</vt:lpstr>
      <vt:lpstr>Actividad B</vt:lpstr>
      <vt:lpstr>Actividad C</vt:lpstr>
      <vt:lpstr>D. Reescriba el párrafo de ayer de actividad D y usen el pretérito.</vt:lpstr>
      <vt:lpstr>Salida</vt:lpstr>
      <vt:lpstr>Martes el 13 de septiembre 2016</vt:lpstr>
      <vt:lpstr>Calentamiento Direcciones: Conjuguen los verbos en el pretérito</vt:lpstr>
      <vt:lpstr>Anuncios</vt:lpstr>
      <vt:lpstr>Charadas</vt:lpstr>
      <vt:lpstr>Charadas</vt:lpstr>
      <vt:lpstr>Kahoot</vt:lpstr>
      <vt:lpstr>Gente de Zona – La Gozadera https://www.youtube.com/watch?v=VMp55KH_3wo  </vt:lpstr>
      <vt:lpstr>Actividad A. Haga un círculo en todos los países hispanohablantes en las letras. </vt:lpstr>
      <vt:lpstr>Actividad B. Responda a las preguntas en frases completas </vt:lpstr>
      <vt:lpstr>Gente de Zona – La Gozadera</vt:lpstr>
      <vt:lpstr>Actividad F. Coloree los países en el mapa estos colores.</vt:lpstr>
      <vt:lpstr>Geografía de Latinoamérica </vt:lpstr>
      <vt:lpstr>Salida:</vt:lpstr>
      <vt:lpstr>Miércoles el 14 de septiembre 2016</vt:lpstr>
      <vt:lpstr>Calentamiento</vt:lpstr>
      <vt:lpstr>Anuncios</vt:lpstr>
      <vt:lpstr>Comprar los recuerdos</vt:lpstr>
      <vt:lpstr>Repitan las palabras como clase</vt:lpstr>
      <vt:lpstr>regatear</vt:lpstr>
      <vt:lpstr>Pagar con cheque</vt:lpstr>
      <vt:lpstr>Pagar en efectivo</vt:lpstr>
      <vt:lpstr>Pagar con tarjeta de crédito</vt:lpstr>
      <vt:lpstr>Pagar con cheque de viajero</vt:lpstr>
      <vt:lpstr>El billete</vt:lpstr>
      <vt:lpstr>La moneda</vt:lpstr>
      <vt:lpstr>Gratis</vt:lpstr>
      <vt:lpstr>De venta</vt:lpstr>
      <vt:lpstr>El recuerdo</vt:lpstr>
      <vt:lpstr>Las joyas</vt:lpstr>
      <vt:lpstr>Los mariscos</vt:lpstr>
      <vt:lpstr>El pescado</vt:lpstr>
      <vt:lpstr>B. Escriba tres frases originales con las nuevas palabras. </vt:lpstr>
      <vt:lpstr>C. Lea la descripción y escriba la palabra correcta de las palabras importantes. </vt:lpstr>
      <vt:lpstr>¿Cuál foto es?</vt:lpstr>
      <vt:lpstr>¿Cuál foto es?</vt:lpstr>
      <vt:lpstr>¿Cuál foto es?</vt:lpstr>
      <vt:lpstr>¿Cuál foto es?</vt:lpstr>
      <vt:lpstr>¿Cuál foto es?</vt:lpstr>
      <vt:lpstr>¿Cuál foto es?</vt:lpstr>
      <vt:lpstr>Presentación: Mis viajes a Nicaragua</vt:lpstr>
      <vt:lpstr>Mis viajes a Nicaragua</vt:lpstr>
      <vt:lpstr>Mis viajes a Nicaragua</vt:lpstr>
      <vt:lpstr>Las respuestas</vt:lpstr>
      <vt:lpstr>Las respuestas</vt:lpstr>
      <vt:lpstr>¿Cuál no pertenece? </vt:lpstr>
      <vt:lpstr>PowerPoint Presentation</vt:lpstr>
      <vt:lpstr>Video: Argentina https://www.youtube.com/watch?v=d6-pHogHca4  </vt:lpstr>
      <vt:lpstr>Salida</vt:lpstr>
      <vt:lpstr>Jueves el 15 de septiembre 2016</vt:lpstr>
      <vt:lpstr>Calentamiento</vt:lpstr>
      <vt:lpstr>Anuncios</vt:lpstr>
      <vt:lpstr>El pretérito irregular</vt:lpstr>
      <vt:lpstr>Proceso de tres etapas</vt:lpstr>
      <vt:lpstr>Irregular bases</vt:lpstr>
      <vt:lpstr>Appropriate endings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Indique la respuesta correcta y escríbala en el espacio. </vt:lpstr>
      <vt:lpstr>VI. Completen estas oraciones con la forma correcta del verbo que está en paréntesis en el pretérito. </vt:lpstr>
      <vt:lpstr>Carrera de conjugación</vt:lpstr>
      <vt:lpstr>Carrera de conjugación</vt:lpstr>
      <vt:lpstr>Busca alguien quien…</vt:lpstr>
      <vt:lpstr>VIII. Lea la carta de Sofía a su amiga. Resalten los verbos del pretérito y responda a las preguntas.</vt:lpstr>
      <vt:lpstr>VIII. Lea la carta de Sofía a su amiga. Resalten los verbos del pretérito y responda a las preguntas.   </vt:lpstr>
      <vt:lpstr>Salida</vt:lpstr>
      <vt:lpstr>Viernes el 16 de septiembre 2016</vt:lpstr>
      <vt:lpstr>Calentamiento</vt:lpstr>
      <vt:lpstr>Anuncios</vt:lpstr>
      <vt:lpstr>A. Ordene las palabras correctamente y escriba que significan en inglés.  </vt:lpstr>
      <vt:lpstr>B. Busque las palabras de actividad A en la sopa de letras debajo. </vt:lpstr>
      <vt:lpstr>B. Busque las palabras de actividad A en la sopa de letras debajo. </vt:lpstr>
      <vt:lpstr>C. Escriba un párrafo (4-6 frases) en español. Use 7 de las palabras de actividad A.</vt:lpstr>
      <vt:lpstr>D. Lea la conversación y responda a la preguntas en frases completas.  </vt:lpstr>
      <vt:lpstr>D. Lea la conversación y responda a la preguntas en frases completas.  </vt:lpstr>
      <vt:lpstr>E. Complete el crucigrama con las palabras de actividad A. </vt:lpstr>
      <vt:lpstr>F. Conteste las preguntas según la lectura. </vt:lpstr>
      <vt:lpstr>F. Mi viaje a España </vt:lpstr>
      <vt:lpstr>F. Conteste las preguntas según la lectura. </vt:lpstr>
      <vt:lpstr>Rifa!</vt:lpstr>
      <vt:lpstr>Salida</vt:lpstr>
      <vt:lpstr>Duolingo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Martes el 8 de septiembre 2015</dc:title>
  <dc:creator>Evans, Hannah H.</dc:creator>
  <cp:lastModifiedBy>Evans, Hannah H.</cp:lastModifiedBy>
  <cp:revision>139</cp:revision>
  <dcterms:created xsi:type="dcterms:W3CDTF">2015-09-08T00:46:38Z</dcterms:created>
  <dcterms:modified xsi:type="dcterms:W3CDTF">2016-09-17T17:15:23Z</dcterms:modified>
</cp:coreProperties>
</file>