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18"/>
  </p:notesMasterIdLst>
  <p:sldIdLst>
    <p:sldId id="256" r:id="rId2"/>
    <p:sldId id="352" r:id="rId3"/>
    <p:sldId id="357" r:id="rId4"/>
    <p:sldId id="501" r:id="rId5"/>
    <p:sldId id="503" r:id="rId6"/>
    <p:sldId id="506" r:id="rId7"/>
    <p:sldId id="507" r:id="rId8"/>
    <p:sldId id="508" r:id="rId9"/>
    <p:sldId id="509" r:id="rId10"/>
    <p:sldId id="505" r:id="rId11"/>
    <p:sldId id="358" r:id="rId12"/>
    <p:sldId id="359" r:id="rId13"/>
    <p:sldId id="525" r:id="rId14"/>
    <p:sldId id="526" r:id="rId15"/>
    <p:sldId id="360" r:id="rId16"/>
    <p:sldId id="516" r:id="rId17"/>
    <p:sldId id="369" r:id="rId18"/>
    <p:sldId id="362" r:id="rId19"/>
    <p:sldId id="363" r:id="rId20"/>
    <p:sldId id="364" r:id="rId21"/>
    <p:sldId id="365" r:id="rId22"/>
    <p:sldId id="366" r:id="rId23"/>
    <p:sldId id="367" r:id="rId24"/>
    <p:sldId id="368" r:id="rId25"/>
    <p:sldId id="370" r:id="rId26"/>
    <p:sldId id="371" r:id="rId27"/>
    <p:sldId id="372" r:id="rId28"/>
    <p:sldId id="374" r:id="rId29"/>
    <p:sldId id="375" r:id="rId30"/>
    <p:sldId id="391" r:id="rId31"/>
    <p:sldId id="383" r:id="rId32"/>
    <p:sldId id="376" r:id="rId33"/>
    <p:sldId id="392" r:id="rId34"/>
    <p:sldId id="384" r:id="rId35"/>
    <p:sldId id="377" r:id="rId36"/>
    <p:sldId id="393" r:id="rId37"/>
    <p:sldId id="385" r:id="rId38"/>
    <p:sldId id="378" r:id="rId39"/>
    <p:sldId id="394" r:id="rId40"/>
    <p:sldId id="386" r:id="rId41"/>
    <p:sldId id="379" r:id="rId42"/>
    <p:sldId id="395" r:id="rId43"/>
    <p:sldId id="387" r:id="rId44"/>
    <p:sldId id="380" r:id="rId45"/>
    <p:sldId id="396" r:id="rId46"/>
    <p:sldId id="388" r:id="rId47"/>
    <p:sldId id="381" r:id="rId48"/>
    <p:sldId id="397" r:id="rId49"/>
    <p:sldId id="389" r:id="rId50"/>
    <p:sldId id="382" r:id="rId51"/>
    <p:sldId id="398" r:id="rId52"/>
    <p:sldId id="390" r:id="rId53"/>
    <p:sldId id="477" r:id="rId54"/>
    <p:sldId id="399" r:id="rId55"/>
    <p:sldId id="400" r:id="rId56"/>
    <p:sldId id="401" r:id="rId57"/>
    <p:sldId id="402" r:id="rId58"/>
    <p:sldId id="403" r:id="rId59"/>
    <p:sldId id="404" r:id="rId60"/>
    <p:sldId id="406" r:id="rId61"/>
    <p:sldId id="405" r:id="rId62"/>
    <p:sldId id="512" r:id="rId63"/>
    <p:sldId id="353" r:id="rId64"/>
    <p:sldId id="514" r:id="rId65"/>
    <p:sldId id="515" r:id="rId66"/>
    <p:sldId id="412" r:id="rId67"/>
    <p:sldId id="413" r:id="rId68"/>
    <p:sldId id="415" r:id="rId69"/>
    <p:sldId id="416" r:id="rId70"/>
    <p:sldId id="417" r:id="rId71"/>
    <p:sldId id="424" r:id="rId72"/>
    <p:sldId id="418" r:id="rId73"/>
    <p:sldId id="419" r:id="rId74"/>
    <p:sldId id="420" r:id="rId75"/>
    <p:sldId id="534" r:id="rId76"/>
    <p:sldId id="538" r:id="rId77"/>
    <p:sldId id="536" r:id="rId78"/>
    <p:sldId id="539" r:id="rId79"/>
    <p:sldId id="537" r:id="rId80"/>
    <p:sldId id="540" r:id="rId81"/>
    <p:sldId id="541" r:id="rId82"/>
    <p:sldId id="542" r:id="rId83"/>
    <p:sldId id="421" r:id="rId84"/>
    <p:sldId id="530" r:id="rId85"/>
    <p:sldId id="531" r:id="rId86"/>
    <p:sldId id="513" r:id="rId87"/>
    <p:sldId id="354" r:id="rId88"/>
    <p:sldId id="521" r:id="rId89"/>
    <p:sldId id="522" r:id="rId90"/>
    <p:sldId id="447" r:id="rId91"/>
    <p:sldId id="523" r:id="rId92"/>
    <p:sldId id="426" r:id="rId93"/>
    <p:sldId id="427" r:id="rId94"/>
    <p:sldId id="428" r:id="rId95"/>
    <p:sldId id="429" r:id="rId96"/>
    <p:sldId id="430" r:id="rId97"/>
    <p:sldId id="431" r:id="rId98"/>
    <p:sldId id="432" r:id="rId99"/>
    <p:sldId id="433" r:id="rId100"/>
    <p:sldId id="434" r:id="rId101"/>
    <p:sldId id="438" r:id="rId102"/>
    <p:sldId id="435" r:id="rId103"/>
    <p:sldId id="436" r:id="rId104"/>
    <p:sldId id="437" r:id="rId105"/>
    <p:sldId id="448" r:id="rId106"/>
    <p:sldId id="443" r:id="rId107"/>
    <p:sldId id="442" r:id="rId108"/>
    <p:sldId id="444" r:id="rId109"/>
    <p:sldId id="445" r:id="rId110"/>
    <p:sldId id="446" r:id="rId111"/>
    <p:sldId id="453" r:id="rId112"/>
    <p:sldId id="454" r:id="rId113"/>
    <p:sldId id="451" r:id="rId114"/>
    <p:sldId id="532" r:id="rId115"/>
    <p:sldId id="533" r:id="rId116"/>
    <p:sldId id="520" r:id="rId1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3712" autoAdjust="0"/>
  </p:normalViewPr>
  <p:slideViewPr>
    <p:cSldViewPr snapToGrid="0">
      <p:cViewPr varScale="1">
        <p:scale>
          <a:sx n="62" d="100"/>
          <a:sy n="62" d="100"/>
        </p:scale>
        <p:origin x="97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47AB3-371D-4C01-A84D-9331ACA5599B}" type="datetimeFigureOut">
              <a:rPr lang="es-CR" smtClean="0"/>
              <a:t>06/09/2016</a:t>
            </a:fld>
            <a:endParaRPr lang="es-C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38B676-7710-49B7-A396-031FAC1DA725}" type="slidenum">
              <a:rPr lang="es-CR" smtClean="0"/>
              <a:t>‹#›</a:t>
            </a:fld>
            <a:endParaRPr lang="es-CR"/>
          </a:p>
        </p:txBody>
      </p:sp>
    </p:spTree>
    <p:extLst>
      <p:ext uri="{BB962C8B-B14F-4D97-AF65-F5344CB8AC3E}">
        <p14:creationId xmlns:p14="http://schemas.microsoft.com/office/powerpoint/2010/main" val="765592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R" dirty="0" smtClean="0"/>
              <a:t>DCBA</a:t>
            </a:r>
            <a:endParaRPr lang="es-CR" dirty="0"/>
          </a:p>
        </p:txBody>
      </p:sp>
      <p:sp>
        <p:nvSpPr>
          <p:cNvPr id="4" name="Slide Number Placeholder 3"/>
          <p:cNvSpPr>
            <a:spLocks noGrp="1"/>
          </p:cNvSpPr>
          <p:nvPr>
            <p:ph type="sldNum" sz="quarter" idx="10"/>
          </p:nvPr>
        </p:nvSpPr>
        <p:spPr/>
        <p:txBody>
          <a:bodyPr/>
          <a:lstStyle/>
          <a:p>
            <a:fld id="{F938B676-7710-49B7-A396-031FAC1DA725}" type="slidenum">
              <a:rPr lang="es-CR" smtClean="0"/>
              <a:t>53</a:t>
            </a:fld>
            <a:endParaRPr lang="es-CR"/>
          </a:p>
        </p:txBody>
      </p:sp>
    </p:spTree>
    <p:extLst>
      <p:ext uri="{BB962C8B-B14F-4D97-AF65-F5344CB8AC3E}">
        <p14:creationId xmlns:p14="http://schemas.microsoft.com/office/powerpoint/2010/main" val="1858751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R"/>
          </a:p>
        </p:txBody>
      </p:sp>
      <p:sp>
        <p:nvSpPr>
          <p:cNvPr id="4" name="Slide Number Placeholder 3"/>
          <p:cNvSpPr>
            <a:spLocks noGrp="1"/>
          </p:cNvSpPr>
          <p:nvPr>
            <p:ph type="sldNum" sz="quarter" idx="10"/>
          </p:nvPr>
        </p:nvSpPr>
        <p:spPr/>
        <p:txBody>
          <a:bodyPr/>
          <a:lstStyle/>
          <a:p>
            <a:fld id="{F938B676-7710-49B7-A396-031FAC1DA725}" type="slidenum">
              <a:rPr lang="es-CR" smtClean="0"/>
              <a:t>105</a:t>
            </a:fld>
            <a:endParaRPr lang="es-CR"/>
          </a:p>
        </p:txBody>
      </p:sp>
    </p:spTree>
    <p:extLst>
      <p:ext uri="{BB962C8B-B14F-4D97-AF65-F5344CB8AC3E}">
        <p14:creationId xmlns:p14="http://schemas.microsoft.com/office/powerpoint/2010/main" val="2441091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6357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EB90BD-B6CE-46B7-997F-7313B992CCDC}" type="datetimeFigureOut">
              <a:rPr lang="en-US" smtClean="0"/>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5783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B9D11F-B188-461D-B23F-39381795C052}" type="datetimeFigureOut">
              <a:rPr lang="en-US" smtClean="0"/>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83206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E6D8D9-55A2-4063-B0F3-121F44549695}" type="datetimeFigureOut">
              <a:rPr lang="en-US" smtClean="0"/>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15629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5098807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3751096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4023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23136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09600" y="274637"/>
            <a:ext cx="10972800" cy="1143200"/>
          </a:xfrm>
          <a:prstGeom prst="rect">
            <a:avLst/>
          </a:prstGeom>
        </p:spPr>
        <p:txBody>
          <a:bodyPr lIns="91425" tIns="91425" rIns="91425" bIns="91425" anchor="b" anchorCtr="0"/>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a:endParaRPr/>
          </a:p>
        </p:txBody>
      </p:sp>
      <p:sp>
        <p:nvSpPr>
          <p:cNvPr id="17" name="Shape 17"/>
          <p:cNvSpPr txBox="1">
            <a:spLocks noGrp="1"/>
          </p:cNvSpPr>
          <p:nvPr>
            <p:ph type="body" idx="1"/>
          </p:nvPr>
        </p:nvSpPr>
        <p:spPr>
          <a:xfrm>
            <a:off x="609600" y="1600201"/>
            <a:ext cx="109728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11409055" y="6333133"/>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230862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9/9/2016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02557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13524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349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9/6/2016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7796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9/6/2016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90268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9/6/2016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6542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9/6/2016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5155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9/6/2016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726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9/6/2016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8024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6E9DEC-419B-4CC5-A080-3B06BD5A8291}" type="datetimeFigureOut">
              <a:rPr lang="en-US" smtClean="0"/>
              <a:t>9/6/2016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9770423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7" r:id="rId17"/>
    <p:sldLayoutId id="2147483688" r:id="rId18"/>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33.jpeg"/><Relationship Id="rId7" Type="http://schemas.openxmlformats.org/officeDocument/2006/relationships/image" Target="../media/image29.jpeg"/><Relationship Id="rId12" Type="http://schemas.openxmlformats.org/officeDocument/2006/relationships/image" Target="../media/image24.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26.jpeg"/><Relationship Id="rId5" Type="http://schemas.openxmlformats.org/officeDocument/2006/relationships/image" Target="../media/image31.jpeg"/><Relationship Id="rId10" Type="http://schemas.openxmlformats.org/officeDocument/2006/relationships/image" Target="../media/image27.jpeg"/><Relationship Id="rId4" Type="http://schemas.openxmlformats.org/officeDocument/2006/relationships/image" Target="../media/image32.jpeg"/><Relationship Id="rId9" Type="http://schemas.openxmlformats.org/officeDocument/2006/relationships/image" Target="../media/image25.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33.jpeg"/><Relationship Id="rId7" Type="http://schemas.openxmlformats.org/officeDocument/2006/relationships/image" Target="../media/image29.jpeg"/><Relationship Id="rId12" Type="http://schemas.openxmlformats.org/officeDocument/2006/relationships/image" Target="../media/image24.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26.jpeg"/><Relationship Id="rId5" Type="http://schemas.openxmlformats.org/officeDocument/2006/relationships/image" Target="../media/image31.jpeg"/><Relationship Id="rId10" Type="http://schemas.openxmlformats.org/officeDocument/2006/relationships/image" Target="../media/image27.jpeg"/><Relationship Id="rId4" Type="http://schemas.openxmlformats.org/officeDocument/2006/relationships/image" Target="../media/image32.jpeg"/><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5.jpeg"/><Relationship Id="rId7" Type="http://schemas.openxmlformats.org/officeDocument/2006/relationships/image" Target="../media/image11.gi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14.jpeg"/><Relationship Id="rId9" Type="http://schemas.openxmlformats.org/officeDocument/2006/relationships/image" Target="../media/image9.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5.jpeg"/><Relationship Id="rId7" Type="http://schemas.openxmlformats.org/officeDocument/2006/relationships/image" Target="../media/image11.gi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1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5.jpeg"/><Relationship Id="rId7" Type="http://schemas.openxmlformats.org/officeDocument/2006/relationships/image" Target="../media/image11.gi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3.jpeg"/><Relationship Id="rId4" Type="http://schemas.openxmlformats.org/officeDocument/2006/relationships/image" Target="../media/image14.jpeg"/><Relationship Id="rId9" Type="http://schemas.openxmlformats.org/officeDocument/2006/relationships/image" Target="../media/image8.jpeg"/></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5.jpeg"/><Relationship Id="rId7" Type="http://schemas.openxmlformats.org/officeDocument/2006/relationships/image" Target="../media/image11.gi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14.jpeg"/><Relationship Id="rId9" Type="http://schemas.openxmlformats.org/officeDocument/2006/relationships/image" Target="../media/image9.jpeg"/></Relationships>
</file>

<file path=ppt/slides/_rels/slide3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5.jpeg"/><Relationship Id="rId7" Type="http://schemas.openxmlformats.org/officeDocument/2006/relationships/image" Target="../media/image11.gi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3.jpeg"/><Relationship Id="rId4" Type="http://schemas.openxmlformats.org/officeDocument/2006/relationships/image" Target="../media/image14.jpeg"/><Relationship Id="rId9" Type="http://schemas.openxmlformats.org/officeDocument/2006/relationships/image" Target="../media/image8.jpeg"/></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5.jpeg"/><Relationship Id="rId7" Type="http://schemas.openxmlformats.org/officeDocument/2006/relationships/image" Target="../media/image11.gi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14.jpeg"/><Relationship Id="rId9" Type="http://schemas.openxmlformats.org/officeDocument/2006/relationships/image" Target="../media/image9.jpeg"/></Relationships>
</file>

<file path=ppt/slides/_rels/slide3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5.jpeg"/><Relationship Id="rId7"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2.jpeg"/><Relationship Id="rId4" Type="http://schemas.openxmlformats.org/officeDocument/2006/relationships/image" Target="../media/image13.jpeg"/><Relationship Id="rId9" Type="http://schemas.openxmlformats.org/officeDocument/2006/relationships/image" Target="../media/image8.jpeg"/></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5.jpeg"/><Relationship Id="rId7" Type="http://schemas.openxmlformats.org/officeDocument/2006/relationships/image" Target="../media/image11.gi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14.jpeg"/><Relationship Id="rId9" Type="http://schemas.openxmlformats.org/officeDocument/2006/relationships/image" Target="../media/image9.jpeg"/></Relationships>
</file>

<file path=ppt/slides/_rels/slide3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4.jpeg"/><Relationship Id="rId7"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2.jpeg"/><Relationship Id="rId4" Type="http://schemas.openxmlformats.org/officeDocument/2006/relationships/image" Target="../media/image13.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5.jpeg"/><Relationship Id="rId7" Type="http://schemas.openxmlformats.org/officeDocument/2006/relationships/image" Target="../media/image11.gi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14.jpeg"/><Relationship Id="rId9" Type="http://schemas.openxmlformats.org/officeDocument/2006/relationships/image" Target="../media/image9.jpeg"/></Relationships>
</file>

<file path=ppt/slides/_rels/slide4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4.jpeg"/><Relationship Id="rId7" Type="http://schemas.openxmlformats.org/officeDocument/2006/relationships/image" Target="../media/image1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2.jpeg"/><Relationship Id="rId4" Type="http://schemas.openxmlformats.org/officeDocument/2006/relationships/image" Target="../media/image13.jpeg"/><Relationship Id="rId9" Type="http://schemas.openxmlformats.org/officeDocument/2006/relationships/image" Target="../media/image8.jpeg"/></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5.jpeg"/><Relationship Id="rId7" Type="http://schemas.openxmlformats.org/officeDocument/2006/relationships/image" Target="../media/image11.gi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14.jpeg"/><Relationship Id="rId9" Type="http://schemas.openxmlformats.org/officeDocument/2006/relationships/image" Target="../media/image9.jpeg"/></Relationships>
</file>

<file path=ppt/slides/_rels/slide4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5.jpeg"/><Relationship Id="rId7"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3.jpeg"/><Relationship Id="rId4" Type="http://schemas.openxmlformats.org/officeDocument/2006/relationships/image" Target="../media/image14.jpeg"/><Relationship Id="rId9" Type="http://schemas.openxmlformats.org/officeDocument/2006/relationships/image" Target="../media/image8.jpeg"/></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5.jpeg"/><Relationship Id="rId7" Type="http://schemas.openxmlformats.org/officeDocument/2006/relationships/image" Target="../media/image11.gi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14.jpeg"/><Relationship Id="rId9" Type="http://schemas.openxmlformats.org/officeDocument/2006/relationships/image" Target="../media/image9.jpeg"/></Relationships>
</file>

<file path=ppt/slides/_rels/slide4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5.jpeg"/><Relationship Id="rId7"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3.jpeg"/><Relationship Id="rId4" Type="http://schemas.openxmlformats.org/officeDocument/2006/relationships/image" Target="../media/image14.jpeg"/><Relationship Id="rId9" Type="http://schemas.openxmlformats.org/officeDocument/2006/relationships/image" Target="../media/image8.jpeg"/></Relationships>
</file>

<file path=ppt/slides/_rels/slide4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5.jpeg"/><Relationship Id="rId7" Type="http://schemas.openxmlformats.org/officeDocument/2006/relationships/image" Target="../media/image11.gi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14.jpeg"/><Relationship Id="rId9" Type="http://schemas.openxmlformats.org/officeDocument/2006/relationships/image" Target="../media/image9.jpeg"/></Relationships>
</file>

<file path=ppt/slides/_rels/slide5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5.jpeg"/><Relationship Id="rId7" Type="http://schemas.openxmlformats.org/officeDocument/2006/relationships/image" Target="../media/image11.gi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3.jpeg"/><Relationship Id="rId4" Type="http://schemas.openxmlformats.org/officeDocument/2006/relationships/image" Target="../media/image14.jpeg"/><Relationship Id="rId9" Type="http://schemas.openxmlformats.org/officeDocument/2006/relationships/image" Target="../media/image9.jpeg"/></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8.jpeg"/></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0.jpeg"/></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4.jpeg"/></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4.jpeg"/></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jpeg"/></Relationships>
</file>

<file path=ppt/slides/_rels/slide59.xml.rels><?xml version="1.0" encoding="UTF-8" standalone="yes"?>
<Relationships xmlns="http://schemas.openxmlformats.org/package/2006/relationships"><Relationship Id="rId2" Type="http://schemas.openxmlformats.org/officeDocument/2006/relationships/hyperlink" Target="https://www.youtube.com/watch?v=pqlWF8lEyB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CR" dirty="0" smtClean="0"/>
              <a:t>Martes el 6 de septiembre 2016</a:t>
            </a:r>
            <a:endParaRPr lang="es-CR" dirty="0"/>
          </a:p>
        </p:txBody>
      </p:sp>
      <p:sp>
        <p:nvSpPr>
          <p:cNvPr id="3" name="Subtitle 2"/>
          <p:cNvSpPr>
            <a:spLocks noGrp="1"/>
          </p:cNvSpPr>
          <p:nvPr>
            <p:ph type="subTitle" idx="1"/>
          </p:nvPr>
        </p:nvSpPr>
        <p:spPr/>
        <p:txBody>
          <a:bodyPr/>
          <a:lstStyle/>
          <a:p>
            <a:endParaRPr lang="es-CR"/>
          </a:p>
        </p:txBody>
      </p:sp>
    </p:spTree>
    <p:extLst>
      <p:ext uri="{BB962C8B-B14F-4D97-AF65-F5344CB8AC3E}">
        <p14:creationId xmlns:p14="http://schemas.microsoft.com/office/powerpoint/2010/main" val="271151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CR" dirty="0" smtClean="0"/>
              <a:t>Presentación: Mis Vacaciones</a:t>
            </a:r>
            <a:endParaRPr lang="es-CR" dirty="0"/>
          </a:p>
        </p:txBody>
      </p:sp>
      <p:sp>
        <p:nvSpPr>
          <p:cNvPr id="3" name="Subtitle 2"/>
          <p:cNvSpPr>
            <a:spLocks noGrp="1"/>
          </p:cNvSpPr>
          <p:nvPr>
            <p:ph type="subTitle" idx="1"/>
          </p:nvPr>
        </p:nvSpPr>
        <p:spPr/>
        <p:txBody>
          <a:bodyPr/>
          <a:lstStyle/>
          <a:p>
            <a:r>
              <a:rPr lang="es-CR" dirty="0" smtClean="0"/>
              <a:t>Escuchen a la presentación y responden a las preguntas en su papel en frases completas en español  </a:t>
            </a:r>
            <a:endParaRPr lang="es-CR" dirty="0"/>
          </a:p>
        </p:txBody>
      </p:sp>
    </p:spTree>
    <p:extLst>
      <p:ext uri="{BB962C8B-B14F-4D97-AF65-F5344CB8AC3E}">
        <p14:creationId xmlns:p14="http://schemas.microsoft.com/office/powerpoint/2010/main" val="105843307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El aeropuerto</a:t>
            </a:r>
            <a:endParaRPr lang="es-CR" dirty="0"/>
          </a:p>
        </p:txBody>
      </p:sp>
      <p:pic>
        <p:nvPicPr>
          <p:cNvPr id="7170" name="Picture 2" descr="http://www.aeropuertos.net/imagenes/Aeropuerto-Internacional-de-Johannesburg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5078" y="1930400"/>
            <a:ext cx="6861180" cy="4589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15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Tomar un taxi</a:t>
            </a:r>
            <a:endParaRPr lang="es-CR" dirty="0"/>
          </a:p>
        </p:txBody>
      </p:sp>
      <p:pic>
        <p:nvPicPr>
          <p:cNvPr id="4" name="Content Placeholder 3" descr="Medios transporte"/>
          <p:cNvPicPr>
            <a:picLocks noGrp="1"/>
          </p:cNvPicPr>
          <p:nvPr>
            <p:ph idx="1"/>
          </p:nvPr>
        </p:nvPicPr>
        <p:blipFill rotWithShape="1">
          <a:blip r:embed="rId2">
            <a:extLst>
              <a:ext uri="{28A0092B-C50C-407E-A947-70E740481C1C}">
                <a14:useLocalDpi xmlns:a14="http://schemas.microsoft.com/office/drawing/2010/main" val="0"/>
              </a:ext>
            </a:extLst>
          </a:blip>
          <a:srcRect l="41395" t="40563" r="49549" b="44646"/>
          <a:stretch/>
        </p:blipFill>
        <p:spPr bwMode="auto">
          <a:xfrm>
            <a:off x="3683009" y="1930400"/>
            <a:ext cx="2585317" cy="22155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12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Tomar un autobús</a:t>
            </a:r>
            <a:endParaRPr lang="es-CR" dirty="0"/>
          </a:p>
        </p:txBody>
      </p:sp>
      <p:pic>
        <p:nvPicPr>
          <p:cNvPr id="4" name="Content Placeholder 3" descr="Medios transporte"/>
          <p:cNvPicPr>
            <a:picLocks noGrp="1"/>
          </p:cNvPicPr>
          <p:nvPr>
            <p:ph idx="1"/>
          </p:nvPr>
        </p:nvPicPr>
        <p:blipFill rotWithShape="1">
          <a:blip r:embed="rId2">
            <a:extLst>
              <a:ext uri="{28A0092B-C50C-407E-A947-70E740481C1C}">
                <a14:useLocalDpi xmlns:a14="http://schemas.microsoft.com/office/drawing/2010/main" val="0"/>
              </a:ext>
            </a:extLst>
          </a:blip>
          <a:srcRect l="62993" t="22260" r="28748" b="61710"/>
          <a:stretch/>
        </p:blipFill>
        <p:spPr bwMode="auto">
          <a:xfrm>
            <a:off x="3842386" y="1930400"/>
            <a:ext cx="2266563" cy="222419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118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Tomar un avión </a:t>
            </a:r>
            <a:endParaRPr lang="es-CR" dirty="0"/>
          </a:p>
        </p:txBody>
      </p:sp>
      <p:pic>
        <p:nvPicPr>
          <p:cNvPr id="4" name="Content Placeholder 3" descr="Medios transporte"/>
          <p:cNvPicPr>
            <a:picLocks noGrp="1"/>
          </p:cNvPicPr>
          <p:nvPr>
            <p:ph idx="1"/>
          </p:nvPr>
        </p:nvPicPr>
        <p:blipFill rotWithShape="1">
          <a:blip r:embed="rId2">
            <a:extLst>
              <a:ext uri="{28A0092B-C50C-407E-A947-70E740481C1C}">
                <a14:useLocalDpi xmlns:a14="http://schemas.microsoft.com/office/drawing/2010/main" val="0"/>
              </a:ext>
            </a:extLst>
          </a:blip>
          <a:srcRect l="63058" t="41683" r="27639" b="44336"/>
          <a:stretch/>
        </p:blipFill>
        <p:spPr bwMode="auto">
          <a:xfrm>
            <a:off x="3315741" y="1930400"/>
            <a:ext cx="3319853" cy="22874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32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Tomar un tren</a:t>
            </a:r>
            <a:endParaRPr lang="es-CR" dirty="0"/>
          </a:p>
        </p:txBody>
      </p:sp>
      <p:pic>
        <p:nvPicPr>
          <p:cNvPr id="8194" name="Picture 2" descr="http://www.histarmar.com.ar/InfGral-2/EnBalsa/01-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6109" y="1930400"/>
            <a:ext cx="5599117" cy="4086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20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R" dirty="0"/>
              <a:t>B. Lea la descripción y escriba la palabra correcta de las palabras importantes.</a:t>
            </a:r>
            <a:r>
              <a:rPr lang="en-US" dirty="0"/>
              <a:t/>
            </a:r>
            <a:br>
              <a:rPr lang="en-US" dirty="0"/>
            </a:br>
            <a:endParaRPr lang="es-CR" dirty="0"/>
          </a:p>
        </p:txBody>
      </p:sp>
      <p:sp>
        <p:nvSpPr>
          <p:cNvPr id="3" name="Content Placeholder 2"/>
          <p:cNvSpPr>
            <a:spLocks noGrp="1"/>
          </p:cNvSpPr>
          <p:nvPr>
            <p:ph idx="1"/>
          </p:nvPr>
        </p:nvSpPr>
        <p:spPr>
          <a:xfrm>
            <a:off x="677334" y="2160589"/>
            <a:ext cx="9976152" cy="4283754"/>
          </a:xfrm>
        </p:spPr>
        <p:txBody>
          <a:bodyPr>
            <a:normAutofit/>
          </a:bodyPr>
          <a:lstStyle/>
          <a:p>
            <a:pPr lvl="0">
              <a:lnSpc>
                <a:spcPct val="150000"/>
              </a:lnSpc>
              <a:buFont typeface="+mj-lt"/>
              <a:buAutoNum type="arabicPeriod"/>
            </a:pPr>
            <a:r>
              <a:rPr lang="es-CR" sz="2400" dirty="0" smtClean="0"/>
              <a:t>Las </a:t>
            </a:r>
            <a:r>
              <a:rPr lang="es-CR" sz="2400" dirty="0"/>
              <a:t>princesas y príncipes viven en  </a:t>
            </a:r>
            <a:r>
              <a:rPr lang="es-CR" sz="2400" dirty="0" smtClean="0"/>
              <a:t>_________________.</a:t>
            </a:r>
            <a:endParaRPr lang="en-US" sz="2400" dirty="0"/>
          </a:p>
          <a:p>
            <a:pPr lvl="0">
              <a:lnSpc>
                <a:spcPct val="150000"/>
              </a:lnSpc>
              <a:buFont typeface="+mj-lt"/>
              <a:buAutoNum type="arabicPeriod"/>
            </a:pPr>
            <a:r>
              <a:rPr lang="es-CR" sz="2400" dirty="0"/>
              <a:t>_____________________es el transporte del aire.</a:t>
            </a:r>
            <a:endParaRPr lang="en-US" sz="2400" dirty="0"/>
          </a:p>
          <a:p>
            <a:pPr lvl="0">
              <a:lnSpc>
                <a:spcPct val="150000"/>
              </a:lnSpc>
              <a:buFont typeface="+mj-lt"/>
              <a:buAutoNum type="arabicPeriod"/>
            </a:pPr>
            <a:r>
              <a:rPr lang="es-CR" sz="2400" dirty="0"/>
              <a:t> Cuando estas de vacaciones es necesario dormir en </a:t>
            </a:r>
            <a:r>
              <a:rPr lang="es-CR" sz="2400" dirty="0" smtClean="0"/>
              <a:t>___________.</a:t>
            </a:r>
            <a:endParaRPr lang="en-US" sz="2400" dirty="0"/>
          </a:p>
          <a:p>
            <a:pPr lvl="0">
              <a:lnSpc>
                <a:spcPct val="150000"/>
              </a:lnSpc>
              <a:buFont typeface="+mj-lt"/>
              <a:buAutoNum type="arabicPeriod"/>
            </a:pPr>
            <a:r>
              <a:rPr lang="es-CR" sz="2400" dirty="0"/>
              <a:t>Las personas hacen </a:t>
            </a:r>
            <a:r>
              <a:rPr lang="es-CR" sz="2400" dirty="0" smtClean="0"/>
              <a:t>_______________ </a:t>
            </a:r>
            <a:r>
              <a:rPr lang="es-CR" sz="2400" dirty="0"/>
              <a:t>en honor de una persona o un evento.</a:t>
            </a:r>
            <a:endParaRPr lang="en-US" sz="2400" dirty="0"/>
          </a:p>
          <a:p>
            <a:pPr lvl="0">
              <a:lnSpc>
                <a:spcPct val="150000"/>
              </a:lnSpc>
              <a:buFont typeface="+mj-lt"/>
              <a:buAutoNum type="arabicPeriod"/>
            </a:pPr>
            <a:r>
              <a:rPr lang="es-CR" sz="2400" dirty="0" err="1"/>
              <a:t>Discovery</a:t>
            </a:r>
            <a:r>
              <a:rPr lang="es-CR" sz="2400" dirty="0"/>
              <a:t> Place es </a:t>
            </a:r>
            <a:r>
              <a:rPr lang="es-CR" sz="2400" dirty="0" smtClean="0"/>
              <a:t>________________ </a:t>
            </a:r>
            <a:r>
              <a:rPr lang="es-CR" sz="2400" dirty="0"/>
              <a:t>de ciencia aquí en Charlotte.</a:t>
            </a:r>
            <a:endParaRPr lang="en-US" sz="2400" dirty="0"/>
          </a:p>
          <a:p>
            <a:pPr marL="0" indent="0">
              <a:buNone/>
            </a:pPr>
            <a:endParaRPr lang="es-CR" dirty="0"/>
          </a:p>
        </p:txBody>
      </p:sp>
      <p:sp>
        <p:nvSpPr>
          <p:cNvPr id="5" name="TextBox 4"/>
          <p:cNvSpPr txBox="1"/>
          <p:nvPr/>
        </p:nvSpPr>
        <p:spPr>
          <a:xfrm>
            <a:off x="6355080" y="2160589"/>
            <a:ext cx="1844040" cy="461665"/>
          </a:xfrm>
          <a:prstGeom prst="rect">
            <a:avLst/>
          </a:prstGeom>
          <a:noFill/>
        </p:spPr>
        <p:txBody>
          <a:bodyPr wrap="square" rtlCol="0">
            <a:spAutoFit/>
          </a:bodyPr>
          <a:lstStyle/>
          <a:p>
            <a:r>
              <a:rPr lang="es-CR" sz="2400" dirty="0">
                <a:solidFill>
                  <a:schemeClr val="accent1"/>
                </a:solidFill>
              </a:rPr>
              <a:t>e</a:t>
            </a:r>
            <a:r>
              <a:rPr lang="es-CR" sz="2400" dirty="0" smtClean="0">
                <a:solidFill>
                  <a:schemeClr val="accent1"/>
                </a:solidFill>
              </a:rPr>
              <a:t>l castillo</a:t>
            </a:r>
            <a:endParaRPr lang="es-CR" sz="2400" dirty="0">
              <a:solidFill>
                <a:schemeClr val="accent1"/>
              </a:solidFill>
            </a:endParaRPr>
          </a:p>
        </p:txBody>
      </p:sp>
      <p:sp>
        <p:nvSpPr>
          <p:cNvPr id="6" name="TextBox 5"/>
          <p:cNvSpPr txBox="1"/>
          <p:nvPr/>
        </p:nvSpPr>
        <p:spPr>
          <a:xfrm>
            <a:off x="1813560" y="2876869"/>
            <a:ext cx="2301240" cy="461665"/>
          </a:xfrm>
          <a:prstGeom prst="rect">
            <a:avLst/>
          </a:prstGeom>
          <a:noFill/>
        </p:spPr>
        <p:txBody>
          <a:bodyPr wrap="square" rtlCol="0">
            <a:spAutoFit/>
          </a:bodyPr>
          <a:lstStyle/>
          <a:p>
            <a:r>
              <a:rPr lang="es-CR" sz="2400" dirty="0" smtClean="0">
                <a:solidFill>
                  <a:schemeClr val="accent1"/>
                </a:solidFill>
              </a:rPr>
              <a:t>Tomar el avión </a:t>
            </a:r>
            <a:endParaRPr lang="es-CR" sz="2400" dirty="0">
              <a:solidFill>
                <a:schemeClr val="accent1"/>
              </a:solidFill>
            </a:endParaRPr>
          </a:p>
        </p:txBody>
      </p:sp>
      <p:sp>
        <p:nvSpPr>
          <p:cNvPr id="7" name="TextBox 6"/>
          <p:cNvSpPr txBox="1"/>
          <p:nvPr/>
        </p:nvSpPr>
        <p:spPr>
          <a:xfrm>
            <a:off x="8504382" y="3577909"/>
            <a:ext cx="1844040" cy="461665"/>
          </a:xfrm>
          <a:prstGeom prst="rect">
            <a:avLst/>
          </a:prstGeom>
          <a:noFill/>
        </p:spPr>
        <p:txBody>
          <a:bodyPr wrap="square" rtlCol="0">
            <a:spAutoFit/>
          </a:bodyPr>
          <a:lstStyle/>
          <a:p>
            <a:r>
              <a:rPr lang="es-CR" sz="2400" dirty="0" smtClean="0">
                <a:solidFill>
                  <a:schemeClr val="accent1"/>
                </a:solidFill>
              </a:rPr>
              <a:t>el hotel</a:t>
            </a:r>
            <a:endParaRPr lang="es-CR" sz="2400" dirty="0">
              <a:solidFill>
                <a:schemeClr val="accent1"/>
              </a:solidFill>
            </a:endParaRPr>
          </a:p>
        </p:txBody>
      </p:sp>
      <p:sp>
        <p:nvSpPr>
          <p:cNvPr id="8" name="TextBox 7"/>
          <p:cNvSpPr txBox="1"/>
          <p:nvPr/>
        </p:nvSpPr>
        <p:spPr>
          <a:xfrm>
            <a:off x="3916680" y="4302466"/>
            <a:ext cx="2240280" cy="461665"/>
          </a:xfrm>
          <a:prstGeom prst="rect">
            <a:avLst/>
          </a:prstGeom>
          <a:noFill/>
        </p:spPr>
        <p:txBody>
          <a:bodyPr wrap="square" rtlCol="0">
            <a:spAutoFit/>
          </a:bodyPr>
          <a:lstStyle/>
          <a:p>
            <a:r>
              <a:rPr lang="es-CR" sz="2400" dirty="0" smtClean="0">
                <a:solidFill>
                  <a:schemeClr val="accent1"/>
                </a:solidFill>
              </a:rPr>
              <a:t>un monumento</a:t>
            </a:r>
            <a:endParaRPr lang="es-CR" sz="2400" dirty="0">
              <a:solidFill>
                <a:schemeClr val="accent1"/>
              </a:solidFill>
            </a:endParaRPr>
          </a:p>
        </p:txBody>
      </p:sp>
      <p:sp>
        <p:nvSpPr>
          <p:cNvPr id="9" name="TextBox 8"/>
          <p:cNvSpPr txBox="1"/>
          <p:nvPr/>
        </p:nvSpPr>
        <p:spPr>
          <a:xfrm>
            <a:off x="4114800" y="5480411"/>
            <a:ext cx="1844040" cy="461665"/>
          </a:xfrm>
          <a:prstGeom prst="rect">
            <a:avLst/>
          </a:prstGeom>
          <a:noFill/>
        </p:spPr>
        <p:txBody>
          <a:bodyPr wrap="square" rtlCol="0">
            <a:spAutoFit/>
          </a:bodyPr>
          <a:lstStyle/>
          <a:p>
            <a:r>
              <a:rPr lang="es-CR" sz="2400" dirty="0" smtClean="0">
                <a:solidFill>
                  <a:schemeClr val="accent1"/>
                </a:solidFill>
              </a:rPr>
              <a:t>un museo</a:t>
            </a:r>
            <a:endParaRPr lang="es-CR" sz="2400" dirty="0">
              <a:solidFill>
                <a:schemeClr val="accent1"/>
              </a:solidFill>
            </a:endParaRPr>
          </a:p>
        </p:txBody>
      </p:sp>
    </p:spTree>
    <p:extLst>
      <p:ext uri="{BB962C8B-B14F-4D97-AF65-F5344CB8AC3E}">
        <p14:creationId xmlns:p14="http://schemas.microsoft.com/office/powerpoint/2010/main" val="254878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En este foto hay…</a:t>
            </a:r>
            <a:endParaRPr lang="es-CR" dirty="0"/>
          </a:p>
        </p:txBody>
      </p:sp>
      <p:sp>
        <p:nvSpPr>
          <p:cNvPr id="3" name="Content Placeholder 2"/>
          <p:cNvSpPr>
            <a:spLocks noGrp="1"/>
          </p:cNvSpPr>
          <p:nvPr>
            <p:ph idx="1"/>
          </p:nvPr>
        </p:nvSpPr>
        <p:spPr/>
        <p:txBody>
          <a:bodyPr>
            <a:normAutofit/>
          </a:bodyPr>
          <a:lstStyle/>
          <a:p>
            <a:pPr marL="0" indent="0">
              <a:buNone/>
            </a:pPr>
            <a:r>
              <a:rPr lang="es-CR" sz="2400" dirty="0" smtClean="0"/>
              <a:t>Escuchen a la descripción y escriban la palabra correcta del nuevo vocabulario.</a:t>
            </a:r>
            <a:endParaRPr lang="es-CR" sz="2400" dirty="0"/>
          </a:p>
        </p:txBody>
      </p:sp>
    </p:spTree>
    <p:extLst>
      <p:ext uri="{BB962C8B-B14F-4D97-AF65-F5344CB8AC3E}">
        <p14:creationId xmlns:p14="http://schemas.microsoft.com/office/powerpoint/2010/main" val="79003500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16" y="195241"/>
            <a:ext cx="8596668" cy="1320800"/>
          </a:xfrm>
        </p:spPr>
        <p:txBody>
          <a:bodyPr/>
          <a:lstStyle/>
          <a:p>
            <a:r>
              <a:rPr lang="es-CR" dirty="0" smtClean="0"/>
              <a:t>En este foto hay…</a:t>
            </a:r>
            <a:endParaRPr lang="es-CR" dirty="0"/>
          </a:p>
        </p:txBody>
      </p:sp>
      <p:pic>
        <p:nvPicPr>
          <p:cNvPr id="14" name="Picture 2" descr="http://www.histarmar.com.ar/InfGral-2/EnBalsa/01-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048" y="826360"/>
            <a:ext cx="2258070" cy="1648010"/>
          </a:xfrm>
          <a:prstGeom prst="rect">
            <a:avLst/>
          </a:prstGeom>
          <a:noFill/>
          <a:extLst>
            <a:ext uri="{909E8E84-426E-40DD-AFC4-6F175D3DCCD1}">
              <a14:hiddenFill xmlns:a14="http://schemas.microsoft.com/office/drawing/2010/main">
                <a:solidFill>
                  <a:srgbClr val="FFFFFF"/>
                </a:solidFill>
              </a14:hiddenFill>
            </a:ext>
          </a:extLst>
        </p:spPr>
      </p:pic>
      <p:pic>
        <p:nvPicPr>
          <p:cNvPr id="15" name="Content Placeholder 3" descr="Medios transporte"/>
          <p:cNvPicPr>
            <a:picLocks/>
          </p:cNvPicPr>
          <p:nvPr/>
        </p:nvPicPr>
        <p:blipFill rotWithShape="1">
          <a:blip r:embed="rId3">
            <a:extLst>
              <a:ext uri="{28A0092B-C50C-407E-A947-70E740481C1C}">
                <a14:useLocalDpi xmlns:a14="http://schemas.microsoft.com/office/drawing/2010/main" val="0"/>
              </a:ext>
            </a:extLst>
          </a:blip>
          <a:srcRect l="63058" t="41683" r="27639" b="44336"/>
          <a:stretch/>
        </p:blipFill>
        <p:spPr bwMode="auto">
          <a:xfrm>
            <a:off x="2831382" y="952947"/>
            <a:ext cx="1851345" cy="1619782"/>
          </a:xfrm>
          <a:prstGeom prst="rect">
            <a:avLst/>
          </a:prstGeom>
          <a:noFill/>
          <a:ln>
            <a:noFill/>
          </a:ln>
          <a:extLst>
            <a:ext uri="{53640926-AAD7-44D8-BBD7-CCE9431645EC}">
              <a14:shadowObscured xmlns:a14="http://schemas.microsoft.com/office/drawing/2010/main"/>
            </a:ext>
          </a:extLst>
        </p:spPr>
      </p:pic>
      <p:pic>
        <p:nvPicPr>
          <p:cNvPr id="16" name="Content Placeholder 3" descr="Medios transporte"/>
          <p:cNvPicPr>
            <a:picLocks/>
          </p:cNvPicPr>
          <p:nvPr/>
        </p:nvPicPr>
        <p:blipFill rotWithShape="1">
          <a:blip r:embed="rId3">
            <a:extLst>
              <a:ext uri="{28A0092B-C50C-407E-A947-70E740481C1C}">
                <a14:useLocalDpi xmlns:a14="http://schemas.microsoft.com/office/drawing/2010/main" val="0"/>
              </a:ext>
            </a:extLst>
          </a:blip>
          <a:srcRect l="62993" t="22260" r="28748" b="61710"/>
          <a:stretch/>
        </p:blipFill>
        <p:spPr bwMode="auto">
          <a:xfrm>
            <a:off x="4788879" y="0"/>
            <a:ext cx="1876243" cy="1861334"/>
          </a:xfrm>
          <a:prstGeom prst="rect">
            <a:avLst/>
          </a:prstGeom>
          <a:noFill/>
          <a:ln>
            <a:noFill/>
          </a:ln>
          <a:extLst>
            <a:ext uri="{53640926-AAD7-44D8-BBD7-CCE9431645EC}">
              <a14:shadowObscured xmlns:a14="http://schemas.microsoft.com/office/drawing/2010/main"/>
            </a:ext>
          </a:extLst>
        </p:spPr>
      </p:pic>
      <p:pic>
        <p:nvPicPr>
          <p:cNvPr id="17" name="Content Placeholder 3" descr="Medios transporte"/>
          <p:cNvPicPr>
            <a:picLocks/>
          </p:cNvPicPr>
          <p:nvPr/>
        </p:nvPicPr>
        <p:blipFill rotWithShape="1">
          <a:blip r:embed="rId3">
            <a:extLst>
              <a:ext uri="{28A0092B-C50C-407E-A947-70E740481C1C}">
                <a14:useLocalDpi xmlns:a14="http://schemas.microsoft.com/office/drawing/2010/main" val="0"/>
              </a:ext>
            </a:extLst>
          </a:blip>
          <a:srcRect l="41395" t="40563" r="49549" b="44646"/>
          <a:stretch/>
        </p:blipFill>
        <p:spPr bwMode="auto">
          <a:xfrm>
            <a:off x="7099012" y="157247"/>
            <a:ext cx="1846934" cy="1591401"/>
          </a:xfrm>
          <a:prstGeom prst="rect">
            <a:avLst/>
          </a:prstGeom>
          <a:noFill/>
          <a:ln>
            <a:noFill/>
          </a:ln>
          <a:extLst>
            <a:ext uri="{53640926-AAD7-44D8-BBD7-CCE9431645EC}">
              <a14:shadowObscured xmlns:a14="http://schemas.microsoft.com/office/drawing/2010/main"/>
            </a:ext>
          </a:extLst>
        </p:spPr>
      </p:pic>
      <p:pic>
        <p:nvPicPr>
          <p:cNvPr id="18" name="Picture 2" descr="http://www.aeropuertos.net/imagenes/Aeropuerto-Internacional-de-Johannesbur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0790" y="163675"/>
            <a:ext cx="2695304" cy="18030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3.hilton.com/resources/media/hi/GLASTHN/en_US/img/shared/full_page_image_gallery/main/HL_exterior08_675x359_FitToBoxSmallDimension_Center.jpg"/>
          <p:cNvPicPr>
            <a:picLocks noChangeAspect="1" noChangeArrowheads="1"/>
          </p:cNvPicPr>
          <p:nvPr/>
        </p:nvPicPr>
        <p:blipFill rotWithShape="1">
          <a:blip r:embed="rId5">
            <a:extLst>
              <a:ext uri="{28A0092B-C50C-407E-A947-70E740481C1C}">
                <a14:useLocalDpi xmlns:a14="http://schemas.microsoft.com/office/drawing/2010/main" val="0"/>
              </a:ext>
            </a:extLst>
          </a:blip>
          <a:srcRect l="14368" r="14542"/>
          <a:stretch/>
        </p:blipFill>
        <p:spPr bwMode="auto">
          <a:xfrm>
            <a:off x="289257" y="2758403"/>
            <a:ext cx="2705932" cy="202438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media.kahoot.it/8e4662fa-57f6-4cfd-8db2-45ecbdb7ae9b_opt"/>
          <p:cNvPicPr>
            <a:picLocks noChangeAspect="1" noChangeArrowheads="1"/>
          </p:cNvPicPr>
          <p:nvPr/>
        </p:nvPicPr>
        <p:blipFill rotWithShape="1">
          <a:blip r:embed="rId6">
            <a:extLst>
              <a:ext uri="{28A0092B-C50C-407E-A947-70E740481C1C}">
                <a14:useLocalDpi xmlns:a14="http://schemas.microsoft.com/office/drawing/2010/main" val="0"/>
              </a:ext>
            </a:extLst>
          </a:blip>
          <a:srcRect l="29583" t="17891" r="33882" b="38016"/>
          <a:stretch/>
        </p:blipFill>
        <p:spPr bwMode="auto">
          <a:xfrm>
            <a:off x="3447823" y="2819309"/>
            <a:ext cx="2169206" cy="196348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marymontanas.com/mercado_files/mecado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9762" y="2072094"/>
            <a:ext cx="2946184" cy="220963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media.kahoot.it/dc9570a5-aed2-4bcb-98f0-dff18004d61f_opt"/>
          <p:cNvPicPr>
            <a:picLocks noChangeAspect="1" noChangeArrowheads="1"/>
          </p:cNvPicPr>
          <p:nvPr/>
        </p:nvPicPr>
        <p:blipFill rotWithShape="1">
          <a:blip r:embed="rId8">
            <a:extLst>
              <a:ext uri="{28A0092B-C50C-407E-A947-70E740481C1C}">
                <a14:useLocalDpi xmlns:a14="http://schemas.microsoft.com/office/drawing/2010/main" val="0"/>
              </a:ext>
            </a:extLst>
          </a:blip>
          <a:srcRect t="4914" b="8332"/>
          <a:stretch/>
        </p:blipFill>
        <p:spPr bwMode="auto">
          <a:xfrm>
            <a:off x="5958575" y="4423426"/>
            <a:ext cx="3315427" cy="215720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media.kahoot.it/448ed14a-3e27-4456-96dc-d8032d9bda06_opt"/>
          <p:cNvPicPr>
            <a:picLocks noChangeAspect="1" noChangeArrowheads="1"/>
          </p:cNvPicPr>
          <p:nvPr/>
        </p:nvPicPr>
        <p:blipFill rotWithShape="1">
          <a:blip r:embed="rId9">
            <a:extLst>
              <a:ext uri="{28A0092B-C50C-407E-A947-70E740481C1C}">
                <a14:useLocalDpi xmlns:a14="http://schemas.microsoft.com/office/drawing/2010/main" val="0"/>
              </a:ext>
            </a:extLst>
          </a:blip>
          <a:srcRect l="3579" t="6709" r="4500" b="11881"/>
          <a:stretch/>
        </p:blipFill>
        <p:spPr bwMode="auto">
          <a:xfrm>
            <a:off x="9076777" y="2097603"/>
            <a:ext cx="3003329" cy="199491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digital-images.net/Images/Washington_DC/Washington_Monument/WashingtonMonument_LincolnPool_2813.jpg"/>
          <p:cNvPicPr>
            <a:picLocks noChangeAspect="1" noChangeArrowheads="1"/>
          </p:cNvPicPr>
          <p:nvPr/>
        </p:nvPicPr>
        <p:blipFill rotWithShape="1">
          <a:blip r:embed="rId10">
            <a:extLst>
              <a:ext uri="{28A0092B-C50C-407E-A947-70E740481C1C}">
                <a14:useLocalDpi xmlns:a14="http://schemas.microsoft.com/office/drawing/2010/main" val="0"/>
              </a:ext>
            </a:extLst>
          </a:blip>
          <a:srcRect b="23151"/>
          <a:stretch/>
        </p:blipFill>
        <p:spPr bwMode="auto">
          <a:xfrm>
            <a:off x="9827532" y="4223432"/>
            <a:ext cx="2067346" cy="2422447"/>
          </a:xfrm>
          <a:prstGeom prst="rect">
            <a:avLst/>
          </a:prstGeom>
          <a:noFill/>
          <a:extLst>
            <a:ext uri="{909E8E84-426E-40DD-AFC4-6F175D3DCCD1}">
              <a14:hiddenFill xmlns:a14="http://schemas.microsoft.com/office/drawing/2010/main">
                <a:solidFill>
                  <a:srgbClr val="FFFFFF"/>
                </a:solidFill>
              </a14:hiddenFill>
            </a:ext>
          </a:extLst>
        </p:spPr>
      </p:pic>
      <p:pic>
        <p:nvPicPr>
          <p:cNvPr id="25" name="Content Placeholder 3" descr="https://oldcivilizations.files.wordpress.com/2012/02/copan2.jpg"/>
          <p:cNvPicPr>
            <a:picLocks/>
          </p:cNvPicPr>
          <p:nvPr/>
        </p:nvPicPr>
        <p:blipFill>
          <a:blip r:embed="rId11">
            <a:extLst>
              <a:ext uri="{28A0092B-C50C-407E-A947-70E740481C1C}">
                <a14:useLocalDpi xmlns:a14="http://schemas.microsoft.com/office/drawing/2010/main" val="0"/>
              </a:ext>
            </a:extLst>
          </a:blip>
          <a:srcRect/>
          <a:stretch>
            <a:fillRect/>
          </a:stretch>
        </p:blipFill>
        <p:spPr bwMode="auto">
          <a:xfrm>
            <a:off x="3128560" y="4914296"/>
            <a:ext cx="2598440" cy="1731583"/>
          </a:xfrm>
          <a:prstGeom prst="rect">
            <a:avLst/>
          </a:prstGeom>
          <a:noFill/>
          <a:ln>
            <a:noFill/>
          </a:ln>
        </p:spPr>
      </p:pic>
      <p:pic>
        <p:nvPicPr>
          <p:cNvPr id="26" name="Content Placeholder 4" descr="http://www.bigmoviezone.com/txshows/theaters/images/DiscoveryPlace_CharlotteNC_01_250px.jpg"/>
          <p:cNvPicPr>
            <a:picLocks/>
          </p:cNvPicPr>
          <p:nvPr/>
        </p:nvPicPr>
        <p:blipFill>
          <a:blip r:embed="rId12">
            <a:extLst>
              <a:ext uri="{28A0092B-C50C-407E-A947-70E740481C1C}">
                <a14:useLocalDpi xmlns:a14="http://schemas.microsoft.com/office/drawing/2010/main" val="0"/>
              </a:ext>
            </a:extLst>
          </a:blip>
          <a:srcRect/>
          <a:stretch>
            <a:fillRect/>
          </a:stretch>
        </p:blipFill>
        <p:spPr bwMode="auto">
          <a:xfrm>
            <a:off x="321576" y="4874347"/>
            <a:ext cx="2348320" cy="1811480"/>
          </a:xfrm>
          <a:prstGeom prst="rect">
            <a:avLst/>
          </a:prstGeom>
          <a:noFill/>
          <a:ln>
            <a:noFill/>
          </a:ln>
        </p:spPr>
      </p:pic>
    </p:spTree>
    <p:extLst>
      <p:ext uri="{BB962C8B-B14F-4D97-AF65-F5344CB8AC3E}">
        <p14:creationId xmlns:p14="http://schemas.microsoft.com/office/powerpoint/2010/main" val="221270723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Lo tengo</a:t>
            </a:r>
            <a:endParaRPr lang="es-CR" dirty="0"/>
          </a:p>
        </p:txBody>
      </p:sp>
      <p:sp>
        <p:nvSpPr>
          <p:cNvPr id="3" name="Content Placeholder 2"/>
          <p:cNvSpPr>
            <a:spLocks noGrp="1"/>
          </p:cNvSpPr>
          <p:nvPr>
            <p:ph idx="1"/>
          </p:nvPr>
        </p:nvSpPr>
        <p:spPr/>
        <p:txBody>
          <a:bodyPr>
            <a:normAutofit/>
          </a:bodyPr>
          <a:lstStyle/>
          <a:p>
            <a:pPr marL="0" indent="0">
              <a:buNone/>
            </a:pPr>
            <a:r>
              <a:rPr lang="es-CR" sz="2400" dirty="0" smtClean="0"/>
              <a:t>Hay dos equipos en la clase. Todos tienen palabras del vocabulario. Voy a indicar una palabra con el laser. La primera persona con la palabra correcta quien dice “lo tengo” gana un punto para su equipo. Vamos a jugar a 15 puntos.</a:t>
            </a:r>
            <a:endParaRPr lang="es-CR" sz="2400" dirty="0"/>
          </a:p>
        </p:txBody>
      </p:sp>
    </p:spTree>
    <p:extLst>
      <p:ext uri="{BB962C8B-B14F-4D97-AF65-F5344CB8AC3E}">
        <p14:creationId xmlns:p14="http://schemas.microsoft.com/office/powerpoint/2010/main" val="1726392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16" y="195241"/>
            <a:ext cx="8596668" cy="1320800"/>
          </a:xfrm>
        </p:spPr>
        <p:txBody>
          <a:bodyPr/>
          <a:lstStyle/>
          <a:p>
            <a:r>
              <a:rPr lang="es-CR" dirty="0" smtClean="0"/>
              <a:t>Lo tengo</a:t>
            </a:r>
            <a:endParaRPr lang="es-CR" dirty="0"/>
          </a:p>
        </p:txBody>
      </p:sp>
      <p:pic>
        <p:nvPicPr>
          <p:cNvPr id="14" name="Picture 2" descr="http://www.histarmar.com.ar/InfGral-2/EnBalsa/01-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048" y="826360"/>
            <a:ext cx="2258070" cy="1648010"/>
          </a:xfrm>
          <a:prstGeom prst="rect">
            <a:avLst/>
          </a:prstGeom>
          <a:noFill/>
          <a:extLst>
            <a:ext uri="{909E8E84-426E-40DD-AFC4-6F175D3DCCD1}">
              <a14:hiddenFill xmlns:a14="http://schemas.microsoft.com/office/drawing/2010/main">
                <a:solidFill>
                  <a:srgbClr val="FFFFFF"/>
                </a:solidFill>
              </a14:hiddenFill>
            </a:ext>
          </a:extLst>
        </p:spPr>
      </p:pic>
      <p:pic>
        <p:nvPicPr>
          <p:cNvPr id="15" name="Content Placeholder 3" descr="Medios transporte"/>
          <p:cNvPicPr>
            <a:picLocks/>
          </p:cNvPicPr>
          <p:nvPr/>
        </p:nvPicPr>
        <p:blipFill rotWithShape="1">
          <a:blip r:embed="rId3">
            <a:extLst>
              <a:ext uri="{28A0092B-C50C-407E-A947-70E740481C1C}">
                <a14:useLocalDpi xmlns:a14="http://schemas.microsoft.com/office/drawing/2010/main" val="0"/>
              </a:ext>
            </a:extLst>
          </a:blip>
          <a:srcRect l="63058" t="41683" r="27639" b="44336"/>
          <a:stretch/>
        </p:blipFill>
        <p:spPr bwMode="auto">
          <a:xfrm>
            <a:off x="2831382" y="952947"/>
            <a:ext cx="1851345" cy="1619782"/>
          </a:xfrm>
          <a:prstGeom prst="rect">
            <a:avLst/>
          </a:prstGeom>
          <a:noFill/>
          <a:ln>
            <a:noFill/>
          </a:ln>
          <a:extLst>
            <a:ext uri="{53640926-AAD7-44D8-BBD7-CCE9431645EC}">
              <a14:shadowObscured xmlns:a14="http://schemas.microsoft.com/office/drawing/2010/main"/>
            </a:ext>
          </a:extLst>
        </p:spPr>
      </p:pic>
      <p:pic>
        <p:nvPicPr>
          <p:cNvPr id="16" name="Content Placeholder 3" descr="Medios transporte"/>
          <p:cNvPicPr>
            <a:picLocks/>
          </p:cNvPicPr>
          <p:nvPr/>
        </p:nvPicPr>
        <p:blipFill rotWithShape="1">
          <a:blip r:embed="rId3">
            <a:extLst>
              <a:ext uri="{28A0092B-C50C-407E-A947-70E740481C1C}">
                <a14:useLocalDpi xmlns:a14="http://schemas.microsoft.com/office/drawing/2010/main" val="0"/>
              </a:ext>
            </a:extLst>
          </a:blip>
          <a:srcRect l="62993" t="22260" r="28748" b="61710"/>
          <a:stretch/>
        </p:blipFill>
        <p:spPr bwMode="auto">
          <a:xfrm>
            <a:off x="4788879" y="0"/>
            <a:ext cx="1876243" cy="1861334"/>
          </a:xfrm>
          <a:prstGeom prst="rect">
            <a:avLst/>
          </a:prstGeom>
          <a:noFill/>
          <a:ln>
            <a:noFill/>
          </a:ln>
          <a:extLst>
            <a:ext uri="{53640926-AAD7-44D8-BBD7-CCE9431645EC}">
              <a14:shadowObscured xmlns:a14="http://schemas.microsoft.com/office/drawing/2010/main"/>
            </a:ext>
          </a:extLst>
        </p:spPr>
      </p:pic>
      <p:pic>
        <p:nvPicPr>
          <p:cNvPr id="17" name="Content Placeholder 3" descr="Medios transporte"/>
          <p:cNvPicPr>
            <a:picLocks/>
          </p:cNvPicPr>
          <p:nvPr/>
        </p:nvPicPr>
        <p:blipFill rotWithShape="1">
          <a:blip r:embed="rId3">
            <a:extLst>
              <a:ext uri="{28A0092B-C50C-407E-A947-70E740481C1C}">
                <a14:useLocalDpi xmlns:a14="http://schemas.microsoft.com/office/drawing/2010/main" val="0"/>
              </a:ext>
            </a:extLst>
          </a:blip>
          <a:srcRect l="41395" t="40563" r="49549" b="44646"/>
          <a:stretch/>
        </p:blipFill>
        <p:spPr bwMode="auto">
          <a:xfrm>
            <a:off x="7099012" y="157247"/>
            <a:ext cx="1846934" cy="1591401"/>
          </a:xfrm>
          <a:prstGeom prst="rect">
            <a:avLst/>
          </a:prstGeom>
          <a:noFill/>
          <a:ln>
            <a:noFill/>
          </a:ln>
          <a:extLst>
            <a:ext uri="{53640926-AAD7-44D8-BBD7-CCE9431645EC}">
              <a14:shadowObscured xmlns:a14="http://schemas.microsoft.com/office/drawing/2010/main"/>
            </a:ext>
          </a:extLst>
        </p:spPr>
      </p:pic>
      <p:pic>
        <p:nvPicPr>
          <p:cNvPr id="18" name="Picture 2" descr="http://www.aeropuertos.net/imagenes/Aeropuerto-Internacional-de-Johannesbur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0790" y="163675"/>
            <a:ext cx="2695304" cy="18030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3.hilton.com/resources/media/hi/GLASTHN/en_US/img/shared/full_page_image_gallery/main/HL_exterior08_675x359_FitToBoxSmallDimension_Center.jpg"/>
          <p:cNvPicPr>
            <a:picLocks noChangeAspect="1" noChangeArrowheads="1"/>
          </p:cNvPicPr>
          <p:nvPr/>
        </p:nvPicPr>
        <p:blipFill rotWithShape="1">
          <a:blip r:embed="rId5">
            <a:extLst>
              <a:ext uri="{28A0092B-C50C-407E-A947-70E740481C1C}">
                <a14:useLocalDpi xmlns:a14="http://schemas.microsoft.com/office/drawing/2010/main" val="0"/>
              </a:ext>
            </a:extLst>
          </a:blip>
          <a:srcRect l="14368" r="14542"/>
          <a:stretch/>
        </p:blipFill>
        <p:spPr bwMode="auto">
          <a:xfrm>
            <a:off x="289257" y="2758403"/>
            <a:ext cx="2705932" cy="202438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media.kahoot.it/8e4662fa-57f6-4cfd-8db2-45ecbdb7ae9b_opt"/>
          <p:cNvPicPr>
            <a:picLocks noChangeAspect="1" noChangeArrowheads="1"/>
          </p:cNvPicPr>
          <p:nvPr/>
        </p:nvPicPr>
        <p:blipFill rotWithShape="1">
          <a:blip r:embed="rId6">
            <a:extLst>
              <a:ext uri="{28A0092B-C50C-407E-A947-70E740481C1C}">
                <a14:useLocalDpi xmlns:a14="http://schemas.microsoft.com/office/drawing/2010/main" val="0"/>
              </a:ext>
            </a:extLst>
          </a:blip>
          <a:srcRect l="29583" t="17891" r="33882" b="38016"/>
          <a:stretch/>
        </p:blipFill>
        <p:spPr bwMode="auto">
          <a:xfrm>
            <a:off x="3447823" y="2819309"/>
            <a:ext cx="2169206" cy="196348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marymontanas.com/mercado_files/mecado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9762" y="2072094"/>
            <a:ext cx="2946184" cy="220963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media.kahoot.it/dc9570a5-aed2-4bcb-98f0-dff18004d61f_opt"/>
          <p:cNvPicPr>
            <a:picLocks noChangeAspect="1" noChangeArrowheads="1"/>
          </p:cNvPicPr>
          <p:nvPr/>
        </p:nvPicPr>
        <p:blipFill rotWithShape="1">
          <a:blip r:embed="rId8">
            <a:extLst>
              <a:ext uri="{28A0092B-C50C-407E-A947-70E740481C1C}">
                <a14:useLocalDpi xmlns:a14="http://schemas.microsoft.com/office/drawing/2010/main" val="0"/>
              </a:ext>
            </a:extLst>
          </a:blip>
          <a:srcRect t="4914" b="8332"/>
          <a:stretch/>
        </p:blipFill>
        <p:spPr bwMode="auto">
          <a:xfrm>
            <a:off x="5958575" y="4423426"/>
            <a:ext cx="3315427" cy="215720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media.kahoot.it/448ed14a-3e27-4456-96dc-d8032d9bda06_opt"/>
          <p:cNvPicPr>
            <a:picLocks noChangeAspect="1" noChangeArrowheads="1"/>
          </p:cNvPicPr>
          <p:nvPr/>
        </p:nvPicPr>
        <p:blipFill rotWithShape="1">
          <a:blip r:embed="rId9">
            <a:extLst>
              <a:ext uri="{28A0092B-C50C-407E-A947-70E740481C1C}">
                <a14:useLocalDpi xmlns:a14="http://schemas.microsoft.com/office/drawing/2010/main" val="0"/>
              </a:ext>
            </a:extLst>
          </a:blip>
          <a:srcRect l="3579" t="6709" r="4500" b="11881"/>
          <a:stretch/>
        </p:blipFill>
        <p:spPr bwMode="auto">
          <a:xfrm>
            <a:off x="9076777" y="2097603"/>
            <a:ext cx="3003329" cy="199491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digital-images.net/Images/Washington_DC/Washington_Monument/WashingtonMonument_LincolnPool_2813.jpg"/>
          <p:cNvPicPr>
            <a:picLocks noChangeAspect="1" noChangeArrowheads="1"/>
          </p:cNvPicPr>
          <p:nvPr/>
        </p:nvPicPr>
        <p:blipFill rotWithShape="1">
          <a:blip r:embed="rId10">
            <a:extLst>
              <a:ext uri="{28A0092B-C50C-407E-A947-70E740481C1C}">
                <a14:useLocalDpi xmlns:a14="http://schemas.microsoft.com/office/drawing/2010/main" val="0"/>
              </a:ext>
            </a:extLst>
          </a:blip>
          <a:srcRect b="23151"/>
          <a:stretch/>
        </p:blipFill>
        <p:spPr bwMode="auto">
          <a:xfrm>
            <a:off x="9827532" y="4223432"/>
            <a:ext cx="2067346" cy="2422447"/>
          </a:xfrm>
          <a:prstGeom prst="rect">
            <a:avLst/>
          </a:prstGeom>
          <a:noFill/>
          <a:extLst>
            <a:ext uri="{909E8E84-426E-40DD-AFC4-6F175D3DCCD1}">
              <a14:hiddenFill xmlns:a14="http://schemas.microsoft.com/office/drawing/2010/main">
                <a:solidFill>
                  <a:srgbClr val="FFFFFF"/>
                </a:solidFill>
              </a14:hiddenFill>
            </a:ext>
          </a:extLst>
        </p:spPr>
      </p:pic>
      <p:pic>
        <p:nvPicPr>
          <p:cNvPr id="25" name="Content Placeholder 3" descr="https://oldcivilizations.files.wordpress.com/2012/02/copan2.jpg"/>
          <p:cNvPicPr>
            <a:picLocks/>
          </p:cNvPicPr>
          <p:nvPr/>
        </p:nvPicPr>
        <p:blipFill>
          <a:blip r:embed="rId11">
            <a:extLst>
              <a:ext uri="{28A0092B-C50C-407E-A947-70E740481C1C}">
                <a14:useLocalDpi xmlns:a14="http://schemas.microsoft.com/office/drawing/2010/main" val="0"/>
              </a:ext>
            </a:extLst>
          </a:blip>
          <a:srcRect/>
          <a:stretch>
            <a:fillRect/>
          </a:stretch>
        </p:blipFill>
        <p:spPr bwMode="auto">
          <a:xfrm>
            <a:off x="3128560" y="4914296"/>
            <a:ext cx="2598440" cy="1731583"/>
          </a:xfrm>
          <a:prstGeom prst="rect">
            <a:avLst/>
          </a:prstGeom>
          <a:noFill/>
          <a:ln>
            <a:noFill/>
          </a:ln>
        </p:spPr>
      </p:pic>
      <p:pic>
        <p:nvPicPr>
          <p:cNvPr id="26" name="Content Placeholder 4" descr="http://www.bigmoviezone.com/txshows/theaters/images/DiscoveryPlace_CharlotteNC_01_250px.jpg"/>
          <p:cNvPicPr>
            <a:picLocks/>
          </p:cNvPicPr>
          <p:nvPr/>
        </p:nvPicPr>
        <p:blipFill>
          <a:blip r:embed="rId12">
            <a:extLst>
              <a:ext uri="{28A0092B-C50C-407E-A947-70E740481C1C}">
                <a14:useLocalDpi xmlns:a14="http://schemas.microsoft.com/office/drawing/2010/main" val="0"/>
              </a:ext>
            </a:extLst>
          </a:blip>
          <a:srcRect/>
          <a:stretch>
            <a:fillRect/>
          </a:stretch>
        </p:blipFill>
        <p:spPr bwMode="auto">
          <a:xfrm>
            <a:off x="321576" y="4874347"/>
            <a:ext cx="2348320" cy="1811480"/>
          </a:xfrm>
          <a:prstGeom prst="rect">
            <a:avLst/>
          </a:prstGeom>
          <a:noFill/>
          <a:ln>
            <a:noFill/>
          </a:ln>
        </p:spPr>
      </p:pic>
    </p:spTree>
    <p:extLst>
      <p:ext uri="{BB962C8B-B14F-4D97-AF65-F5344CB8AC3E}">
        <p14:creationId xmlns:p14="http://schemas.microsoft.com/office/powerpoint/2010/main" val="1163777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Presentación: Mis vacaciones</a:t>
            </a:r>
            <a:endParaRPr lang="es-CR" dirty="0"/>
          </a:p>
        </p:txBody>
      </p:sp>
      <p:pic>
        <p:nvPicPr>
          <p:cNvPr id="2050" name="Picture 2" descr="http://www.cleartrip.com/places/hotels/3449/344919/images/3858533_68_b_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989" y="2689936"/>
            <a:ext cx="5218178" cy="34738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606722" y="2689936"/>
            <a:ext cx="5159031" cy="3447428"/>
          </a:xfrm>
          <a:prstGeom prst="rect">
            <a:avLst/>
          </a:prstGeom>
        </p:spPr>
      </p:pic>
      <p:sp>
        <p:nvSpPr>
          <p:cNvPr id="5" name="TextBox 4"/>
          <p:cNvSpPr txBox="1"/>
          <p:nvPr/>
        </p:nvSpPr>
        <p:spPr>
          <a:xfrm>
            <a:off x="728152" y="2155760"/>
            <a:ext cx="4783015" cy="461665"/>
          </a:xfrm>
          <a:prstGeom prst="rect">
            <a:avLst/>
          </a:prstGeom>
          <a:noFill/>
        </p:spPr>
        <p:txBody>
          <a:bodyPr wrap="square" rtlCol="0">
            <a:spAutoFit/>
          </a:bodyPr>
          <a:lstStyle/>
          <a:p>
            <a:r>
              <a:rPr lang="es-CR" sz="2400" dirty="0" smtClean="0"/>
              <a:t>¿Por que se llama río celeste?</a:t>
            </a:r>
            <a:endParaRPr lang="es-CR" sz="2400" dirty="0"/>
          </a:p>
        </p:txBody>
      </p:sp>
      <p:sp>
        <p:nvSpPr>
          <p:cNvPr id="7" name="TextBox 6"/>
          <p:cNvSpPr txBox="1"/>
          <p:nvPr/>
        </p:nvSpPr>
        <p:spPr>
          <a:xfrm>
            <a:off x="7197969" y="2155760"/>
            <a:ext cx="4783015" cy="461665"/>
          </a:xfrm>
          <a:prstGeom prst="rect">
            <a:avLst/>
          </a:prstGeom>
          <a:noFill/>
        </p:spPr>
        <p:txBody>
          <a:bodyPr wrap="square" rtlCol="0">
            <a:spAutoFit/>
          </a:bodyPr>
          <a:lstStyle/>
          <a:p>
            <a:r>
              <a:rPr lang="es-CR" sz="2400" dirty="0" smtClean="0"/>
              <a:t>¿Cuándo visitó volcán arenal?</a:t>
            </a:r>
            <a:endParaRPr lang="es-CR" sz="2400" dirty="0"/>
          </a:p>
        </p:txBody>
      </p:sp>
    </p:spTree>
    <p:extLst>
      <p:ext uri="{BB962C8B-B14F-4D97-AF65-F5344CB8AC3E}">
        <p14:creationId xmlns:p14="http://schemas.microsoft.com/office/powerpoint/2010/main" val="9669488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Lo tengo</a:t>
            </a:r>
            <a:endParaRPr lang="es-CR" dirty="0"/>
          </a:p>
        </p:txBody>
      </p:sp>
      <p:sp>
        <p:nvSpPr>
          <p:cNvPr id="3" name="Content Placeholder 2"/>
          <p:cNvSpPr>
            <a:spLocks noGrp="1"/>
          </p:cNvSpPr>
          <p:nvPr>
            <p:ph idx="1"/>
          </p:nvPr>
        </p:nvSpPr>
        <p:spPr/>
        <p:txBody>
          <a:bodyPr/>
          <a:lstStyle/>
          <a:p>
            <a:endParaRPr lang="es-CR" dirty="0"/>
          </a:p>
        </p:txBody>
      </p:sp>
      <p:pic>
        <p:nvPicPr>
          <p:cNvPr id="4" name="Content Placeholder 4" descr="http://yogainmyschool.com/wp-content/uploads/2009/11/mountain_7.jpg"/>
          <p:cNvPicPr>
            <a:picLocks/>
          </p:cNvPicPr>
          <p:nvPr/>
        </p:nvPicPr>
        <p:blipFill>
          <a:blip r:embed="rId2" cstate="print"/>
          <a:srcRect/>
          <a:stretch>
            <a:fillRect/>
          </a:stretch>
        </p:blipFill>
        <p:spPr bwMode="auto">
          <a:xfrm>
            <a:off x="371532" y="1710192"/>
            <a:ext cx="2501936" cy="1958073"/>
          </a:xfrm>
          <a:prstGeom prst="rect">
            <a:avLst/>
          </a:prstGeom>
          <a:noFill/>
          <a:ln w="9525">
            <a:noFill/>
            <a:miter lim="800000"/>
            <a:headEnd/>
            <a:tailEnd/>
          </a:ln>
        </p:spPr>
      </p:pic>
      <p:pic>
        <p:nvPicPr>
          <p:cNvPr id="5" name="Content Placeholder 3" descr="http://1.bp.blogspot.com/--Li6ae3MJnw/T4Raj9SC1DI/AAAAAAAACF8/AWTc_YFOLxE/s1600/1327192486201.jpg"/>
          <p:cNvPicPr>
            <a:picLocks/>
          </p:cNvPicPr>
          <p:nvPr/>
        </p:nvPicPr>
        <p:blipFill>
          <a:blip r:embed="rId3" cstate="print"/>
          <a:srcRect/>
          <a:stretch>
            <a:fillRect/>
          </a:stretch>
        </p:blipFill>
        <p:spPr bwMode="auto">
          <a:xfrm>
            <a:off x="6547451" y="185428"/>
            <a:ext cx="2407166" cy="1934773"/>
          </a:xfrm>
          <a:prstGeom prst="rect">
            <a:avLst/>
          </a:prstGeom>
          <a:noFill/>
          <a:ln w="9525">
            <a:noFill/>
            <a:miter lim="800000"/>
            <a:headEnd/>
            <a:tailEnd/>
          </a:ln>
        </p:spPr>
      </p:pic>
      <p:pic>
        <p:nvPicPr>
          <p:cNvPr id="6" name="Content Placeholder 3" descr="http://banzaisurfschool.com/wp-content/uploads/2013/07/TheSand.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6810" y="4715954"/>
            <a:ext cx="2778352" cy="1973358"/>
          </a:xfrm>
          <a:prstGeom prst="rect">
            <a:avLst/>
          </a:prstGeom>
          <a:noFill/>
          <a:extLst/>
        </p:spPr>
      </p:pic>
      <p:pic>
        <p:nvPicPr>
          <p:cNvPr id="7" name="Content Placeholder 3" descr="beach paradise deault trees picture and wallpaper"/>
          <p:cNvPicPr>
            <a:picLocks/>
          </p:cNvPicPr>
          <p:nvPr/>
        </p:nvPicPr>
        <p:blipFill>
          <a:blip r:embed="rId5" cstate="print"/>
          <a:srcRect/>
          <a:stretch>
            <a:fillRect/>
          </a:stretch>
        </p:blipFill>
        <p:spPr bwMode="auto">
          <a:xfrm>
            <a:off x="9250583" y="1788119"/>
            <a:ext cx="2941417" cy="2158888"/>
          </a:xfrm>
          <a:prstGeom prst="rect">
            <a:avLst/>
          </a:prstGeom>
          <a:noFill/>
          <a:ln w="9525">
            <a:noFill/>
            <a:miter lim="800000"/>
            <a:headEnd/>
            <a:tailEnd/>
          </a:ln>
        </p:spPr>
      </p:pic>
      <p:pic>
        <p:nvPicPr>
          <p:cNvPr id="8" name="Content Placeholder 3" descr="http://www.nj.gov/dep/wms/bfbm/GreatGorgeLake.jpg"/>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8230" y="2234731"/>
            <a:ext cx="3195513" cy="2276295"/>
          </a:xfrm>
          <a:prstGeom prst="rect">
            <a:avLst/>
          </a:prstGeom>
          <a:noFill/>
          <a:extLst/>
        </p:spPr>
      </p:pic>
      <p:pic>
        <p:nvPicPr>
          <p:cNvPr id="9" name="Content Placeholder 3" descr="http://www.villasmunta.it/oceanografia/Non_pubblicabili/Pacifico.gif"/>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5999" y="2086447"/>
            <a:ext cx="2168222" cy="2294484"/>
          </a:xfrm>
          <a:prstGeom prst="rect">
            <a:avLst/>
          </a:prstGeom>
          <a:noFill/>
          <a:extLst/>
        </p:spPr>
      </p:pic>
      <p:pic>
        <p:nvPicPr>
          <p:cNvPr id="10" name="Content Placeholder 4" descr="http://www.noahmintz.com/volcano.jpg"/>
          <p:cNvPicPr>
            <a:picLock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7901" y="3898454"/>
            <a:ext cx="2694578" cy="2747315"/>
          </a:xfrm>
          <a:prstGeom prst="rect">
            <a:avLst/>
          </a:prstGeom>
          <a:noFill/>
          <a:extLst/>
        </p:spPr>
      </p:pic>
      <p:pic>
        <p:nvPicPr>
          <p:cNvPr id="11" name="Content Placeholder 3" descr="Sahara Desert"/>
          <p:cNvPicPr>
            <a:picLocks/>
          </p:cNvPicPr>
          <p:nvPr/>
        </p:nvPicPr>
        <p:blipFill>
          <a:blip r:embed="rId9" cstate="print"/>
          <a:srcRect/>
          <a:stretch>
            <a:fillRect/>
          </a:stretch>
        </p:blipFill>
        <p:spPr bwMode="auto">
          <a:xfrm>
            <a:off x="3034659" y="4455073"/>
            <a:ext cx="2856814" cy="2307171"/>
          </a:xfrm>
          <a:prstGeom prst="rect">
            <a:avLst/>
          </a:prstGeom>
          <a:noFill/>
          <a:ln w="9525">
            <a:noFill/>
            <a:miter lim="800000"/>
            <a:headEnd/>
            <a:tailEnd/>
          </a:ln>
        </p:spPr>
      </p:pic>
      <p:pic>
        <p:nvPicPr>
          <p:cNvPr id="12" name="Content Placeholder 3" descr="http://ichef.bbci.co.uk/naturelibrary/images/ic/credit/640x395/r/ri/river/river_1.jpg"/>
          <p:cNvPicPr>
            <a:picLocks/>
          </p:cNvPicPr>
          <p:nvPr/>
        </p:nvPicPr>
        <p:blipFill>
          <a:blip r:embed="rId10" cstate="print"/>
          <a:srcRect/>
          <a:stretch>
            <a:fillRect/>
          </a:stretch>
        </p:blipFill>
        <p:spPr bwMode="auto">
          <a:xfrm>
            <a:off x="8956845" y="4551414"/>
            <a:ext cx="3093915" cy="2306586"/>
          </a:xfrm>
          <a:prstGeom prst="rect">
            <a:avLst/>
          </a:prstGeom>
          <a:noFill/>
          <a:ln w="9525">
            <a:noFill/>
            <a:miter lim="800000"/>
            <a:headEnd/>
            <a:tailEnd/>
          </a:ln>
        </p:spPr>
      </p:pic>
    </p:spTree>
    <p:extLst>
      <p:ext uri="{BB962C8B-B14F-4D97-AF65-F5344CB8AC3E}">
        <p14:creationId xmlns:p14="http://schemas.microsoft.com/office/powerpoint/2010/main" val="342258185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C. Escriba tres cosas de la categoría en la columna</a:t>
            </a:r>
            <a:endParaRPr lang="es-CR" dirty="0"/>
          </a:p>
        </p:txBody>
      </p:sp>
      <p:graphicFrame>
        <p:nvGraphicFramePr>
          <p:cNvPr id="4" name="Content Placeholder 3"/>
          <p:cNvGraphicFramePr>
            <a:graphicFrameLocks noGrp="1"/>
          </p:cNvGraphicFramePr>
          <p:nvPr>
            <p:ph idx="1"/>
          </p:nvPr>
        </p:nvGraphicFramePr>
        <p:xfrm>
          <a:off x="377372" y="2206172"/>
          <a:ext cx="10218055" cy="4336430"/>
        </p:xfrm>
        <a:graphic>
          <a:graphicData uri="http://schemas.openxmlformats.org/drawingml/2006/table">
            <a:tbl>
              <a:tblPr firstRow="1" firstCol="1" bandRow="1">
                <a:tableStyleId>{616DA210-FB5B-4158-B5E0-FEB733F419BA}</a:tableStyleId>
              </a:tblPr>
              <a:tblGrid>
                <a:gridCol w="2043611"/>
                <a:gridCol w="2043611"/>
                <a:gridCol w="2043611"/>
                <a:gridCol w="2043611"/>
                <a:gridCol w="2043611"/>
              </a:tblGrid>
              <a:tr h="1318910">
                <a:tc>
                  <a:txBody>
                    <a:bodyPr/>
                    <a:lstStyle/>
                    <a:p>
                      <a:pPr marL="0" marR="0">
                        <a:lnSpc>
                          <a:spcPct val="100000"/>
                        </a:lnSpc>
                        <a:spcBef>
                          <a:spcPts val="0"/>
                        </a:spcBef>
                        <a:spcAft>
                          <a:spcPts val="0"/>
                        </a:spcAft>
                      </a:pPr>
                      <a:r>
                        <a:rPr lang="es-CR" sz="2400" dirty="0">
                          <a:effectLst/>
                        </a:rPr>
                        <a:t>Monumentos</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s-CR" sz="2400" dirty="0">
                          <a:effectLst/>
                        </a:rPr>
                        <a:t>Cadenas (</a:t>
                      </a:r>
                      <a:r>
                        <a:rPr lang="es-CR" sz="2400" dirty="0" err="1">
                          <a:effectLst/>
                        </a:rPr>
                        <a:t>chains</a:t>
                      </a:r>
                      <a:r>
                        <a:rPr lang="es-CR" sz="2400" dirty="0">
                          <a:effectLst/>
                        </a:rPr>
                        <a:t>) de hoteles</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s-CR" sz="2400" dirty="0">
                          <a:effectLst/>
                        </a:rPr>
                        <a:t>Museos</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s-CR" sz="2400">
                          <a:effectLst/>
                        </a:rPr>
                        <a:t>Métodos del transporte</a:t>
                      </a:r>
                      <a:endParaRPr lang="en-US" sz="2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s-CR" sz="2400" dirty="0">
                          <a:effectLst/>
                        </a:rPr>
                        <a:t>Ruinas</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22061">
                <a:tc>
                  <a:txBody>
                    <a:bodyPr/>
                    <a:lstStyle/>
                    <a:p>
                      <a:pPr marL="0" marR="0">
                        <a:lnSpc>
                          <a:spcPct val="150000"/>
                        </a:lnSpc>
                        <a:spcBef>
                          <a:spcPts val="0"/>
                        </a:spcBef>
                        <a:spcAft>
                          <a:spcPts val="0"/>
                        </a:spcAft>
                      </a:pPr>
                      <a:r>
                        <a:rPr lang="es-CR" sz="1100" dirty="0">
                          <a:effectLst/>
                        </a:rPr>
                        <a:t> </a:t>
                      </a:r>
                      <a:endParaRPr lang="es-CR" sz="1100" dirty="0" smtClean="0">
                        <a:effectLst/>
                      </a:endParaRPr>
                    </a:p>
                    <a:p>
                      <a:pPr marL="0" marR="0">
                        <a:lnSpc>
                          <a:spcPct val="150000"/>
                        </a:lnSpc>
                        <a:spcBef>
                          <a:spcPts val="0"/>
                        </a:spcBef>
                        <a:spcAft>
                          <a:spcPts val="0"/>
                        </a:spcAft>
                      </a:pPr>
                      <a:endParaRPr lang="es-C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s-CR"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s-C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s-C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s-C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22061">
                <a:tc>
                  <a:txBody>
                    <a:bodyPr/>
                    <a:lstStyle/>
                    <a:p>
                      <a:pPr marL="0" marR="0">
                        <a:lnSpc>
                          <a:spcPct val="150000"/>
                        </a:lnSpc>
                        <a:spcBef>
                          <a:spcPts val="0"/>
                        </a:spcBef>
                        <a:spcAft>
                          <a:spcPts val="0"/>
                        </a:spcAft>
                      </a:pPr>
                      <a:r>
                        <a:rPr lang="es-CR" sz="1100" dirty="0">
                          <a:effectLst/>
                        </a:rPr>
                        <a:t> </a:t>
                      </a:r>
                      <a:endParaRPr lang="es-CR" sz="1100" dirty="0" smtClean="0">
                        <a:effectLst/>
                      </a:endParaRPr>
                    </a:p>
                    <a:p>
                      <a:pPr marL="0" marR="0">
                        <a:lnSpc>
                          <a:spcPct val="150000"/>
                        </a:lnSpc>
                        <a:spcBef>
                          <a:spcPts val="0"/>
                        </a:spcBef>
                        <a:spcAft>
                          <a:spcPts val="0"/>
                        </a:spcAft>
                      </a:pPr>
                      <a:endParaRPr lang="es-C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s-C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s-C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s-C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s-C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22061">
                <a:tc>
                  <a:txBody>
                    <a:bodyPr/>
                    <a:lstStyle/>
                    <a:p>
                      <a:pPr marL="0" marR="0">
                        <a:lnSpc>
                          <a:spcPct val="150000"/>
                        </a:lnSpc>
                        <a:spcBef>
                          <a:spcPts val="0"/>
                        </a:spcBef>
                        <a:spcAft>
                          <a:spcPts val="0"/>
                        </a:spcAft>
                      </a:pPr>
                      <a:r>
                        <a:rPr lang="es-CR" sz="1100" dirty="0">
                          <a:effectLst/>
                        </a:rPr>
                        <a:t> </a:t>
                      </a:r>
                      <a:endParaRPr lang="es-CR" sz="1100" dirty="0" smtClean="0">
                        <a:effectLst/>
                      </a:endParaRPr>
                    </a:p>
                    <a:p>
                      <a:pPr marL="0" marR="0">
                        <a:lnSpc>
                          <a:spcPct val="150000"/>
                        </a:lnSpc>
                        <a:spcBef>
                          <a:spcPts val="0"/>
                        </a:spcBef>
                        <a:spcAft>
                          <a:spcPts val="0"/>
                        </a:spcAft>
                      </a:pPr>
                      <a:endParaRPr lang="es-C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endParaRPr lang="es-C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s-CR"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s-CR"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s-C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s-CR"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TextBox 2"/>
          <p:cNvSpPr txBox="1"/>
          <p:nvPr/>
        </p:nvSpPr>
        <p:spPr>
          <a:xfrm>
            <a:off x="563880" y="3611880"/>
            <a:ext cx="1798320" cy="830997"/>
          </a:xfrm>
          <a:prstGeom prst="rect">
            <a:avLst/>
          </a:prstGeom>
          <a:noFill/>
        </p:spPr>
        <p:txBody>
          <a:bodyPr wrap="square" rtlCol="0">
            <a:spAutoFit/>
          </a:bodyPr>
          <a:lstStyle/>
          <a:p>
            <a:r>
              <a:rPr lang="es-CR" sz="2400" dirty="0" smtClean="0"/>
              <a:t>Monumento nacional</a:t>
            </a:r>
            <a:endParaRPr lang="es-CR" sz="2400" dirty="0"/>
          </a:p>
        </p:txBody>
      </p:sp>
      <p:sp>
        <p:nvSpPr>
          <p:cNvPr id="5" name="TextBox 4"/>
          <p:cNvSpPr txBox="1"/>
          <p:nvPr/>
        </p:nvSpPr>
        <p:spPr>
          <a:xfrm>
            <a:off x="2514600" y="3611879"/>
            <a:ext cx="1798320" cy="461665"/>
          </a:xfrm>
          <a:prstGeom prst="rect">
            <a:avLst/>
          </a:prstGeom>
          <a:noFill/>
        </p:spPr>
        <p:txBody>
          <a:bodyPr wrap="square" rtlCol="0">
            <a:spAutoFit/>
          </a:bodyPr>
          <a:lstStyle/>
          <a:p>
            <a:r>
              <a:rPr lang="es-CR" sz="2400" dirty="0" smtClean="0"/>
              <a:t>Hilton</a:t>
            </a:r>
            <a:endParaRPr lang="es-CR" sz="2400" dirty="0"/>
          </a:p>
        </p:txBody>
      </p:sp>
      <p:sp>
        <p:nvSpPr>
          <p:cNvPr id="6" name="TextBox 5"/>
          <p:cNvSpPr txBox="1"/>
          <p:nvPr/>
        </p:nvSpPr>
        <p:spPr>
          <a:xfrm>
            <a:off x="4587240" y="3611879"/>
            <a:ext cx="1935480" cy="461665"/>
          </a:xfrm>
          <a:prstGeom prst="rect">
            <a:avLst/>
          </a:prstGeom>
          <a:noFill/>
        </p:spPr>
        <p:txBody>
          <a:bodyPr wrap="square" rtlCol="0">
            <a:spAutoFit/>
          </a:bodyPr>
          <a:lstStyle/>
          <a:p>
            <a:r>
              <a:rPr lang="es-CR" sz="2400" dirty="0" err="1" smtClean="0"/>
              <a:t>Smithsonian</a:t>
            </a:r>
            <a:endParaRPr lang="es-CR" sz="2400" dirty="0"/>
          </a:p>
        </p:txBody>
      </p:sp>
      <p:sp>
        <p:nvSpPr>
          <p:cNvPr id="7" name="TextBox 6"/>
          <p:cNvSpPr txBox="1"/>
          <p:nvPr/>
        </p:nvSpPr>
        <p:spPr>
          <a:xfrm>
            <a:off x="6522720" y="3611879"/>
            <a:ext cx="1798320" cy="830997"/>
          </a:xfrm>
          <a:prstGeom prst="rect">
            <a:avLst/>
          </a:prstGeom>
          <a:noFill/>
        </p:spPr>
        <p:txBody>
          <a:bodyPr wrap="square" rtlCol="0">
            <a:spAutoFit/>
          </a:bodyPr>
          <a:lstStyle/>
          <a:p>
            <a:r>
              <a:rPr lang="es-CR" sz="2400" dirty="0" smtClean="0"/>
              <a:t>Tomar el autobús </a:t>
            </a:r>
            <a:endParaRPr lang="es-CR" sz="2400" dirty="0"/>
          </a:p>
        </p:txBody>
      </p:sp>
      <p:sp>
        <p:nvSpPr>
          <p:cNvPr id="8" name="TextBox 7"/>
          <p:cNvSpPr txBox="1"/>
          <p:nvPr/>
        </p:nvSpPr>
        <p:spPr>
          <a:xfrm>
            <a:off x="8610600" y="3611879"/>
            <a:ext cx="1798320" cy="830997"/>
          </a:xfrm>
          <a:prstGeom prst="rect">
            <a:avLst/>
          </a:prstGeom>
          <a:noFill/>
        </p:spPr>
        <p:txBody>
          <a:bodyPr wrap="square" rtlCol="0">
            <a:spAutoFit/>
          </a:bodyPr>
          <a:lstStyle/>
          <a:p>
            <a:r>
              <a:rPr lang="es-CR" sz="2400" dirty="0" smtClean="0"/>
              <a:t>Machu Picchu</a:t>
            </a:r>
            <a:endParaRPr lang="es-CR" sz="2400" dirty="0"/>
          </a:p>
        </p:txBody>
      </p:sp>
    </p:spTree>
    <p:extLst>
      <p:ext uri="{BB962C8B-B14F-4D97-AF65-F5344CB8AC3E}">
        <p14:creationId xmlns:p14="http://schemas.microsoft.com/office/powerpoint/2010/main" val="15989653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352037" cy="1320800"/>
          </a:xfrm>
        </p:spPr>
        <p:txBody>
          <a:bodyPr>
            <a:normAutofit fontScale="90000"/>
          </a:bodyPr>
          <a:lstStyle/>
          <a:p>
            <a:r>
              <a:rPr lang="es-CR" dirty="0"/>
              <a:t>D. Escriba un párrafo (4-6 frases) de una </a:t>
            </a:r>
            <a:r>
              <a:rPr lang="es-CR" dirty="0" smtClean="0"/>
              <a:t>vacación  </a:t>
            </a:r>
            <a:r>
              <a:rPr lang="es-CR" dirty="0"/>
              <a:t>con una cosa de cada columna de actividad C</a:t>
            </a:r>
            <a:r>
              <a:rPr lang="es-CR" dirty="0" smtClean="0"/>
              <a:t>.</a:t>
            </a:r>
            <a:endParaRPr lang="es-CR" dirty="0"/>
          </a:p>
        </p:txBody>
      </p:sp>
      <p:sp>
        <p:nvSpPr>
          <p:cNvPr id="3" name="Content Placeholder 2"/>
          <p:cNvSpPr>
            <a:spLocks noGrp="1"/>
          </p:cNvSpPr>
          <p:nvPr>
            <p:ph idx="1"/>
          </p:nvPr>
        </p:nvSpPr>
        <p:spPr/>
        <p:txBody>
          <a:bodyPr>
            <a:normAutofit/>
          </a:bodyPr>
          <a:lstStyle/>
          <a:p>
            <a:pPr marL="0" indent="0">
              <a:buNone/>
            </a:pPr>
            <a:r>
              <a:rPr lang="es-CR" sz="2400" dirty="0" smtClean="0"/>
              <a:t>Yo voy a Washington DC y visito el monumento nacional. Durante la vacación yo duermo en un hotel de Hilton. Yo visito el museo de </a:t>
            </a:r>
            <a:r>
              <a:rPr lang="es-CR" sz="2400" dirty="0" err="1" smtClean="0"/>
              <a:t>Smithsonian</a:t>
            </a:r>
            <a:r>
              <a:rPr lang="es-CR" sz="2400" dirty="0" smtClean="0"/>
              <a:t>. Yo tomo el autobús de Charlotte a DC.</a:t>
            </a:r>
            <a:endParaRPr lang="es-CR" sz="2400" dirty="0"/>
          </a:p>
        </p:txBody>
      </p:sp>
    </p:spTree>
    <p:extLst>
      <p:ext uri="{BB962C8B-B14F-4D97-AF65-F5344CB8AC3E}">
        <p14:creationId xmlns:p14="http://schemas.microsoft.com/office/powerpoint/2010/main" val="78595250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R" sz="4000" dirty="0" smtClean="0"/>
              <a:t>Video: </a:t>
            </a:r>
            <a:r>
              <a:rPr lang="es-CR" sz="4000" dirty="0"/>
              <a:t>Perú</a:t>
            </a:r>
            <a:r>
              <a:rPr lang="es-CR" dirty="0"/>
              <a:t/>
            </a:r>
            <a:br>
              <a:rPr lang="es-CR" dirty="0"/>
            </a:br>
            <a:r>
              <a:rPr lang="es-CR" sz="2700" dirty="0"/>
              <a:t>https://www.youtube.com/watch?v=vwrYkBUFY2A</a:t>
            </a:r>
            <a:r>
              <a:rPr lang="es-CR" dirty="0"/>
              <a:t/>
            </a:r>
            <a:br>
              <a:rPr lang="es-CR" dirty="0"/>
            </a:br>
            <a:endParaRPr lang="es-CR" dirty="0"/>
          </a:p>
        </p:txBody>
      </p:sp>
      <p:sp>
        <p:nvSpPr>
          <p:cNvPr id="3" name="Content Placeholder 2"/>
          <p:cNvSpPr>
            <a:spLocks noGrp="1"/>
          </p:cNvSpPr>
          <p:nvPr>
            <p:ph idx="1"/>
          </p:nvPr>
        </p:nvSpPr>
        <p:spPr>
          <a:xfrm>
            <a:off x="677334" y="1669143"/>
            <a:ext cx="8596668" cy="5036457"/>
          </a:xfrm>
        </p:spPr>
        <p:txBody>
          <a:bodyPr>
            <a:normAutofit/>
          </a:bodyPr>
          <a:lstStyle/>
          <a:p>
            <a:pPr marL="0" indent="0">
              <a:buNone/>
            </a:pPr>
            <a:r>
              <a:rPr lang="es-CR" sz="2400" dirty="0" smtClean="0"/>
              <a:t>Direcciones:</a:t>
            </a:r>
            <a:r>
              <a:rPr lang="es-CR" sz="2000" dirty="0" smtClean="0"/>
              <a:t> </a:t>
            </a:r>
            <a:r>
              <a:rPr lang="es-CR" sz="2400" dirty="0" smtClean="0"/>
              <a:t>Miren </a:t>
            </a:r>
            <a:r>
              <a:rPr lang="es-CR" sz="2400" dirty="0"/>
              <a:t>el video y </a:t>
            </a:r>
            <a:r>
              <a:rPr lang="es-CR" sz="2400" dirty="0" smtClean="0"/>
              <a:t>respondan </a:t>
            </a:r>
            <a:r>
              <a:rPr lang="es-CR" sz="2400" dirty="0"/>
              <a:t>a las </a:t>
            </a:r>
            <a:r>
              <a:rPr lang="es-CR" sz="2400" dirty="0" smtClean="0"/>
              <a:t>preguntas.</a:t>
            </a:r>
          </a:p>
          <a:p>
            <a:pPr marL="457200" indent="-457200">
              <a:lnSpc>
                <a:spcPct val="150000"/>
              </a:lnSpc>
              <a:buFont typeface="+mj-lt"/>
              <a:buAutoNum type="arabicPeriod"/>
            </a:pPr>
            <a:r>
              <a:rPr lang="es-CR" sz="2400" dirty="0" smtClean="0"/>
              <a:t>¿En que país están en el video?</a:t>
            </a:r>
          </a:p>
          <a:p>
            <a:pPr marL="457200" indent="-457200">
              <a:lnSpc>
                <a:spcPct val="150000"/>
              </a:lnSpc>
              <a:buFont typeface="+mj-lt"/>
              <a:buAutoNum type="arabicPeriod"/>
            </a:pPr>
            <a:r>
              <a:rPr lang="es-CR" sz="2400" dirty="0" smtClean="0"/>
              <a:t>¿</a:t>
            </a:r>
            <a:r>
              <a:rPr lang="es-CR" sz="2400" dirty="0"/>
              <a:t>Qué lugares naturales </a:t>
            </a:r>
            <a:r>
              <a:rPr lang="es-CR" sz="2400" dirty="0" smtClean="0"/>
              <a:t>ve usted </a:t>
            </a:r>
            <a:r>
              <a:rPr lang="es-CR" sz="2400" dirty="0"/>
              <a:t>en el video</a:t>
            </a:r>
            <a:r>
              <a:rPr lang="es-CR" sz="2400" dirty="0" smtClean="0"/>
              <a:t>?</a:t>
            </a:r>
          </a:p>
          <a:p>
            <a:pPr marL="457200" indent="-457200">
              <a:lnSpc>
                <a:spcPct val="150000"/>
              </a:lnSpc>
              <a:buFont typeface="+mj-lt"/>
              <a:buAutoNum type="arabicPeriod"/>
            </a:pPr>
            <a:r>
              <a:rPr lang="es-CR" sz="2400" dirty="0"/>
              <a:t>¿Qué ruinas visitan en el video</a:t>
            </a:r>
            <a:r>
              <a:rPr lang="es-CR" sz="2400" dirty="0" smtClean="0"/>
              <a:t>?</a:t>
            </a:r>
            <a:endParaRPr lang="es-CR" sz="2400" dirty="0"/>
          </a:p>
          <a:p>
            <a:pPr marL="457200" indent="-457200">
              <a:lnSpc>
                <a:spcPct val="150000"/>
              </a:lnSpc>
              <a:buFont typeface="+mj-lt"/>
              <a:buAutoNum type="arabicPeriod"/>
            </a:pPr>
            <a:r>
              <a:rPr lang="es-CR" sz="2400" dirty="0"/>
              <a:t>¿Qué animales ve en el video</a:t>
            </a:r>
            <a:r>
              <a:rPr lang="es-CR" sz="2400" dirty="0" smtClean="0"/>
              <a:t>?</a:t>
            </a:r>
          </a:p>
          <a:p>
            <a:pPr marL="457200" indent="-457200">
              <a:lnSpc>
                <a:spcPct val="150000"/>
              </a:lnSpc>
              <a:buFont typeface="+mj-lt"/>
              <a:buAutoNum type="arabicPeriod"/>
            </a:pPr>
            <a:r>
              <a:rPr lang="es-CR" sz="2400" dirty="0" smtClean="0"/>
              <a:t>¿Qué transporte usan en el video?</a:t>
            </a:r>
          </a:p>
          <a:p>
            <a:pPr marL="0" indent="0">
              <a:lnSpc>
                <a:spcPct val="150000"/>
              </a:lnSpc>
              <a:buNone/>
            </a:pPr>
            <a:r>
              <a:rPr lang="es-CR" sz="2400" dirty="0" smtClean="0"/>
              <a:t>Bono: ¿Qué civilización construyó Machu Picchu?</a:t>
            </a:r>
          </a:p>
          <a:p>
            <a:pPr marL="457200" indent="-457200">
              <a:buFont typeface="+mj-lt"/>
              <a:buAutoNum type="arabicPeriod"/>
            </a:pPr>
            <a:endParaRPr lang="es-CR" dirty="0"/>
          </a:p>
          <a:p>
            <a:pPr marL="0" indent="0">
              <a:buNone/>
            </a:pPr>
            <a:endParaRPr lang="es-CR" dirty="0" smtClean="0"/>
          </a:p>
        </p:txBody>
      </p:sp>
      <p:sp>
        <p:nvSpPr>
          <p:cNvPr id="4" name="TextBox 3"/>
          <p:cNvSpPr txBox="1"/>
          <p:nvPr/>
        </p:nvSpPr>
        <p:spPr>
          <a:xfrm>
            <a:off x="1356360" y="2651760"/>
            <a:ext cx="4572000" cy="461665"/>
          </a:xfrm>
          <a:prstGeom prst="rect">
            <a:avLst/>
          </a:prstGeom>
          <a:noFill/>
        </p:spPr>
        <p:txBody>
          <a:bodyPr wrap="square" rtlCol="0">
            <a:spAutoFit/>
          </a:bodyPr>
          <a:lstStyle/>
          <a:p>
            <a:r>
              <a:rPr lang="es-CR" sz="2400" dirty="0" smtClean="0">
                <a:solidFill>
                  <a:schemeClr val="accent1"/>
                </a:solidFill>
              </a:rPr>
              <a:t>Están en Perú.</a:t>
            </a:r>
            <a:endParaRPr lang="es-CR" sz="2400" dirty="0">
              <a:solidFill>
                <a:schemeClr val="accent1"/>
              </a:solidFill>
            </a:endParaRPr>
          </a:p>
        </p:txBody>
      </p:sp>
      <p:sp>
        <p:nvSpPr>
          <p:cNvPr id="5" name="TextBox 4"/>
          <p:cNvSpPr txBox="1"/>
          <p:nvPr/>
        </p:nvSpPr>
        <p:spPr>
          <a:xfrm>
            <a:off x="1356360" y="3273723"/>
            <a:ext cx="5440680" cy="461665"/>
          </a:xfrm>
          <a:prstGeom prst="rect">
            <a:avLst/>
          </a:prstGeom>
          <a:noFill/>
        </p:spPr>
        <p:txBody>
          <a:bodyPr wrap="square" rtlCol="0">
            <a:spAutoFit/>
          </a:bodyPr>
          <a:lstStyle/>
          <a:p>
            <a:r>
              <a:rPr lang="es-CR" sz="2400" dirty="0" smtClean="0">
                <a:solidFill>
                  <a:schemeClr val="accent1"/>
                </a:solidFill>
              </a:rPr>
              <a:t>Veo las montañas, el río, y la playa.</a:t>
            </a:r>
            <a:endParaRPr lang="es-CR" sz="2400" dirty="0">
              <a:solidFill>
                <a:schemeClr val="accent1"/>
              </a:solidFill>
            </a:endParaRPr>
          </a:p>
        </p:txBody>
      </p:sp>
      <p:sp>
        <p:nvSpPr>
          <p:cNvPr id="6" name="TextBox 5"/>
          <p:cNvSpPr txBox="1"/>
          <p:nvPr/>
        </p:nvSpPr>
        <p:spPr>
          <a:xfrm>
            <a:off x="1356360" y="3956538"/>
            <a:ext cx="5440680" cy="461665"/>
          </a:xfrm>
          <a:prstGeom prst="rect">
            <a:avLst/>
          </a:prstGeom>
          <a:noFill/>
        </p:spPr>
        <p:txBody>
          <a:bodyPr wrap="square" rtlCol="0">
            <a:spAutoFit/>
          </a:bodyPr>
          <a:lstStyle/>
          <a:p>
            <a:r>
              <a:rPr lang="es-CR" sz="2400" dirty="0" smtClean="0">
                <a:solidFill>
                  <a:schemeClr val="accent1"/>
                </a:solidFill>
              </a:rPr>
              <a:t>Visitan Machu Picchu en el video.</a:t>
            </a:r>
            <a:endParaRPr lang="es-CR" sz="2400" dirty="0">
              <a:solidFill>
                <a:schemeClr val="accent1"/>
              </a:solidFill>
            </a:endParaRPr>
          </a:p>
        </p:txBody>
      </p:sp>
      <p:sp>
        <p:nvSpPr>
          <p:cNvPr id="7" name="TextBox 6"/>
          <p:cNvSpPr txBox="1"/>
          <p:nvPr/>
        </p:nvSpPr>
        <p:spPr>
          <a:xfrm>
            <a:off x="1219200" y="4639353"/>
            <a:ext cx="5440680" cy="461665"/>
          </a:xfrm>
          <a:prstGeom prst="rect">
            <a:avLst/>
          </a:prstGeom>
          <a:noFill/>
        </p:spPr>
        <p:txBody>
          <a:bodyPr wrap="square" rtlCol="0">
            <a:spAutoFit/>
          </a:bodyPr>
          <a:lstStyle/>
          <a:p>
            <a:r>
              <a:rPr lang="es-CR" sz="2400" dirty="0" smtClean="0">
                <a:solidFill>
                  <a:schemeClr val="accent1"/>
                </a:solidFill>
              </a:rPr>
              <a:t>Veo pájaros, ranas, y monos.</a:t>
            </a:r>
            <a:endParaRPr lang="es-CR" sz="2400" dirty="0">
              <a:solidFill>
                <a:schemeClr val="accent1"/>
              </a:solidFill>
            </a:endParaRPr>
          </a:p>
        </p:txBody>
      </p:sp>
      <p:sp>
        <p:nvSpPr>
          <p:cNvPr id="8" name="TextBox 7"/>
          <p:cNvSpPr txBox="1"/>
          <p:nvPr/>
        </p:nvSpPr>
        <p:spPr>
          <a:xfrm>
            <a:off x="1097280" y="5360713"/>
            <a:ext cx="5440680" cy="461665"/>
          </a:xfrm>
          <a:prstGeom prst="rect">
            <a:avLst/>
          </a:prstGeom>
          <a:noFill/>
        </p:spPr>
        <p:txBody>
          <a:bodyPr wrap="square" rtlCol="0">
            <a:spAutoFit/>
          </a:bodyPr>
          <a:lstStyle/>
          <a:p>
            <a:r>
              <a:rPr lang="es-CR" sz="2400" dirty="0" smtClean="0">
                <a:solidFill>
                  <a:schemeClr val="accent1"/>
                </a:solidFill>
              </a:rPr>
              <a:t>Usan carros y botes</a:t>
            </a:r>
            <a:endParaRPr lang="es-CR" sz="2400" dirty="0">
              <a:solidFill>
                <a:schemeClr val="accent1"/>
              </a:solidFill>
            </a:endParaRPr>
          </a:p>
        </p:txBody>
      </p:sp>
      <p:sp>
        <p:nvSpPr>
          <p:cNvPr id="9" name="TextBox 8"/>
          <p:cNvSpPr txBox="1"/>
          <p:nvPr/>
        </p:nvSpPr>
        <p:spPr>
          <a:xfrm>
            <a:off x="1089468" y="6082073"/>
            <a:ext cx="6545772" cy="461665"/>
          </a:xfrm>
          <a:prstGeom prst="rect">
            <a:avLst/>
          </a:prstGeom>
          <a:noFill/>
        </p:spPr>
        <p:txBody>
          <a:bodyPr wrap="square" rtlCol="0">
            <a:spAutoFit/>
          </a:bodyPr>
          <a:lstStyle/>
          <a:p>
            <a:r>
              <a:rPr lang="es-CR" sz="2400" dirty="0" smtClean="0">
                <a:solidFill>
                  <a:schemeClr val="accent1"/>
                </a:solidFill>
              </a:rPr>
              <a:t>La civilización Inca construyó Machu Picchu.</a:t>
            </a:r>
            <a:endParaRPr lang="es-CR" sz="2400" dirty="0">
              <a:solidFill>
                <a:schemeClr val="accent1"/>
              </a:solidFill>
            </a:endParaRPr>
          </a:p>
        </p:txBody>
      </p:sp>
    </p:spTree>
    <p:extLst>
      <p:ext uri="{BB962C8B-B14F-4D97-AF65-F5344CB8AC3E}">
        <p14:creationId xmlns:p14="http://schemas.microsoft.com/office/powerpoint/2010/main" val="198215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Verbos comunes </a:t>
            </a:r>
            <a:endParaRPr lang="es-CR" dirty="0"/>
          </a:p>
        </p:txBody>
      </p:sp>
      <p:sp>
        <p:nvSpPr>
          <p:cNvPr id="6" name="Text Placeholder 5"/>
          <p:cNvSpPr>
            <a:spLocks noGrp="1"/>
          </p:cNvSpPr>
          <p:nvPr>
            <p:ph type="body" sz="half" idx="15"/>
          </p:nvPr>
        </p:nvSpPr>
        <p:spPr>
          <a:xfrm>
            <a:off x="680322" y="3022673"/>
            <a:ext cx="3049702" cy="2909811"/>
          </a:xfrm>
        </p:spPr>
        <p:txBody>
          <a:bodyPr>
            <a:noAutofit/>
          </a:bodyPr>
          <a:lstStyle/>
          <a:p>
            <a:r>
              <a:rPr lang="es-CR" sz="2400" dirty="0" smtClean="0"/>
              <a:t>1. Jugar</a:t>
            </a:r>
            <a:endParaRPr lang="es-CR" sz="2400" dirty="0"/>
          </a:p>
          <a:p>
            <a:r>
              <a:rPr lang="es-CR" sz="2400" dirty="0" smtClean="0"/>
              <a:t>2. Comer</a:t>
            </a:r>
            <a:endParaRPr lang="es-CR" sz="2400" dirty="0"/>
          </a:p>
          <a:p>
            <a:r>
              <a:rPr lang="es-CR" sz="2400" dirty="0" smtClean="0"/>
              <a:t>3. Dormir</a:t>
            </a:r>
            <a:endParaRPr lang="es-CR" sz="2400" dirty="0"/>
          </a:p>
          <a:p>
            <a:r>
              <a:rPr lang="es-CR" sz="2400" dirty="0" smtClean="0"/>
              <a:t>4. Hablar</a:t>
            </a:r>
            <a:endParaRPr lang="es-CR" sz="2400" dirty="0"/>
          </a:p>
          <a:p>
            <a:r>
              <a:rPr lang="es-CR" sz="2400" dirty="0" smtClean="0"/>
              <a:t>5. Bailar</a:t>
            </a:r>
          </a:p>
          <a:p>
            <a:pPr marL="514350" indent="-514350">
              <a:buFont typeface="+mj-lt"/>
              <a:buAutoNum type="arabicPeriod"/>
            </a:pPr>
            <a:endParaRPr lang="es-CR" sz="2800" dirty="0" smtClean="0"/>
          </a:p>
          <a:p>
            <a:r>
              <a:rPr lang="es-CR" sz="2800" dirty="0"/>
              <a:t>	</a:t>
            </a:r>
          </a:p>
        </p:txBody>
      </p:sp>
      <p:sp>
        <p:nvSpPr>
          <p:cNvPr id="7" name="Text Placeholder 6"/>
          <p:cNvSpPr>
            <a:spLocks noGrp="1"/>
          </p:cNvSpPr>
          <p:nvPr>
            <p:ph type="body" sz="half" idx="16"/>
          </p:nvPr>
        </p:nvSpPr>
        <p:spPr>
          <a:xfrm>
            <a:off x="3693462" y="3018971"/>
            <a:ext cx="3063240" cy="2913513"/>
          </a:xfrm>
        </p:spPr>
        <p:txBody>
          <a:bodyPr>
            <a:normAutofit/>
          </a:bodyPr>
          <a:lstStyle/>
          <a:p>
            <a:r>
              <a:rPr lang="es-CR" sz="2400" dirty="0"/>
              <a:t>6. Escribir</a:t>
            </a:r>
          </a:p>
          <a:p>
            <a:r>
              <a:rPr lang="es-CR" sz="2400" dirty="0" smtClean="0"/>
              <a:t>7. Tocar</a:t>
            </a:r>
            <a:endParaRPr lang="es-CR" sz="2400" dirty="0"/>
          </a:p>
          <a:p>
            <a:r>
              <a:rPr lang="es-CR" sz="2400" dirty="0" smtClean="0"/>
              <a:t>8. Caminar</a:t>
            </a:r>
            <a:endParaRPr lang="es-CR" sz="2400" dirty="0"/>
          </a:p>
          <a:p>
            <a:r>
              <a:rPr lang="es-CR" sz="2400" dirty="0" smtClean="0"/>
              <a:t>9. Escuchar</a:t>
            </a:r>
            <a:endParaRPr lang="es-CR" sz="2400" dirty="0"/>
          </a:p>
          <a:p>
            <a:r>
              <a:rPr lang="es-CR" sz="2400" dirty="0" smtClean="0"/>
              <a:t>10. Correr</a:t>
            </a:r>
            <a:endParaRPr lang="es-CR" sz="2400" dirty="0"/>
          </a:p>
          <a:p>
            <a:pPr marL="514350" indent="-514350">
              <a:buFont typeface="Wingdings 3" charset="2"/>
              <a:buAutoNum type="arabicPeriod"/>
            </a:pPr>
            <a:endParaRPr lang="es-CR" sz="2800" dirty="0" smtClean="0"/>
          </a:p>
          <a:p>
            <a:pPr marL="514350" indent="-514350">
              <a:buAutoNum type="arabicPeriod"/>
            </a:pPr>
            <a:endParaRPr lang="es-CR" sz="2800" dirty="0" smtClean="0"/>
          </a:p>
        </p:txBody>
      </p:sp>
      <p:sp>
        <p:nvSpPr>
          <p:cNvPr id="9" name="Text Placeholder 7"/>
          <p:cNvSpPr txBox="1">
            <a:spLocks/>
          </p:cNvSpPr>
          <p:nvPr/>
        </p:nvSpPr>
        <p:spPr>
          <a:xfrm>
            <a:off x="8047969" y="3131530"/>
            <a:ext cx="3070025" cy="330555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endParaRPr lang="es-CR" sz="2800" dirty="0"/>
          </a:p>
          <a:p>
            <a:endParaRPr lang="es-CR" sz="2800" dirty="0" smtClean="0"/>
          </a:p>
          <a:p>
            <a:endParaRPr lang="es-CR" sz="2400" dirty="0" smtClean="0"/>
          </a:p>
          <a:p>
            <a:endParaRPr lang="es-CR" dirty="0"/>
          </a:p>
        </p:txBody>
      </p:sp>
      <p:sp>
        <p:nvSpPr>
          <p:cNvPr id="14" name="TextBox 13"/>
          <p:cNvSpPr txBox="1"/>
          <p:nvPr/>
        </p:nvSpPr>
        <p:spPr>
          <a:xfrm>
            <a:off x="449634" y="2009219"/>
            <a:ext cx="9550895" cy="830997"/>
          </a:xfrm>
          <a:prstGeom prst="rect">
            <a:avLst/>
          </a:prstGeom>
          <a:noFill/>
        </p:spPr>
        <p:txBody>
          <a:bodyPr wrap="square" rtlCol="0">
            <a:spAutoFit/>
          </a:bodyPr>
          <a:lstStyle/>
          <a:p>
            <a:r>
              <a:rPr lang="es-CR" sz="2400" dirty="0" smtClean="0"/>
              <a:t>Direcciones: Primero necesitan practicar acciones que corresponden con los verbos</a:t>
            </a:r>
            <a:r>
              <a:rPr lang="es-CR" sz="2400" dirty="0"/>
              <a:t>.</a:t>
            </a:r>
            <a:r>
              <a:rPr lang="es-CR" sz="2400" dirty="0" smtClean="0"/>
              <a:t> Después, Dibujen el verbo del número que tienen.</a:t>
            </a:r>
            <a:endParaRPr lang="es-CR" sz="2400" dirty="0"/>
          </a:p>
        </p:txBody>
      </p:sp>
      <p:sp>
        <p:nvSpPr>
          <p:cNvPr id="3" name="Text Placeholder 2"/>
          <p:cNvSpPr>
            <a:spLocks noGrp="1"/>
          </p:cNvSpPr>
          <p:nvPr>
            <p:ph type="body" sz="half" idx="17"/>
          </p:nvPr>
        </p:nvSpPr>
        <p:spPr>
          <a:xfrm>
            <a:off x="7187124" y="3018971"/>
            <a:ext cx="3070025" cy="2913513"/>
          </a:xfrm>
        </p:spPr>
        <p:txBody>
          <a:bodyPr>
            <a:noAutofit/>
          </a:bodyPr>
          <a:lstStyle/>
          <a:p>
            <a:r>
              <a:rPr lang="es-CR" sz="2400" dirty="0" smtClean="0"/>
              <a:t>11. Pensar</a:t>
            </a:r>
          </a:p>
          <a:p>
            <a:r>
              <a:rPr lang="es-CR" sz="2400" dirty="0" smtClean="0"/>
              <a:t>12. Ver</a:t>
            </a:r>
            <a:endParaRPr lang="es-CR" sz="2400" dirty="0"/>
          </a:p>
          <a:p>
            <a:r>
              <a:rPr lang="es-CR" sz="2400" dirty="0" smtClean="0"/>
              <a:t>13. Tomar </a:t>
            </a:r>
            <a:endParaRPr lang="es-CR" sz="2400" dirty="0"/>
          </a:p>
          <a:p>
            <a:r>
              <a:rPr lang="es-CR" sz="2400" dirty="0" smtClean="0"/>
              <a:t>14. Leer</a:t>
            </a:r>
            <a:endParaRPr lang="es-CR" sz="2400" dirty="0"/>
          </a:p>
          <a:p>
            <a:r>
              <a:rPr lang="es-CR" sz="2400" dirty="0" smtClean="0"/>
              <a:t>15. Dibujar</a:t>
            </a:r>
            <a:endParaRPr lang="es-CR" sz="2400" dirty="0"/>
          </a:p>
        </p:txBody>
      </p:sp>
    </p:spTree>
    <p:extLst>
      <p:ext uri="{BB962C8B-B14F-4D97-AF65-F5344CB8AC3E}">
        <p14:creationId xmlns:p14="http://schemas.microsoft.com/office/powerpoint/2010/main" val="326389851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solidFill>
                  <a:schemeClr val="accent1"/>
                </a:solidFill>
              </a:rPr>
              <a:t>Rifa!</a:t>
            </a:r>
            <a:endParaRPr lang="es-CR" dirty="0">
              <a:solidFill>
                <a:schemeClr val="accent1"/>
              </a:solidFill>
            </a:endParaRPr>
          </a:p>
        </p:txBody>
      </p:sp>
      <p:sp>
        <p:nvSpPr>
          <p:cNvPr id="3" name="Text Placeholder 2"/>
          <p:cNvSpPr>
            <a:spLocks noGrp="1"/>
          </p:cNvSpPr>
          <p:nvPr>
            <p:ph type="body" idx="1"/>
          </p:nvPr>
        </p:nvSpPr>
        <p:spPr/>
        <p:txBody>
          <a:bodyPr/>
          <a:lstStyle/>
          <a:p>
            <a:pPr marL="0" indent="0">
              <a:buNone/>
            </a:pPr>
            <a:endParaRPr lang="es-CR" sz="2400" dirty="0"/>
          </a:p>
          <a:p>
            <a:pPr marL="0" indent="0">
              <a:buNone/>
            </a:pPr>
            <a:endParaRPr lang="es-CR" dirty="0"/>
          </a:p>
        </p:txBody>
      </p:sp>
    </p:spTree>
    <p:extLst>
      <p:ext uri="{BB962C8B-B14F-4D97-AF65-F5344CB8AC3E}">
        <p14:creationId xmlns:p14="http://schemas.microsoft.com/office/powerpoint/2010/main" val="316940946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Salida</a:t>
            </a:r>
            <a:endParaRPr lang="es-CR" dirty="0"/>
          </a:p>
        </p:txBody>
      </p:sp>
      <p:sp>
        <p:nvSpPr>
          <p:cNvPr id="3" name="Text Placeholder 2"/>
          <p:cNvSpPr>
            <a:spLocks noGrp="1"/>
          </p:cNvSpPr>
          <p:nvPr>
            <p:ph type="body" idx="1"/>
          </p:nvPr>
        </p:nvSpPr>
        <p:spPr/>
        <p:txBody>
          <a:bodyPr>
            <a:normAutofit/>
          </a:bodyPr>
          <a:lstStyle/>
          <a:p>
            <a:pPr marL="0" indent="0">
              <a:buNone/>
            </a:pPr>
            <a:r>
              <a:rPr lang="es-CR" sz="2400" dirty="0" smtClean="0"/>
              <a:t>Responden en frases completas en su papel</a:t>
            </a:r>
          </a:p>
          <a:p>
            <a:pPr marL="0" indent="0">
              <a:buNone/>
            </a:pPr>
            <a:endParaRPr lang="es-CR" sz="2400" dirty="0" smtClean="0"/>
          </a:p>
          <a:p>
            <a:pPr marL="457200" indent="-457200">
              <a:buFont typeface="+mj-lt"/>
              <a:buAutoNum type="arabicPeriod"/>
            </a:pPr>
            <a:r>
              <a:rPr lang="es-CR" sz="2400" dirty="0" smtClean="0"/>
              <a:t>¿Qué museos hay en Charlotte?</a:t>
            </a:r>
          </a:p>
          <a:p>
            <a:pPr marL="457200" indent="-457200">
              <a:buFont typeface="+mj-lt"/>
              <a:buAutoNum type="arabicPeriod"/>
            </a:pPr>
            <a:endParaRPr lang="es-CR" sz="2400" dirty="0" smtClean="0"/>
          </a:p>
          <a:p>
            <a:pPr marL="457200" indent="-457200">
              <a:buFont typeface="+mj-lt"/>
              <a:buAutoNum type="arabicPeriod"/>
            </a:pPr>
            <a:endParaRPr lang="es-CR" sz="2400" dirty="0" smtClean="0"/>
          </a:p>
          <a:p>
            <a:pPr marL="457200" indent="-457200">
              <a:buFont typeface="+mj-lt"/>
              <a:buAutoNum type="arabicPeriod"/>
            </a:pPr>
            <a:r>
              <a:rPr lang="es-CR" sz="2400" dirty="0" smtClean="0"/>
              <a:t>¿Qué transporte toma usted a la escuela?</a:t>
            </a:r>
          </a:p>
          <a:p>
            <a:pPr marL="457200" indent="-457200">
              <a:buFont typeface="+mj-lt"/>
              <a:buAutoNum type="arabicPeriod"/>
            </a:pPr>
            <a:endParaRPr lang="es-CR" sz="2400" dirty="0" smtClean="0"/>
          </a:p>
          <a:p>
            <a:pPr marL="457200" indent="-457200">
              <a:buFont typeface="+mj-lt"/>
              <a:buAutoNum type="arabicPeriod"/>
            </a:pPr>
            <a:endParaRPr lang="es-CR" sz="2400" dirty="0" smtClean="0"/>
          </a:p>
          <a:p>
            <a:pPr marL="457200" indent="-457200">
              <a:buFont typeface="+mj-lt"/>
              <a:buAutoNum type="arabicPeriod"/>
            </a:pPr>
            <a:r>
              <a:rPr lang="es-CR" sz="2400" dirty="0" smtClean="0"/>
              <a:t>¿Qué transporte prefiere usted, un taxi o un autobús?</a:t>
            </a:r>
            <a:endParaRPr lang="es-CR" sz="2400" dirty="0"/>
          </a:p>
        </p:txBody>
      </p:sp>
    </p:spTree>
    <p:extLst>
      <p:ext uri="{BB962C8B-B14F-4D97-AF65-F5344CB8AC3E}">
        <p14:creationId xmlns:p14="http://schemas.microsoft.com/office/powerpoint/2010/main" val="2030869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Mis vacaciones</a:t>
            </a:r>
            <a:endParaRPr lang="es-CR" dirty="0"/>
          </a:p>
        </p:txBody>
      </p:sp>
      <p:pic>
        <p:nvPicPr>
          <p:cNvPr id="1026" name="Picture 2" descr="http://www.starwoodhotels.com/pub/media/3560/wes3560wn.100304_x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698" y="3039203"/>
            <a:ext cx="5034159" cy="33996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52.tinypic.com/2hi3xx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0061" y="3097818"/>
            <a:ext cx="4454770" cy="33410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45991" y="1616672"/>
            <a:ext cx="5258188" cy="461665"/>
          </a:xfrm>
          <a:prstGeom prst="rect">
            <a:avLst/>
          </a:prstGeom>
          <a:noFill/>
        </p:spPr>
        <p:txBody>
          <a:bodyPr wrap="square" rtlCol="0">
            <a:spAutoFit/>
          </a:bodyPr>
          <a:lstStyle/>
          <a:p>
            <a:r>
              <a:rPr lang="es-CR" sz="2400" dirty="0" smtClean="0"/>
              <a:t>¿En que país están todos los lugares?</a:t>
            </a:r>
            <a:endParaRPr lang="es-CR" sz="2400" dirty="0"/>
          </a:p>
        </p:txBody>
      </p:sp>
      <p:sp>
        <p:nvSpPr>
          <p:cNvPr id="8" name="TextBox 7"/>
          <p:cNvSpPr txBox="1"/>
          <p:nvPr/>
        </p:nvSpPr>
        <p:spPr>
          <a:xfrm>
            <a:off x="892274" y="2436684"/>
            <a:ext cx="4783015" cy="461665"/>
          </a:xfrm>
          <a:prstGeom prst="rect">
            <a:avLst/>
          </a:prstGeom>
          <a:noFill/>
        </p:spPr>
        <p:txBody>
          <a:bodyPr wrap="square" rtlCol="0">
            <a:spAutoFit/>
          </a:bodyPr>
          <a:lstStyle/>
          <a:p>
            <a:r>
              <a:rPr lang="es-CR" sz="2400" dirty="0" smtClean="0"/>
              <a:t>¿Qué océano es?</a:t>
            </a:r>
            <a:endParaRPr lang="es-CR" sz="2400" dirty="0"/>
          </a:p>
        </p:txBody>
      </p:sp>
      <p:sp>
        <p:nvSpPr>
          <p:cNvPr id="9" name="TextBox 8"/>
          <p:cNvSpPr txBox="1"/>
          <p:nvPr/>
        </p:nvSpPr>
        <p:spPr>
          <a:xfrm>
            <a:off x="7303476" y="2570060"/>
            <a:ext cx="4783015" cy="461665"/>
          </a:xfrm>
          <a:prstGeom prst="rect">
            <a:avLst/>
          </a:prstGeom>
          <a:noFill/>
        </p:spPr>
        <p:txBody>
          <a:bodyPr wrap="square" rtlCol="0">
            <a:spAutoFit/>
          </a:bodyPr>
          <a:lstStyle/>
          <a:p>
            <a:r>
              <a:rPr lang="es-CR" sz="2400" dirty="0" smtClean="0"/>
              <a:t>¿Qué animales hay en la selva?</a:t>
            </a:r>
            <a:endParaRPr lang="es-CR" sz="2400" dirty="0"/>
          </a:p>
        </p:txBody>
      </p:sp>
    </p:spTree>
    <p:extLst>
      <p:ext uri="{BB962C8B-B14F-4D97-AF65-F5344CB8AC3E}">
        <p14:creationId xmlns:p14="http://schemas.microsoft.com/office/powerpoint/2010/main" val="78248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Las respuestas</a:t>
            </a:r>
            <a:endParaRPr lang="es-CR" dirty="0"/>
          </a:p>
        </p:txBody>
      </p:sp>
      <p:pic>
        <p:nvPicPr>
          <p:cNvPr id="2050" name="Picture 2" descr="http://www.cleartrip.com/places/hotels/3449/344919/images/3858533_68_b_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989" y="2689936"/>
            <a:ext cx="5218178" cy="34738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606722" y="2236274"/>
            <a:ext cx="5159031" cy="3447428"/>
          </a:xfrm>
          <a:prstGeom prst="rect">
            <a:avLst/>
          </a:prstGeom>
        </p:spPr>
      </p:pic>
      <p:sp>
        <p:nvSpPr>
          <p:cNvPr id="5" name="TextBox 4"/>
          <p:cNvSpPr txBox="1"/>
          <p:nvPr/>
        </p:nvSpPr>
        <p:spPr>
          <a:xfrm>
            <a:off x="292989" y="1657076"/>
            <a:ext cx="4783015" cy="461665"/>
          </a:xfrm>
          <a:prstGeom prst="rect">
            <a:avLst/>
          </a:prstGeom>
          <a:noFill/>
        </p:spPr>
        <p:txBody>
          <a:bodyPr wrap="square" rtlCol="0">
            <a:spAutoFit/>
          </a:bodyPr>
          <a:lstStyle/>
          <a:p>
            <a:r>
              <a:rPr lang="es-CR" sz="2400" dirty="0" smtClean="0"/>
              <a:t>1. ¿Por </a:t>
            </a:r>
            <a:r>
              <a:rPr lang="es-CR" sz="2400" dirty="0" smtClean="0"/>
              <a:t>que se llama río celeste?</a:t>
            </a:r>
            <a:endParaRPr lang="es-CR" sz="2400" dirty="0"/>
          </a:p>
        </p:txBody>
      </p:sp>
      <p:sp>
        <p:nvSpPr>
          <p:cNvPr id="7" name="TextBox 6"/>
          <p:cNvSpPr txBox="1"/>
          <p:nvPr/>
        </p:nvSpPr>
        <p:spPr>
          <a:xfrm>
            <a:off x="6882494" y="970815"/>
            <a:ext cx="4783015" cy="461665"/>
          </a:xfrm>
          <a:prstGeom prst="rect">
            <a:avLst/>
          </a:prstGeom>
          <a:noFill/>
        </p:spPr>
        <p:txBody>
          <a:bodyPr wrap="square" rtlCol="0">
            <a:spAutoFit/>
          </a:bodyPr>
          <a:lstStyle/>
          <a:p>
            <a:r>
              <a:rPr lang="es-CR" sz="2400" dirty="0" smtClean="0"/>
              <a:t>2. ¿Cuándo </a:t>
            </a:r>
            <a:r>
              <a:rPr lang="es-CR" sz="2400" dirty="0" smtClean="0"/>
              <a:t>visitó volcán arenal?</a:t>
            </a:r>
            <a:endParaRPr lang="es-CR" sz="2400" dirty="0"/>
          </a:p>
        </p:txBody>
      </p:sp>
      <p:sp>
        <p:nvSpPr>
          <p:cNvPr id="3" name="Rectangle 2"/>
          <p:cNvSpPr/>
          <p:nvPr/>
        </p:nvSpPr>
        <p:spPr>
          <a:xfrm>
            <a:off x="0" y="2115591"/>
            <a:ext cx="6655989" cy="461665"/>
          </a:xfrm>
          <a:prstGeom prst="rect">
            <a:avLst/>
          </a:prstGeom>
        </p:spPr>
        <p:txBody>
          <a:bodyPr wrap="none">
            <a:spAutoFit/>
          </a:bodyPr>
          <a:lstStyle/>
          <a:p>
            <a:r>
              <a:rPr lang="es-CR" sz="2400" dirty="0" smtClean="0">
                <a:solidFill>
                  <a:schemeClr val="accent1"/>
                </a:solidFill>
              </a:rPr>
              <a:t>Se llama rio celeste porque del color del agua.</a:t>
            </a:r>
            <a:endParaRPr lang="es-CR" sz="2400" dirty="0">
              <a:solidFill>
                <a:schemeClr val="accent1"/>
              </a:solidFill>
            </a:endParaRPr>
          </a:p>
        </p:txBody>
      </p:sp>
      <p:sp>
        <p:nvSpPr>
          <p:cNvPr id="8" name="TextBox 7"/>
          <p:cNvSpPr txBox="1"/>
          <p:nvPr/>
        </p:nvSpPr>
        <p:spPr>
          <a:xfrm>
            <a:off x="6606722" y="1413394"/>
            <a:ext cx="5410200" cy="461665"/>
          </a:xfrm>
          <a:prstGeom prst="rect">
            <a:avLst/>
          </a:prstGeom>
          <a:noFill/>
        </p:spPr>
        <p:txBody>
          <a:bodyPr wrap="square" rtlCol="0">
            <a:spAutoFit/>
          </a:bodyPr>
          <a:lstStyle/>
          <a:p>
            <a:r>
              <a:rPr lang="es-CR" sz="2400" dirty="0" smtClean="0">
                <a:solidFill>
                  <a:schemeClr val="accent1"/>
                </a:solidFill>
              </a:rPr>
              <a:t>Visitó el volcán en noviembre de 2013</a:t>
            </a:r>
            <a:endParaRPr lang="es-CR" sz="2400" dirty="0">
              <a:solidFill>
                <a:schemeClr val="accent1"/>
              </a:solidFill>
            </a:endParaRPr>
          </a:p>
        </p:txBody>
      </p:sp>
    </p:spTree>
    <p:extLst>
      <p:ext uri="{BB962C8B-B14F-4D97-AF65-F5344CB8AC3E}">
        <p14:creationId xmlns:p14="http://schemas.microsoft.com/office/powerpoint/2010/main" val="370821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Mis vacaciones</a:t>
            </a:r>
            <a:endParaRPr lang="es-CR" dirty="0"/>
          </a:p>
        </p:txBody>
      </p:sp>
      <p:pic>
        <p:nvPicPr>
          <p:cNvPr id="1026" name="Picture 2" descr="http://www.starwoodhotels.com/pub/media/3560/wes3560wn.100304_x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698" y="3039203"/>
            <a:ext cx="5034159" cy="33996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52.tinypic.com/2hi3xx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6796" y="3455371"/>
            <a:ext cx="4454770" cy="33410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15510" y="1204925"/>
            <a:ext cx="5558491" cy="461665"/>
          </a:xfrm>
          <a:prstGeom prst="rect">
            <a:avLst/>
          </a:prstGeom>
          <a:noFill/>
        </p:spPr>
        <p:txBody>
          <a:bodyPr wrap="square" rtlCol="0">
            <a:spAutoFit/>
          </a:bodyPr>
          <a:lstStyle/>
          <a:p>
            <a:r>
              <a:rPr lang="es-CR" sz="2400" dirty="0" smtClean="0"/>
              <a:t>5. ¿En </a:t>
            </a:r>
            <a:r>
              <a:rPr lang="es-CR" sz="2400" dirty="0" smtClean="0"/>
              <a:t>que país están todos los lugares?</a:t>
            </a:r>
            <a:endParaRPr lang="es-CR" sz="2400" dirty="0"/>
          </a:p>
        </p:txBody>
      </p:sp>
      <p:sp>
        <p:nvSpPr>
          <p:cNvPr id="8" name="TextBox 7"/>
          <p:cNvSpPr txBox="1"/>
          <p:nvPr/>
        </p:nvSpPr>
        <p:spPr>
          <a:xfrm>
            <a:off x="677334" y="1943039"/>
            <a:ext cx="4783015" cy="461665"/>
          </a:xfrm>
          <a:prstGeom prst="rect">
            <a:avLst/>
          </a:prstGeom>
          <a:noFill/>
        </p:spPr>
        <p:txBody>
          <a:bodyPr wrap="square" rtlCol="0">
            <a:spAutoFit/>
          </a:bodyPr>
          <a:lstStyle/>
          <a:p>
            <a:r>
              <a:rPr lang="es-CR" sz="2400" dirty="0" smtClean="0"/>
              <a:t>3. ¿Qué </a:t>
            </a:r>
            <a:r>
              <a:rPr lang="es-CR" sz="2400" dirty="0" smtClean="0"/>
              <a:t>océano es?</a:t>
            </a:r>
            <a:endParaRPr lang="es-CR" sz="2400" dirty="0"/>
          </a:p>
        </p:txBody>
      </p:sp>
      <p:sp>
        <p:nvSpPr>
          <p:cNvPr id="9" name="TextBox 8"/>
          <p:cNvSpPr txBox="1"/>
          <p:nvPr/>
        </p:nvSpPr>
        <p:spPr>
          <a:xfrm>
            <a:off x="7196796" y="2257800"/>
            <a:ext cx="4783015" cy="461665"/>
          </a:xfrm>
          <a:prstGeom prst="rect">
            <a:avLst/>
          </a:prstGeom>
          <a:noFill/>
        </p:spPr>
        <p:txBody>
          <a:bodyPr wrap="square" rtlCol="0">
            <a:spAutoFit/>
          </a:bodyPr>
          <a:lstStyle/>
          <a:p>
            <a:r>
              <a:rPr lang="es-CR" sz="2400" dirty="0" smtClean="0"/>
              <a:t>4. ¿Qué </a:t>
            </a:r>
            <a:r>
              <a:rPr lang="es-CR" sz="2400" dirty="0" smtClean="0"/>
              <a:t>animales hay en la selva?</a:t>
            </a:r>
            <a:endParaRPr lang="es-CR" sz="2400" dirty="0"/>
          </a:p>
        </p:txBody>
      </p:sp>
      <p:sp>
        <p:nvSpPr>
          <p:cNvPr id="10" name="TextBox 9"/>
          <p:cNvSpPr txBox="1"/>
          <p:nvPr/>
        </p:nvSpPr>
        <p:spPr>
          <a:xfrm>
            <a:off x="4071898" y="1623301"/>
            <a:ext cx="4783015" cy="461665"/>
          </a:xfrm>
          <a:prstGeom prst="rect">
            <a:avLst/>
          </a:prstGeom>
          <a:noFill/>
        </p:spPr>
        <p:txBody>
          <a:bodyPr wrap="square" rtlCol="0">
            <a:spAutoFit/>
          </a:bodyPr>
          <a:lstStyle/>
          <a:p>
            <a:r>
              <a:rPr lang="es-CR" sz="2400" dirty="0" smtClean="0">
                <a:solidFill>
                  <a:schemeClr val="accent1"/>
                </a:solidFill>
              </a:rPr>
              <a:t>Están en Costa Rica.</a:t>
            </a:r>
            <a:endParaRPr lang="es-CR" sz="2400" dirty="0">
              <a:solidFill>
                <a:schemeClr val="accent1"/>
              </a:solidFill>
            </a:endParaRPr>
          </a:p>
        </p:txBody>
      </p:sp>
      <p:sp>
        <p:nvSpPr>
          <p:cNvPr id="11" name="TextBox 10"/>
          <p:cNvSpPr txBox="1"/>
          <p:nvPr/>
        </p:nvSpPr>
        <p:spPr>
          <a:xfrm>
            <a:off x="570842" y="2337080"/>
            <a:ext cx="4783015" cy="461665"/>
          </a:xfrm>
          <a:prstGeom prst="rect">
            <a:avLst/>
          </a:prstGeom>
          <a:noFill/>
        </p:spPr>
        <p:txBody>
          <a:bodyPr wrap="square" rtlCol="0">
            <a:spAutoFit/>
          </a:bodyPr>
          <a:lstStyle/>
          <a:p>
            <a:r>
              <a:rPr lang="es-CR" sz="2400" dirty="0" smtClean="0">
                <a:solidFill>
                  <a:schemeClr val="accent1"/>
                </a:solidFill>
              </a:rPr>
              <a:t>Es el océano pacifico.</a:t>
            </a:r>
            <a:endParaRPr lang="es-CR" sz="2400" dirty="0">
              <a:solidFill>
                <a:schemeClr val="accent1"/>
              </a:solidFill>
            </a:endParaRPr>
          </a:p>
        </p:txBody>
      </p:sp>
      <p:sp>
        <p:nvSpPr>
          <p:cNvPr id="12" name="TextBox 11"/>
          <p:cNvSpPr txBox="1"/>
          <p:nvPr/>
        </p:nvSpPr>
        <p:spPr>
          <a:xfrm>
            <a:off x="7196796" y="2666306"/>
            <a:ext cx="4783015" cy="461665"/>
          </a:xfrm>
          <a:prstGeom prst="rect">
            <a:avLst/>
          </a:prstGeom>
          <a:noFill/>
        </p:spPr>
        <p:txBody>
          <a:bodyPr wrap="square" rtlCol="0">
            <a:spAutoFit/>
          </a:bodyPr>
          <a:lstStyle/>
          <a:p>
            <a:r>
              <a:rPr lang="es-CR" sz="2400" dirty="0" smtClean="0">
                <a:solidFill>
                  <a:schemeClr val="accent1"/>
                </a:solidFill>
              </a:rPr>
              <a:t>Hay monos, ranas y pájaros</a:t>
            </a:r>
            <a:r>
              <a:rPr lang="es-CR" sz="2400" dirty="0" smtClean="0">
                <a:solidFill>
                  <a:schemeClr val="accent1"/>
                </a:solidFill>
              </a:rPr>
              <a:t>.</a:t>
            </a:r>
            <a:endParaRPr lang="es-CR" sz="2400" dirty="0">
              <a:solidFill>
                <a:schemeClr val="accent1"/>
              </a:solidFill>
            </a:endParaRPr>
          </a:p>
        </p:txBody>
      </p:sp>
    </p:spTree>
    <p:extLst>
      <p:ext uri="{BB962C8B-B14F-4D97-AF65-F5344CB8AC3E}">
        <p14:creationId xmlns:p14="http://schemas.microsoft.com/office/powerpoint/2010/main" val="199737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s-CR" dirty="0" smtClean="0"/>
              <a:t>La geografía</a:t>
            </a:r>
            <a:endParaRPr lang="es-CR" dirty="0"/>
          </a:p>
        </p:txBody>
      </p:sp>
      <p:sp>
        <p:nvSpPr>
          <p:cNvPr id="5" name="Subtitle 4"/>
          <p:cNvSpPr>
            <a:spLocks noGrp="1"/>
          </p:cNvSpPr>
          <p:nvPr>
            <p:ph type="subTitle" idx="1"/>
          </p:nvPr>
        </p:nvSpPr>
        <p:spPr/>
        <p:txBody>
          <a:bodyPr/>
          <a:lstStyle/>
          <a:p>
            <a:r>
              <a:rPr lang="es-ES" dirty="0" smtClean="0"/>
              <a:t>Escriban </a:t>
            </a:r>
            <a:r>
              <a:rPr lang="es-ES" dirty="0"/>
              <a:t>las </a:t>
            </a:r>
            <a:r>
              <a:rPr lang="es-ES" dirty="0" smtClean="0"/>
              <a:t>palabras del cuadro </a:t>
            </a:r>
            <a:r>
              <a:rPr lang="es-ES" dirty="0"/>
              <a:t>debajo de las fotos correctas</a:t>
            </a:r>
            <a:endParaRPr lang="en-US" dirty="0"/>
          </a:p>
          <a:p>
            <a:endParaRPr lang="es-CR" dirty="0"/>
          </a:p>
        </p:txBody>
      </p:sp>
    </p:spTree>
    <p:extLst>
      <p:ext uri="{BB962C8B-B14F-4D97-AF65-F5344CB8AC3E}">
        <p14:creationId xmlns:p14="http://schemas.microsoft.com/office/powerpoint/2010/main" val="2058842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Repitan las palabras como clase</a:t>
            </a:r>
            <a:endParaRPr lang="es-CR" dirty="0"/>
          </a:p>
        </p:txBody>
      </p:sp>
      <p:sp>
        <p:nvSpPr>
          <p:cNvPr id="3" name="Content Placeholder 2"/>
          <p:cNvSpPr>
            <a:spLocks noGrp="1"/>
          </p:cNvSpPr>
          <p:nvPr>
            <p:ph sz="half" idx="1"/>
          </p:nvPr>
        </p:nvSpPr>
        <p:spPr>
          <a:xfrm>
            <a:off x="677334" y="2160588"/>
            <a:ext cx="4184035" cy="4468811"/>
          </a:xfrm>
        </p:spPr>
        <p:txBody>
          <a:bodyPr>
            <a:noAutofit/>
          </a:bodyPr>
          <a:lstStyle/>
          <a:p>
            <a:pPr marL="0" indent="0">
              <a:buNone/>
            </a:pPr>
            <a:r>
              <a:rPr lang="es-CR" sz="2400" dirty="0" smtClean="0"/>
              <a:t>El lago</a:t>
            </a:r>
          </a:p>
          <a:p>
            <a:pPr marL="0" indent="0">
              <a:buNone/>
            </a:pPr>
            <a:r>
              <a:rPr lang="es-CR" sz="2400" dirty="0" smtClean="0"/>
              <a:t>El mar/ el océano</a:t>
            </a:r>
          </a:p>
          <a:p>
            <a:pPr marL="0" indent="0">
              <a:buNone/>
            </a:pPr>
            <a:r>
              <a:rPr lang="es-CR" sz="2400" dirty="0" smtClean="0"/>
              <a:t>La montaña</a:t>
            </a:r>
          </a:p>
          <a:p>
            <a:pPr marL="0" indent="0">
              <a:buNone/>
            </a:pPr>
            <a:r>
              <a:rPr lang="es-CR" sz="2400" dirty="0" smtClean="0"/>
              <a:t>El río</a:t>
            </a:r>
          </a:p>
          <a:p>
            <a:pPr marL="0" indent="0">
              <a:buNone/>
            </a:pPr>
            <a:r>
              <a:rPr lang="es-CR" sz="2400" dirty="0" smtClean="0"/>
              <a:t>El volcán</a:t>
            </a:r>
          </a:p>
          <a:p>
            <a:pPr marL="0" indent="0">
              <a:buNone/>
            </a:pPr>
            <a:r>
              <a:rPr lang="es-CR" sz="2400" dirty="0" smtClean="0"/>
              <a:t>El bosque</a:t>
            </a:r>
          </a:p>
          <a:p>
            <a:pPr marL="0" indent="0">
              <a:buNone/>
            </a:pPr>
            <a:r>
              <a:rPr lang="es-CR" sz="2400" dirty="0" smtClean="0"/>
              <a:t>La playa</a:t>
            </a:r>
          </a:p>
          <a:p>
            <a:pPr marL="0" indent="0">
              <a:buNone/>
            </a:pPr>
            <a:r>
              <a:rPr lang="es-CR" sz="2400" dirty="0" smtClean="0"/>
              <a:t>El desierto</a:t>
            </a:r>
          </a:p>
          <a:p>
            <a:pPr marL="0" indent="0">
              <a:buNone/>
            </a:pPr>
            <a:r>
              <a:rPr lang="es-CR" sz="2400" dirty="0" smtClean="0"/>
              <a:t>La arena</a:t>
            </a:r>
            <a:endParaRPr lang="es-CR" sz="2400" dirty="0"/>
          </a:p>
        </p:txBody>
      </p:sp>
    </p:spTree>
    <p:extLst>
      <p:ext uri="{BB962C8B-B14F-4D97-AF65-F5344CB8AC3E}">
        <p14:creationId xmlns:p14="http://schemas.microsoft.com/office/powerpoint/2010/main" val="939515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La montaña</a:t>
            </a:r>
            <a:endParaRPr lang="es-CR" dirty="0"/>
          </a:p>
        </p:txBody>
      </p:sp>
      <p:pic>
        <p:nvPicPr>
          <p:cNvPr id="4" name="Content Placeholder 4" descr="http://yogainmyschool.com/wp-content/uploads/2009/11/mountain_7.jpg"/>
          <p:cNvPicPr>
            <a:picLocks noGrp="1"/>
          </p:cNvPicPr>
          <p:nvPr>
            <p:ph idx="1"/>
          </p:nvPr>
        </p:nvPicPr>
        <p:blipFill>
          <a:blip r:embed="rId2" cstate="print"/>
          <a:srcRect/>
          <a:stretch>
            <a:fillRect/>
          </a:stretch>
        </p:blipFill>
        <p:spPr bwMode="auto">
          <a:xfrm>
            <a:off x="2388394" y="2160588"/>
            <a:ext cx="5175249" cy="3881437"/>
          </a:xfrm>
          <a:prstGeom prst="rect">
            <a:avLst/>
          </a:prstGeom>
          <a:noFill/>
          <a:ln w="9525">
            <a:noFill/>
            <a:miter lim="800000"/>
            <a:headEnd/>
            <a:tailEnd/>
          </a:ln>
        </p:spPr>
      </p:pic>
    </p:spTree>
    <p:extLst>
      <p:ext uri="{BB962C8B-B14F-4D97-AF65-F5344CB8AC3E}">
        <p14:creationId xmlns:p14="http://schemas.microsoft.com/office/powerpoint/2010/main" val="24852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El río</a:t>
            </a:r>
            <a:endParaRPr lang="es-CR" dirty="0"/>
          </a:p>
        </p:txBody>
      </p:sp>
      <p:pic>
        <p:nvPicPr>
          <p:cNvPr id="4" name="Content Placeholder 3" descr="http://ichef.bbci.co.uk/naturelibrary/images/ic/credit/640x395/r/ri/river/river_1.jpg"/>
          <p:cNvPicPr>
            <a:picLocks noGrp="1"/>
          </p:cNvPicPr>
          <p:nvPr>
            <p:ph idx="1"/>
          </p:nvPr>
        </p:nvPicPr>
        <p:blipFill>
          <a:blip r:embed="rId2" cstate="print"/>
          <a:srcRect/>
          <a:stretch>
            <a:fillRect/>
          </a:stretch>
        </p:blipFill>
        <p:spPr bwMode="auto">
          <a:xfrm>
            <a:off x="2022606" y="1930400"/>
            <a:ext cx="5906124" cy="4140616"/>
          </a:xfrm>
          <a:prstGeom prst="rect">
            <a:avLst/>
          </a:prstGeom>
          <a:noFill/>
          <a:ln w="9525">
            <a:noFill/>
            <a:miter lim="800000"/>
            <a:headEnd/>
            <a:tailEnd/>
          </a:ln>
        </p:spPr>
      </p:pic>
    </p:spTree>
    <p:extLst>
      <p:ext uri="{BB962C8B-B14F-4D97-AF65-F5344CB8AC3E}">
        <p14:creationId xmlns:p14="http://schemas.microsoft.com/office/powerpoint/2010/main" val="337639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El desierto</a:t>
            </a:r>
            <a:endParaRPr lang="es-CR" dirty="0"/>
          </a:p>
        </p:txBody>
      </p:sp>
      <p:pic>
        <p:nvPicPr>
          <p:cNvPr id="4" name="Content Placeholder 3" descr="Sahara Desert"/>
          <p:cNvPicPr>
            <a:picLocks noGrp="1"/>
          </p:cNvPicPr>
          <p:nvPr>
            <p:ph idx="1"/>
          </p:nvPr>
        </p:nvPicPr>
        <p:blipFill>
          <a:blip r:embed="rId2" cstate="print"/>
          <a:srcRect/>
          <a:stretch>
            <a:fillRect/>
          </a:stretch>
        </p:blipFill>
        <p:spPr bwMode="auto">
          <a:xfrm>
            <a:off x="2412083" y="1930400"/>
            <a:ext cx="5127170" cy="3599656"/>
          </a:xfrm>
          <a:prstGeom prst="rect">
            <a:avLst/>
          </a:prstGeom>
          <a:noFill/>
          <a:ln w="9525">
            <a:noFill/>
            <a:miter lim="800000"/>
            <a:headEnd/>
            <a:tailEnd/>
          </a:ln>
        </p:spPr>
      </p:pic>
    </p:spTree>
    <p:extLst>
      <p:ext uri="{BB962C8B-B14F-4D97-AF65-F5344CB8AC3E}">
        <p14:creationId xmlns:p14="http://schemas.microsoft.com/office/powerpoint/2010/main" val="336567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R" dirty="0" smtClean="0"/>
              <a:t>Calentamiento</a:t>
            </a:r>
            <a:endParaRPr lang="es-CR" dirty="0"/>
          </a:p>
        </p:txBody>
      </p:sp>
      <p:sp>
        <p:nvSpPr>
          <p:cNvPr id="3" name="Content Placeholder 2"/>
          <p:cNvSpPr>
            <a:spLocks noGrp="1"/>
          </p:cNvSpPr>
          <p:nvPr>
            <p:ph idx="1"/>
          </p:nvPr>
        </p:nvSpPr>
        <p:spPr>
          <a:xfrm>
            <a:off x="677335" y="2160591"/>
            <a:ext cx="8619066" cy="4254957"/>
          </a:xfrm>
        </p:spPr>
        <p:txBody>
          <a:bodyPr>
            <a:normAutofit/>
          </a:bodyPr>
          <a:lstStyle/>
          <a:p>
            <a:pPr marL="0" indent="0">
              <a:buNone/>
            </a:pPr>
            <a:r>
              <a:rPr lang="es-CR" sz="2400" dirty="0" smtClean="0"/>
              <a:t>Direcciones: Respondan </a:t>
            </a:r>
            <a:r>
              <a:rPr lang="es-CR" sz="2400" dirty="0"/>
              <a:t>a las preguntas en </a:t>
            </a:r>
            <a:r>
              <a:rPr lang="es-CR" sz="2400" b="1" i="1" dirty="0"/>
              <a:t>frases completas</a:t>
            </a:r>
          </a:p>
          <a:p>
            <a:pPr>
              <a:buFont typeface="+mj-lt"/>
              <a:buAutoNum type="arabicPeriod"/>
            </a:pPr>
            <a:r>
              <a:rPr lang="es-CR" sz="2400" dirty="0" smtClean="0"/>
              <a:t>¿Qué es la fecha hoy?</a:t>
            </a:r>
          </a:p>
          <a:p>
            <a:pPr marL="0" indent="0">
              <a:buNone/>
            </a:pPr>
            <a:endParaRPr lang="es-CR" sz="2400" dirty="0"/>
          </a:p>
          <a:p>
            <a:pPr>
              <a:buAutoNum type="arabicPeriod" startAt="2"/>
            </a:pPr>
            <a:r>
              <a:rPr lang="es-CR" sz="2400" dirty="0" smtClean="0"/>
              <a:t>¿Qué es la tarea esta semana? </a:t>
            </a:r>
            <a:r>
              <a:rPr lang="es-CR" sz="2400" dirty="0"/>
              <a:t>	</a:t>
            </a:r>
          </a:p>
          <a:p>
            <a:pPr marL="0" indent="0">
              <a:buNone/>
            </a:pPr>
            <a:endParaRPr lang="es-CR" sz="2400" dirty="0" smtClean="0"/>
          </a:p>
          <a:p>
            <a:pPr marL="0" indent="0">
              <a:buNone/>
            </a:pPr>
            <a:r>
              <a:rPr lang="es-CR" sz="2000" dirty="0" smtClean="0">
                <a:solidFill>
                  <a:schemeClr val="accent1"/>
                </a:solidFill>
              </a:rPr>
              <a:t>3</a:t>
            </a:r>
            <a:r>
              <a:rPr lang="es-CR" sz="2000" dirty="0">
                <a:solidFill>
                  <a:schemeClr val="accent1"/>
                </a:solidFill>
              </a:rPr>
              <a:t>. </a:t>
            </a:r>
            <a:r>
              <a:rPr lang="es-CR" sz="2400" dirty="0" smtClean="0"/>
              <a:t>¿Cuántos estudiantes hay en la clase hoy? </a:t>
            </a:r>
          </a:p>
          <a:p>
            <a:pPr marL="0" indent="0">
              <a:buNone/>
            </a:pPr>
            <a:r>
              <a:rPr lang="es-CR" sz="2400" dirty="0" smtClean="0"/>
              <a:t>	</a:t>
            </a:r>
            <a:endParaRPr lang="es-CR" dirty="0" smtClean="0"/>
          </a:p>
          <a:p>
            <a:pPr>
              <a:buFont typeface="+mj-lt"/>
              <a:buAutoNum type="arabicPeriod"/>
            </a:pPr>
            <a:endParaRPr lang="es-CR" dirty="0"/>
          </a:p>
        </p:txBody>
      </p:sp>
    </p:spTree>
    <p:extLst>
      <p:ext uri="{BB962C8B-B14F-4D97-AF65-F5344CB8AC3E}">
        <p14:creationId xmlns:p14="http://schemas.microsoft.com/office/powerpoint/2010/main" val="967906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El volcán</a:t>
            </a:r>
            <a:endParaRPr lang="es-CR" dirty="0"/>
          </a:p>
        </p:txBody>
      </p:sp>
      <p:pic>
        <p:nvPicPr>
          <p:cNvPr id="5" name="Content Placeholder 4" descr="http://www.noahmintz.com/volcano.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21999" y="1930400"/>
            <a:ext cx="4907337" cy="4339604"/>
          </a:xfrm>
          <a:prstGeom prst="rect">
            <a:avLst/>
          </a:prstGeom>
          <a:noFill/>
          <a:extLst/>
        </p:spPr>
      </p:pic>
    </p:spTree>
    <p:extLst>
      <p:ext uri="{BB962C8B-B14F-4D97-AF65-F5344CB8AC3E}">
        <p14:creationId xmlns:p14="http://schemas.microsoft.com/office/powerpoint/2010/main" val="273445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El océano/el mar</a:t>
            </a:r>
            <a:endParaRPr lang="es-CR" dirty="0"/>
          </a:p>
        </p:txBody>
      </p:sp>
      <p:pic>
        <p:nvPicPr>
          <p:cNvPr id="4" name="Content Placeholder 3" descr="http://www.villasmunta.it/oceanografia/Non_pubblicabili/Pacifico.gif"/>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355" y="2160588"/>
            <a:ext cx="3855328" cy="3881437"/>
          </a:xfrm>
          <a:prstGeom prst="rect">
            <a:avLst/>
          </a:prstGeom>
          <a:noFill/>
          <a:extLst/>
        </p:spPr>
      </p:pic>
    </p:spTree>
    <p:extLst>
      <p:ext uri="{BB962C8B-B14F-4D97-AF65-F5344CB8AC3E}">
        <p14:creationId xmlns:p14="http://schemas.microsoft.com/office/powerpoint/2010/main" val="426699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El lago</a:t>
            </a:r>
            <a:endParaRPr lang="es-CR" dirty="0"/>
          </a:p>
        </p:txBody>
      </p:sp>
      <p:pic>
        <p:nvPicPr>
          <p:cNvPr id="4" name="Content Placeholder 3" descr="http://www.nj.gov/dep/wms/bfbm/GreatGorgeLake.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30926" y="1930400"/>
            <a:ext cx="5489483" cy="4003495"/>
          </a:xfrm>
          <a:prstGeom prst="rect">
            <a:avLst/>
          </a:prstGeom>
          <a:noFill/>
          <a:extLst/>
        </p:spPr>
      </p:pic>
    </p:spTree>
    <p:extLst>
      <p:ext uri="{BB962C8B-B14F-4D97-AF65-F5344CB8AC3E}">
        <p14:creationId xmlns:p14="http://schemas.microsoft.com/office/powerpoint/2010/main" val="262674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La playa</a:t>
            </a:r>
            <a:endParaRPr lang="es-CR" dirty="0"/>
          </a:p>
        </p:txBody>
      </p:sp>
      <p:pic>
        <p:nvPicPr>
          <p:cNvPr id="4" name="Content Placeholder 3" descr="beach paradise deault trees picture and wallpaper"/>
          <p:cNvPicPr>
            <a:picLocks noGrp="1"/>
          </p:cNvPicPr>
          <p:nvPr>
            <p:ph idx="1"/>
          </p:nvPr>
        </p:nvPicPr>
        <p:blipFill>
          <a:blip r:embed="rId2" cstate="print"/>
          <a:srcRect/>
          <a:stretch>
            <a:fillRect/>
          </a:stretch>
        </p:blipFill>
        <p:spPr bwMode="auto">
          <a:xfrm>
            <a:off x="2270250" y="1930400"/>
            <a:ext cx="5410836" cy="4014670"/>
          </a:xfrm>
          <a:prstGeom prst="rect">
            <a:avLst/>
          </a:prstGeom>
          <a:noFill/>
          <a:ln w="9525">
            <a:noFill/>
            <a:miter lim="800000"/>
            <a:headEnd/>
            <a:tailEnd/>
          </a:ln>
        </p:spPr>
      </p:pic>
    </p:spTree>
    <p:extLst>
      <p:ext uri="{BB962C8B-B14F-4D97-AF65-F5344CB8AC3E}">
        <p14:creationId xmlns:p14="http://schemas.microsoft.com/office/powerpoint/2010/main" val="201153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La arena</a:t>
            </a:r>
            <a:endParaRPr lang="es-CR" dirty="0"/>
          </a:p>
        </p:txBody>
      </p:sp>
      <p:pic>
        <p:nvPicPr>
          <p:cNvPr id="4" name="Content Placeholder 3" descr="http://banzaisurfschool.com/wp-content/uploads/2013/07/TheSand.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68402" y="1930400"/>
            <a:ext cx="5614532" cy="3760519"/>
          </a:xfrm>
          <a:prstGeom prst="rect">
            <a:avLst/>
          </a:prstGeom>
          <a:noFill/>
          <a:extLst/>
        </p:spPr>
      </p:pic>
    </p:spTree>
    <p:extLst>
      <p:ext uri="{BB962C8B-B14F-4D97-AF65-F5344CB8AC3E}">
        <p14:creationId xmlns:p14="http://schemas.microsoft.com/office/powerpoint/2010/main" val="264211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El bosque</a:t>
            </a:r>
            <a:endParaRPr lang="es-CR" dirty="0"/>
          </a:p>
        </p:txBody>
      </p:sp>
      <p:pic>
        <p:nvPicPr>
          <p:cNvPr id="4" name="Content Placeholder 3" descr="http://1.bp.blogspot.com/--Li6ae3MJnw/T4Raj9SC1DI/AAAAAAAACF8/AWTc_YFOLxE/s1600/1327192486201.jpg"/>
          <p:cNvPicPr>
            <a:picLocks noGrp="1"/>
          </p:cNvPicPr>
          <p:nvPr>
            <p:ph idx="1"/>
          </p:nvPr>
        </p:nvPicPr>
        <p:blipFill>
          <a:blip r:embed="rId2" cstate="print"/>
          <a:srcRect/>
          <a:stretch>
            <a:fillRect/>
          </a:stretch>
        </p:blipFill>
        <p:spPr bwMode="auto">
          <a:xfrm>
            <a:off x="2248361" y="1930400"/>
            <a:ext cx="5454614" cy="4396545"/>
          </a:xfrm>
          <a:prstGeom prst="rect">
            <a:avLst/>
          </a:prstGeom>
          <a:noFill/>
          <a:ln w="9525">
            <a:noFill/>
            <a:miter lim="800000"/>
            <a:headEnd/>
            <a:tailEnd/>
          </a:ln>
        </p:spPr>
      </p:pic>
    </p:spTree>
    <p:extLst>
      <p:ext uri="{BB962C8B-B14F-4D97-AF65-F5344CB8AC3E}">
        <p14:creationId xmlns:p14="http://schemas.microsoft.com/office/powerpoint/2010/main" val="179021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R" dirty="0"/>
              <a:t>C. Lea la descripción y escriba la palabra correcta de las palabras importantes.</a:t>
            </a:r>
            <a:r>
              <a:rPr lang="en-US" dirty="0"/>
              <a:t/>
            </a:r>
            <a:br>
              <a:rPr lang="en-US" dirty="0"/>
            </a:br>
            <a:endParaRPr lang="es-CR" dirty="0"/>
          </a:p>
        </p:txBody>
      </p:sp>
      <p:sp>
        <p:nvSpPr>
          <p:cNvPr id="3" name="Content Placeholder 2"/>
          <p:cNvSpPr>
            <a:spLocks noGrp="1"/>
          </p:cNvSpPr>
          <p:nvPr>
            <p:ph idx="1"/>
          </p:nvPr>
        </p:nvSpPr>
        <p:spPr>
          <a:xfrm>
            <a:off x="677334" y="2160589"/>
            <a:ext cx="9411046" cy="4345142"/>
          </a:xfrm>
        </p:spPr>
        <p:txBody>
          <a:bodyPr>
            <a:normAutofit/>
          </a:bodyPr>
          <a:lstStyle/>
          <a:p>
            <a:pPr lvl="0">
              <a:buFont typeface="+mj-lt"/>
              <a:buAutoNum type="arabicPeriod"/>
            </a:pPr>
            <a:r>
              <a:rPr lang="es-CR" sz="2400" dirty="0" smtClean="0"/>
              <a:t>Un </a:t>
            </a:r>
            <a:r>
              <a:rPr lang="es-CR" sz="2400" dirty="0"/>
              <a:t>lugar natural sin mucho agua es _____________________.</a:t>
            </a:r>
            <a:endParaRPr lang="en-US" sz="2400" dirty="0"/>
          </a:p>
          <a:p>
            <a:pPr lvl="0">
              <a:buFont typeface="+mj-lt"/>
              <a:buAutoNum type="arabicPeriod"/>
            </a:pPr>
            <a:r>
              <a:rPr lang="es-CR" sz="2400" dirty="0"/>
              <a:t>Un _____________________ es un lugar natural muy grande con más agua que un lago.</a:t>
            </a:r>
            <a:endParaRPr lang="en-US" sz="2400" dirty="0"/>
          </a:p>
          <a:p>
            <a:pPr lvl="0">
              <a:buFont typeface="+mj-lt"/>
              <a:buAutoNum type="arabicPeriod"/>
            </a:pPr>
            <a:r>
              <a:rPr lang="es-CR" sz="2400" dirty="0"/>
              <a:t>Mt. Everest es _______________ más grande del mundo.</a:t>
            </a:r>
            <a:endParaRPr lang="en-US" sz="2400" dirty="0"/>
          </a:p>
          <a:p>
            <a:pPr lvl="0">
              <a:buFont typeface="+mj-lt"/>
              <a:buAutoNum type="arabicPeriod"/>
            </a:pPr>
            <a:r>
              <a:rPr lang="es-CR" sz="2400" dirty="0"/>
              <a:t>En el desierto y la playa hay mucha _____________________.</a:t>
            </a:r>
            <a:endParaRPr lang="en-US" sz="2400" dirty="0"/>
          </a:p>
          <a:p>
            <a:pPr lvl="0">
              <a:buFont typeface="+mj-lt"/>
              <a:buAutoNum type="arabicPeriod"/>
            </a:pPr>
            <a:r>
              <a:rPr lang="es-CR" sz="2400" dirty="0"/>
              <a:t>_____________________ tiene muchas animales y muchas plantas verdes como los árboles.</a:t>
            </a:r>
            <a:endParaRPr lang="en-US" sz="2400" dirty="0"/>
          </a:p>
          <a:p>
            <a:endParaRPr lang="es-CR" dirty="0"/>
          </a:p>
        </p:txBody>
      </p:sp>
      <p:sp>
        <p:nvSpPr>
          <p:cNvPr id="4" name="TextBox 3"/>
          <p:cNvSpPr txBox="1"/>
          <p:nvPr/>
        </p:nvSpPr>
        <p:spPr>
          <a:xfrm>
            <a:off x="6355080" y="2160589"/>
            <a:ext cx="2606040" cy="461665"/>
          </a:xfrm>
          <a:prstGeom prst="rect">
            <a:avLst/>
          </a:prstGeom>
          <a:noFill/>
        </p:spPr>
        <p:txBody>
          <a:bodyPr wrap="square" rtlCol="0">
            <a:spAutoFit/>
          </a:bodyPr>
          <a:lstStyle/>
          <a:p>
            <a:r>
              <a:rPr lang="es-CR" sz="2400" dirty="0">
                <a:solidFill>
                  <a:schemeClr val="accent1"/>
                </a:solidFill>
              </a:rPr>
              <a:t>e</a:t>
            </a:r>
            <a:r>
              <a:rPr lang="es-CR" sz="2400" dirty="0" smtClean="0">
                <a:solidFill>
                  <a:schemeClr val="accent1"/>
                </a:solidFill>
              </a:rPr>
              <a:t>l desierto</a:t>
            </a:r>
            <a:endParaRPr lang="es-CR" sz="2400" dirty="0">
              <a:solidFill>
                <a:schemeClr val="accent1"/>
              </a:solidFill>
            </a:endParaRPr>
          </a:p>
        </p:txBody>
      </p:sp>
      <p:sp>
        <p:nvSpPr>
          <p:cNvPr id="5" name="TextBox 4"/>
          <p:cNvSpPr txBox="1"/>
          <p:nvPr/>
        </p:nvSpPr>
        <p:spPr>
          <a:xfrm>
            <a:off x="2213187" y="2622254"/>
            <a:ext cx="2606040" cy="461665"/>
          </a:xfrm>
          <a:prstGeom prst="rect">
            <a:avLst/>
          </a:prstGeom>
          <a:noFill/>
        </p:spPr>
        <p:txBody>
          <a:bodyPr wrap="square" rtlCol="0">
            <a:spAutoFit/>
          </a:bodyPr>
          <a:lstStyle/>
          <a:p>
            <a:r>
              <a:rPr lang="es-CR" sz="2400" dirty="0">
                <a:solidFill>
                  <a:schemeClr val="accent1"/>
                </a:solidFill>
              </a:rPr>
              <a:t>o</a:t>
            </a:r>
            <a:r>
              <a:rPr lang="es-CR" sz="2400" dirty="0" smtClean="0">
                <a:solidFill>
                  <a:schemeClr val="accent1"/>
                </a:solidFill>
              </a:rPr>
              <a:t>céano </a:t>
            </a:r>
            <a:endParaRPr lang="es-CR" sz="2400" dirty="0">
              <a:solidFill>
                <a:schemeClr val="accent1"/>
              </a:solidFill>
            </a:endParaRPr>
          </a:p>
        </p:txBody>
      </p:sp>
      <p:sp>
        <p:nvSpPr>
          <p:cNvPr id="6" name="TextBox 5"/>
          <p:cNvSpPr txBox="1"/>
          <p:nvPr/>
        </p:nvSpPr>
        <p:spPr>
          <a:xfrm>
            <a:off x="3516207" y="3450653"/>
            <a:ext cx="2606040" cy="461665"/>
          </a:xfrm>
          <a:prstGeom prst="rect">
            <a:avLst/>
          </a:prstGeom>
          <a:noFill/>
        </p:spPr>
        <p:txBody>
          <a:bodyPr wrap="square" rtlCol="0">
            <a:spAutoFit/>
          </a:bodyPr>
          <a:lstStyle/>
          <a:p>
            <a:r>
              <a:rPr lang="es-CR" sz="2400" dirty="0">
                <a:solidFill>
                  <a:schemeClr val="accent1"/>
                </a:solidFill>
              </a:rPr>
              <a:t>l</a:t>
            </a:r>
            <a:r>
              <a:rPr lang="es-CR" sz="2400" dirty="0" smtClean="0">
                <a:solidFill>
                  <a:schemeClr val="accent1"/>
                </a:solidFill>
              </a:rPr>
              <a:t>a montaña</a:t>
            </a:r>
            <a:endParaRPr lang="es-CR" sz="2400" dirty="0">
              <a:solidFill>
                <a:schemeClr val="accent1"/>
              </a:solidFill>
            </a:endParaRPr>
          </a:p>
        </p:txBody>
      </p:sp>
      <p:sp>
        <p:nvSpPr>
          <p:cNvPr id="7" name="TextBox 6"/>
          <p:cNvSpPr txBox="1"/>
          <p:nvPr/>
        </p:nvSpPr>
        <p:spPr>
          <a:xfrm>
            <a:off x="6667962" y="3912318"/>
            <a:ext cx="2606040" cy="461665"/>
          </a:xfrm>
          <a:prstGeom prst="rect">
            <a:avLst/>
          </a:prstGeom>
          <a:noFill/>
        </p:spPr>
        <p:txBody>
          <a:bodyPr wrap="square" rtlCol="0">
            <a:spAutoFit/>
          </a:bodyPr>
          <a:lstStyle/>
          <a:p>
            <a:r>
              <a:rPr lang="es-CR" sz="2400" dirty="0" smtClean="0">
                <a:solidFill>
                  <a:schemeClr val="accent1"/>
                </a:solidFill>
              </a:rPr>
              <a:t>arena</a:t>
            </a:r>
            <a:endParaRPr lang="es-CR" sz="2400" dirty="0">
              <a:solidFill>
                <a:schemeClr val="accent1"/>
              </a:solidFill>
            </a:endParaRPr>
          </a:p>
        </p:txBody>
      </p:sp>
      <p:sp>
        <p:nvSpPr>
          <p:cNvPr id="8" name="TextBox 7"/>
          <p:cNvSpPr txBox="1"/>
          <p:nvPr/>
        </p:nvSpPr>
        <p:spPr>
          <a:xfrm>
            <a:off x="1844040" y="4447822"/>
            <a:ext cx="2606040" cy="461665"/>
          </a:xfrm>
          <a:prstGeom prst="rect">
            <a:avLst/>
          </a:prstGeom>
          <a:noFill/>
        </p:spPr>
        <p:txBody>
          <a:bodyPr wrap="square" rtlCol="0">
            <a:spAutoFit/>
          </a:bodyPr>
          <a:lstStyle/>
          <a:p>
            <a:r>
              <a:rPr lang="es-CR" sz="2400" dirty="0" smtClean="0">
                <a:solidFill>
                  <a:schemeClr val="accent1"/>
                </a:solidFill>
              </a:rPr>
              <a:t>El bosque</a:t>
            </a:r>
            <a:endParaRPr lang="es-CR" sz="2400" dirty="0">
              <a:solidFill>
                <a:schemeClr val="accent1"/>
              </a:solidFill>
            </a:endParaRPr>
          </a:p>
        </p:txBody>
      </p:sp>
    </p:spTree>
    <p:extLst>
      <p:ext uri="{BB962C8B-B14F-4D97-AF65-F5344CB8AC3E}">
        <p14:creationId xmlns:p14="http://schemas.microsoft.com/office/powerpoint/2010/main" val="277171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R" dirty="0"/>
              <a:t>D. Escriba tres frases originales con las nuevas palabras.</a:t>
            </a:r>
            <a:r>
              <a:rPr lang="en-US" dirty="0"/>
              <a:t/>
            </a:r>
            <a:br>
              <a:rPr lang="en-US" dirty="0"/>
            </a:br>
            <a:endParaRPr lang="es-CR" dirty="0"/>
          </a:p>
        </p:txBody>
      </p:sp>
      <p:sp>
        <p:nvSpPr>
          <p:cNvPr id="3" name="Content Placeholder 2"/>
          <p:cNvSpPr>
            <a:spLocks noGrp="1"/>
          </p:cNvSpPr>
          <p:nvPr>
            <p:ph idx="1"/>
          </p:nvPr>
        </p:nvSpPr>
        <p:spPr/>
        <p:txBody>
          <a:bodyPr/>
          <a:lstStyle/>
          <a:p>
            <a:pPr lvl="0">
              <a:buFont typeface="+mj-lt"/>
              <a:buAutoNum type="arabicPeriod"/>
            </a:pPr>
            <a:r>
              <a:rPr lang="es-CR" dirty="0" smtClean="0"/>
              <a:t>________________________________________________________________.</a:t>
            </a:r>
          </a:p>
          <a:p>
            <a:pPr lvl="0">
              <a:buFont typeface="+mj-lt"/>
              <a:buAutoNum type="arabicPeriod"/>
            </a:pPr>
            <a:endParaRPr lang="en-US" dirty="0"/>
          </a:p>
          <a:p>
            <a:pPr lvl="0">
              <a:buFont typeface="+mj-lt"/>
              <a:buAutoNum type="arabicPeriod"/>
            </a:pPr>
            <a:r>
              <a:rPr lang="es-CR" dirty="0" smtClean="0"/>
              <a:t>________________________________________________________________.</a:t>
            </a:r>
          </a:p>
          <a:p>
            <a:pPr lvl="0">
              <a:buFont typeface="+mj-lt"/>
              <a:buAutoNum type="arabicPeriod"/>
            </a:pPr>
            <a:endParaRPr lang="en-US" dirty="0"/>
          </a:p>
          <a:p>
            <a:pPr lvl="0">
              <a:buFont typeface="+mj-lt"/>
              <a:buAutoNum type="arabicPeriod"/>
            </a:pPr>
            <a:r>
              <a:rPr lang="es-CR" dirty="0"/>
              <a:t>________________________________________________________________.</a:t>
            </a:r>
            <a:r>
              <a:rPr lang="es-ES" b="1" dirty="0"/>
              <a:t>	</a:t>
            </a:r>
            <a:endParaRPr lang="en-US" dirty="0"/>
          </a:p>
          <a:p>
            <a:endParaRPr lang="es-CR" dirty="0"/>
          </a:p>
        </p:txBody>
      </p:sp>
    </p:spTree>
    <p:extLst>
      <p:ext uri="{BB962C8B-B14F-4D97-AF65-F5344CB8AC3E}">
        <p14:creationId xmlns:p14="http://schemas.microsoft.com/office/powerpoint/2010/main" val="18085075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¿Qué nos falta?</a:t>
            </a:r>
            <a:endParaRPr lang="es-CR" dirty="0"/>
          </a:p>
        </p:txBody>
      </p:sp>
      <p:sp>
        <p:nvSpPr>
          <p:cNvPr id="3" name="Content Placeholder 2"/>
          <p:cNvSpPr>
            <a:spLocks noGrp="1"/>
          </p:cNvSpPr>
          <p:nvPr>
            <p:ph idx="1"/>
          </p:nvPr>
        </p:nvSpPr>
        <p:spPr/>
        <p:txBody>
          <a:bodyPr>
            <a:normAutofit/>
          </a:bodyPr>
          <a:lstStyle/>
          <a:p>
            <a:pPr marL="0" indent="0">
              <a:buNone/>
            </a:pPr>
            <a:r>
              <a:rPr lang="es-CR" sz="2400" dirty="0" smtClean="0"/>
              <a:t>Una foto del vocabulario no va a estar en el grupo. Escriban la palabra del foto que falta para ganar un punto. Todas las personas en su grupo necesitan escribir en sus pizarritas. </a:t>
            </a:r>
            <a:endParaRPr lang="es-CR" sz="2400" dirty="0"/>
          </a:p>
        </p:txBody>
      </p:sp>
    </p:spTree>
    <p:extLst>
      <p:ext uri="{BB962C8B-B14F-4D97-AF65-F5344CB8AC3E}">
        <p14:creationId xmlns:p14="http://schemas.microsoft.com/office/powerpoint/2010/main" val="69701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R"/>
          </a:p>
        </p:txBody>
      </p:sp>
      <p:sp>
        <p:nvSpPr>
          <p:cNvPr id="3" name="Content Placeholder 2"/>
          <p:cNvSpPr>
            <a:spLocks noGrp="1"/>
          </p:cNvSpPr>
          <p:nvPr>
            <p:ph idx="1"/>
          </p:nvPr>
        </p:nvSpPr>
        <p:spPr/>
        <p:txBody>
          <a:bodyPr/>
          <a:lstStyle/>
          <a:p>
            <a:endParaRPr lang="es-CR" dirty="0"/>
          </a:p>
        </p:txBody>
      </p:sp>
      <p:pic>
        <p:nvPicPr>
          <p:cNvPr id="4" name="Content Placeholder 4" descr="http://yogainmyschool.com/wp-content/uploads/2009/11/mountain_7.jpg"/>
          <p:cNvPicPr>
            <a:picLocks/>
          </p:cNvPicPr>
          <p:nvPr/>
        </p:nvPicPr>
        <p:blipFill>
          <a:blip r:embed="rId2" cstate="print"/>
          <a:srcRect/>
          <a:stretch>
            <a:fillRect/>
          </a:stretch>
        </p:blipFill>
        <p:spPr bwMode="auto">
          <a:xfrm>
            <a:off x="259791" y="128374"/>
            <a:ext cx="2501936" cy="1958073"/>
          </a:xfrm>
          <a:prstGeom prst="rect">
            <a:avLst/>
          </a:prstGeom>
          <a:noFill/>
          <a:ln w="9525">
            <a:noFill/>
            <a:miter lim="800000"/>
            <a:headEnd/>
            <a:tailEnd/>
          </a:ln>
        </p:spPr>
      </p:pic>
      <p:pic>
        <p:nvPicPr>
          <p:cNvPr id="5" name="Content Placeholder 3" descr="http://1.bp.blogspot.com/--Li6ae3MJnw/T4Raj9SC1DI/AAAAAAAACF8/AWTc_YFOLxE/s1600/1327192486201.jpg"/>
          <p:cNvPicPr>
            <a:picLocks/>
          </p:cNvPicPr>
          <p:nvPr/>
        </p:nvPicPr>
        <p:blipFill>
          <a:blip r:embed="rId3" cstate="print"/>
          <a:srcRect/>
          <a:stretch>
            <a:fillRect/>
          </a:stretch>
        </p:blipFill>
        <p:spPr bwMode="auto">
          <a:xfrm>
            <a:off x="3266527" y="151674"/>
            <a:ext cx="2407166" cy="1934773"/>
          </a:xfrm>
          <a:prstGeom prst="rect">
            <a:avLst/>
          </a:prstGeom>
          <a:noFill/>
          <a:ln w="9525">
            <a:noFill/>
            <a:miter lim="800000"/>
            <a:headEnd/>
            <a:tailEnd/>
          </a:ln>
        </p:spPr>
      </p:pic>
      <p:pic>
        <p:nvPicPr>
          <p:cNvPr id="6" name="Content Placeholder 3" descr="http://banzaisurfschool.com/wp-content/uploads/2013/07/TheSand.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8493" y="187231"/>
            <a:ext cx="2778352" cy="1973358"/>
          </a:xfrm>
          <a:prstGeom prst="rect">
            <a:avLst/>
          </a:prstGeom>
          <a:noFill/>
          <a:extLst/>
        </p:spPr>
      </p:pic>
      <p:pic>
        <p:nvPicPr>
          <p:cNvPr id="7" name="Content Placeholder 3" descr="beach paradise deault trees picture and wallpaper"/>
          <p:cNvPicPr>
            <a:picLocks/>
          </p:cNvPicPr>
          <p:nvPr/>
        </p:nvPicPr>
        <p:blipFill>
          <a:blip r:embed="rId5" cstate="print"/>
          <a:srcRect/>
          <a:stretch>
            <a:fillRect/>
          </a:stretch>
        </p:blipFill>
        <p:spPr bwMode="auto">
          <a:xfrm>
            <a:off x="9227580" y="850956"/>
            <a:ext cx="2941417" cy="2158888"/>
          </a:xfrm>
          <a:prstGeom prst="rect">
            <a:avLst/>
          </a:prstGeom>
          <a:noFill/>
          <a:ln w="9525">
            <a:noFill/>
            <a:miter lim="800000"/>
            <a:headEnd/>
            <a:tailEnd/>
          </a:ln>
        </p:spPr>
      </p:pic>
      <p:pic>
        <p:nvPicPr>
          <p:cNvPr id="8" name="Content Placeholder 3" descr="http://www.nj.gov/dep/wms/bfbm/GreatGorgeLake.jpg"/>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8230" y="2234731"/>
            <a:ext cx="3195513" cy="2276295"/>
          </a:xfrm>
          <a:prstGeom prst="rect">
            <a:avLst/>
          </a:prstGeom>
          <a:noFill/>
          <a:extLst/>
        </p:spPr>
      </p:pic>
      <p:pic>
        <p:nvPicPr>
          <p:cNvPr id="9" name="Content Placeholder 3" descr="http://www.villasmunta.it/oceanografia/Non_pubblicabili/Pacifico.gif"/>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5999" y="2086447"/>
            <a:ext cx="2168222" cy="2294484"/>
          </a:xfrm>
          <a:prstGeom prst="rect">
            <a:avLst/>
          </a:prstGeom>
          <a:noFill/>
          <a:extLst/>
        </p:spPr>
      </p:pic>
      <p:pic>
        <p:nvPicPr>
          <p:cNvPr id="10" name="Content Placeholder 4" descr="http://www.noahmintz.com/volcano.jpg"/>
          <p:cNvPicPr>
            <a:picLock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016" y="2243825"/>
            <a:ext cx="2694578" cy="2747315"/>
          </a:xfrm>
          <a:prstGeom prst="rect">
            <a:avLst/>
          </a:prstGeom>
          <a:noFill/>
          <a:extLst/>
        </p:spPr>
      </p:pic>
      <p:pic>
        <p:nvPicPr>
          <p:cNvPr id="11" name="Content Placeholder 3" descr="Sahara Desert"/>
          <p:cNvPicPr>
            <a:picLocks/>
          </p:cNvPicPr>
          <p:nvPr/>
        </p:nvPicPr>
        <p:blipFill>
          <a:blip r:embed="rId9" cstate="print"/>
          <a:srcRect/>
          <a:stretch>
            <a:fillRect/>
          </a:stretch>
        </p:blipFill>
        <p:spPr bwMode="auto">
          <a:xfrm>
            <a:off x="3034659" y="4455073"/>
            <a:ext cx="2856814" cy="2307171"/>
          </a:xfrm>
          <a:prstGeom prst="rect">
            <a:avLst/>
          </a:prstGeom>
          <a:noFill/>
          <a:ln w="9525">
            <a:noFill/>
            <a:miter lim="800000"/>
            <a:headEnd/>
            <a:tailEnd/>
          </a:ln>
        </p:spPr>
      </p:pic>
      <p:pic>
        <p:nvPicPr>
          <p:cNvPr id="12" name="Content Placeholder 3" descr="http://ichef.bbci.co.uk/naturelibrary/images/ic/credit/640x395/r/ri/river/river_1.jpg"/>
          <p:cNvPicPr>
            <a:picLocks/>
          </p:cNvPicPr>
          <p:nvPr/>
        </p:nvPicPr>
        <p:blipFill>
          <a:blip r:embed="rId10" cstate="print"/>
          <a:srcRect/>
          <a:stretch>
            <a:fillRect/>
          </a:stretch>
        </p:blipFill>
        <p:spPr bwMode="auto">
          <a:xfrm>
            <a:off x="8956845" y="4551414"/>
            <a:ext cx="3093915" cy="2306586"/>
          </a:xfrm>
          <a:prstGeom prst="rect">
            <a:avLst/>
          </a:prstGeom>
          <a:noFill/>
          <a:ln w="9525">
            <a:noFill/>
            <a:miter lim="800000"/>
            <a:headEnd/>
            <a:tailEnd/>
          </a:ln>
        </p:spPr>
      </p:pic>
    </p:spTree>
    <p:extLst>
      <p:ext uri="{BB962C8B-B14F-4D97-AF65-F5344CB8AC3E}">
        <p14:creationId xmlns:p14="http://schemas.microsoft.com/office/powerpoint/2010/main" val="928215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Anuncios</a:t>
            </a:r>
            <a:endParaRPr lang="es-CR" dirty="0"/>
          </a:p>
        </p:txBody>
      </p:sp>
      <p:sp>
        <p:nvSpPr>
          <p:cNvPr id="3" name="Content Placeholder 2"/>
          <p:cNvSpPr>
            <a:spLocks noGrp="1"/>
          </p:cNvSpPr>
          <p:nvPr>
            <p:ph idx="1"/>
          </p:nvPr>
        </p:nvSpPr>
        <p:spPr/>
        <p:txBody>
          <a:bodyPr>
            <a:normAutofit/>
          </a:bodyPr>
          <a:lstStyle/>
          <a:p>
            <a:pPr marL="0" indent="0">
              <a:buNone/>
            </a:pPr>
            <a:r>
              <a:rPr lang="es-CR" sz="2400" dirty="0" smtClean="0"/>
              <a:t>Late </a:t>
            </a:r>
            <a:r>
              <a:rPr lang="es-CR" sz="2400" dirty="0" err="1" smtClean="0"/>
              <a:t>work</a:t>
            </a:r>
            <a:r>
              <a:rPr lang="es-CR" sz="2400" dirty="0" smtClean="0"/>
              <a:t> – syllabus</a:t>
            </a:r>
          </a:p>
          <a:p>
            <a:pPr marL="0" indent="0">
              <a:buNone/>
            </a:pPr>
            <a:r>
              <a:rPr lang="es-CR" sz="2400" dirty="0" err="1" smtClean="0"/>
              <a:t>Duolingo</a:t>
            </a:r>
            <a:endParaRPr lang="es-CR" sz="2400" dirty="0" smtClean="0"/>
          </a:p>
          <a:p>
            <a:pPr marL="0" indent="0">
              <a:buNone/>
            </a:pPr>
            <a:r>
              <a:rPr lang="es-CR" sz="2400" dirty="0" err="1"/>
              <a:t>C</a:t>
            </a:r>
            <a:r>
              <a:rPr lang="es-CR" sz="2400" dirty="0" err="1" smtClean="0"/>
              <a:t>onsequences</a:t>
            </a:r>
            <a:endParaRPr lang="es-CR" sz="2400" dirty="0"/>
          </a:p>
        </p:txBody>
      </p:sp>
    </p:spTree>
    <p:extLst>
      <p:ext uri="{BB962C8B-B14F-4D97-AF65-F5344CB8AC3E}">
        <p14:creationId xmlns:p14="http://schemas.microsoft.com/office/powerpoint/2010/main" val="36728873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R"/>
          </a:p>
        </p:txBody>
      </p:sp>
      <p:sp>
        <p:nvSpPr>
          <p:cNvPr id="3" name="Content Placeholder 2"/>
          <p:cNvSpPr>
            <a:spLocks noGrp="1"/>
          </p:cNvSpPr>
          <p:nvPr>
            <p:ph idx="1"/>
          </p:nvPr>
        </p:nvSpPr>
        <p:spPr/>
        <p:txBody>
          <a:bodyPr/>
          <a:lstStyle/>
          <a:p>
            <a:endParaRPr lang="es-CR" dirty="0"/>
          </a:p>
        </p:txBody>
      </p:sp>
      <p:pic>
        <p:nvPicPr>
          <p:cNvPr id="4" name="Content Placeholder 4" descr="http://yogainmyschool.com/wp-content/uploads/2009/11/mountain_7.jpg"/>
          <p:cNvPicPr>
            <a:picLocks/>
          </p:cNvPicPr>
          <p:nvPr/>
        </p:nvPicPr>
        <p:blipFill>
          <a:blip r:embed="rId2" cstate="print"/>
          <a:srcRect/>
          <a:stretch>
            <a:fillRect/>
          </a:stretch>
        </p:blipFill>
        <p:spPr bwMode="auto">
          <a:xfrm>
            <a:off x="259791" y="128374"/>
            <a:ext cx="2501936" cy="1958073"/>
          </a:xfrm>
          <a:prstGeom prst="rect">
            <a:avLst/>
          </a:prstGeom>
          <a:noFill/>
          <a:ln w="9525">
            <a:noFill/>
            <a:miter lim="800000"/>
            <a:headEnd/>
            <a:tailEnd/>
          </a:ln>
        </p:spPr>
      </p:pic>
      <p:pic>
        <p:nvPicPr>
          <p:cNvPr id="5" name="Content Placeholder 3" descr="http://1.bp.blogspot.com/--Li6ae3MJnw/T4Raj9SC1DI/AAAAAAAACF8/AWTc_YFOLxE/s1600/1327192486201.jpg"/>
          <p:cNvPicPr>
            <a:picLocks/>
          </p:cNvPicPr>
          <p:nvPr/>
        </p:nvPicPr>
        <p:blipFill>
          <a:blip r:embed="rId3" cstate="print"/>
          <a:srcRect/>
          <a:stretch>
            <a:fillRect/>
          </a:stretch>
        </p:blipFill>
        <p:spPr bwMode="auto">
          <a:xfrm>
            <a:off x="3266527" y="151674"/>
            <a:ext cx="2407166" cy="1934773"/>
          </a:xfrm>
          <a:prstGeom prst="rect">
            <a:avLst/>
          </a:prstGeom>
          <a:noFill/>
          <a:ln w="9525">
            <a:noFill/>
            <a:miter lim="800000"/>
            <a:headEnd/>
            <a:tailEnd/>
          </a:ln>
        </p:spPr>
      </p:pic>
      <p:pic>
        <p:nvPicPr>
          <p:cNvPr id="6" name="Content Placeholder 3" descr="http://banzaisurfschool.com/wp-content/uploads/2013/07/TheSand.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8493" y="187231"/>
            <a:ext cx="2778352" cy="1973358"/>
          </a:xfrm>
          <a:prstGeom prst="rect">
            <a:avLst/>
          </a:prstGeom>
          <a:noFill/>
          <a:extLst/>
        </p:spPr>
      </p:pic>
      <p:pic>
        <p:nvPicPr>
          <p:cNvPr id="7" name="Content Placeholder 3" descr="beach paradise deault trees picture and wallpaper"/>
          <p:cNvPicPr>
            <a:picLocks/>
          </p:cNvPicPr>
          <p:nvPr/>
        </p:nvPicPr>
        <p:blipFill>
          <a:blip r:embed="rId5" cstate="print"/>
          <a:srcRect/>
          <a:stretch>
            <a:fillRect/>
          </a:stretch>
        </p:blipFill>
        <p:spPr bwMode="auto">
          <a:xfrm>
            <a:off x="9227580" y="850956"/>
            <a:ext cx="2941417" cy="2158888"/>
          </a:xfrm>
          <a:prstGeom prst="rect">
            <a:avLst/>
          </a:prstGeom>
          <a:noFill/>
          <a:ln w="9525">
            <a:noFill/>
            <a:miter lim="800000"/>
            <a:headEnd/>
            <a:tailEnd/>
          </a:ln>
        </p:spPr>
      </p:pic>
      <p:pic>
        <p:nvPicPr>
          <p:cNvPr id="8" name="Content Placeholder 3" descr="http://www.nj.gov/dep/wms/bfbm/GreatGorgeLake.jpg"/>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8230" y="2234731"/>
            <a:ext cx="3195513" cy="2276295"/>
          </a:xfrm>
          <a:prstGeom prst="rect">
            <a:avLst/>
          </a:prstGeom>
          <a:noFill/>
          <a:extLst/>
        </p:spPr>
      </p:pic>
      <p:pic>
        <p:nvPicPr>
          <p:cNvPr id="9" name="Content Placeholder 3" descr="http://www.villasmunta.it/oceanografia/Non_pubblicabili/Pacifico.gif"/>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5999" y="2086447"/>
            <a:ext cx="2168222" cy="2294484"/>
          </a:xfrm>
          <a:prstGeom prst="rect">
            <a:avLst/>
          </a:prstGeom>
          <a:noFill/>
          <a:extLst/>
        </p:spPr>
      </p:pic>
      <p:pic>
        <p:nvPicPr>
          <p:cNvPr id="11" name="Content Placeholder 3" descr="Sahara Desert"/>
          <p:cNvPicPr>
            <a:picLocks/>
          </p:cNvPicPr>
          <p:nvPr/>
        </p:nvPicPr>
        <p:blipFill>
          <a:blip r:embed="rId8" cstate="print"/>
          <a:srcRect/>
          <a:stretch>
            <a:fillRect/>
          </a:stretch>
        </p:blipFill>
        <p:spPr bwMode="auto">
          <a:xfrm>
            <a:off x="3034659" y="4455073"/>
            <a:ext cx="2856814" cy="2307171"/>
          </a:xfrm>
          <a:prstGeom prst="rect">
            <a:avLst/>
          </a:prstGeom>
          <a:noFill/>
          <a:ln w="9525">
            <a:noFill/>
            <a:miter lim="800000"/>
            <a:headEnd/>
            <a:tailEnd/>
          </a:ln>
        </p:spPr>
      </p:pic>
      <p:pic>
        <p:nvPicPr>
          <p:cNvPr id="12" name="Content Placeholder 3" descr="http://ichef.bbci.co.uk/naturelibrary/images/ic/credit/640x395/r/ri/river/river_1.jpg"/>
          <p:cNvPicPr>
            <a:picLocks/>
          </p:cNvPicPr>
          <p:nvPr/>
        </p:nvPicPr>
        <p:blipFill>
          <a:blip r:embed="rId9" cstate="print"/>
          <a:srcRect/>
          <a:stretch>
            <a:fillRect/>
          </a:stretch>
        </p:blipFill>
        <p:spPr bwMode="auto">
          <a:xfrm>
            <a:off x="8956845" y="4551414"/>
            <a:ext cx="3093915" cy="2306586"/>
          </a:xfrm>
          <a:prstGeom prst="rect">
            <a:avLst/>
          </a:prstGeom>
          <a:noFill/>
          <a:ln w="9525">
            <a:noFill/>
            <a:miter lim="800000"/>
            <a:headEnd/>
            <a:tailEnd/>
          </a:ln>
        </p:spPr>
      </p:pic>
    </p:spTree>
    <p:extLst>
      <p:ext uri="{BB962C8B-B14F-4D97-AF65-F5344CB8AC3E}">
        <p14:creationId xmlns:p14="http://schemas.microsoft.com/office/powerpoint/2010/main" val="10030985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CR" sz="6000" b="1" dirty="0" smtClean="0"/>
              <a:t>Nos falta el volcán </a:t>
            </a:r>
            <a:r>
              <a:rPr lang="en-US" sz="6000" b="1" dirty="0" smtClean="0"/>
              <a:t> </a:t>
            </a:r>
            <a:endParaRPr lang="en-US" sz="6000" b="1" dirty="0"/>
          </a:p>
        </p:txBody>
      </p:sp>
      <p:pic>
        <p:nvPicPr>
          <p:cNvPr id="5" name="Content Placeholder 4" descr="http://www.noahmintz.com/volcano.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89455" y="1930400"/>
            <a:ext cx="4772425" cy="3180365"/>
          </a:xfrm>
          <a:prstGeom prst="rect">
            <a:avLst/>
          </a:prstGeom>
          <a:noFill/>
          <a:extLst/>
        </p:spPr>
      </p:pic>
    </p:spTree>
    <p:extLst>
      <p:ext uri="{BB962C8B-B14F-4D97-AF65-F5344CB8AC3E}">
        <p14:creationId xmlns:p14="http://schemas.microsoft.com/office/powerpoint/2010/main" val="15157608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R"/>
          </a:p>
        </p:txBody>
      </p:sp>
      <p:sp>
        <p:nvSpPr>
          <p:cNvPr id="3" name="Content Placeholder 2"/>
          <p:cNvSpPr>
            <a:spLocks noGrp="1"/>
          </p:cNvSpPr>
          <p:nvPr>
            <p:ph idx="1"/>
          </p:nvPr>
        </p:nvSpPr>
        <p:spPr/>
        <p:txBody>
          <a:bodyPr/>
          <a:lstStyle/>
          <a:p>
            <a:endParaRPr lang="es-CR" dirty="0"/>
          </a:p>
        </p:txBody>
      </p:sp>
      <p:pic>
        <p:nvPicPr>
          <p:cNvPr id="4" name="Content Placeholder 4" descr="http://yogainmyschool.com/wp-content/uploads/2009/11/mountain_7.jpg"/>
          <p:cNvPicPr>
            <a:picLocks/>
          </p:cNvPicPr>
          <p:nvPr/>
        </p:nvPicPr>
        <p:blipFill>
          <a:blip r:embed="rId2" cstate="print"/>
          <a:srcRect/>
          <a:stretch>
            <a:fillRect/>
          </a:stretch>
        </p:blipFill>
        <p:spPr bwMode="auto">
          <a:xfrm>
            <a:off x="259791" y="128374"/>
            <a:ext cx="2501936" cy="1958073"/>
          </a:xfrm>
          <a:prstGeom prst="rect">
            <a:avLst/>
          </a:prstGeom>
          <a:noFill/>
          <a:ln w="9525">
            <a:noFill/>
            <a:miter lim="800000"/>
            <a:headEnd/>
            <a:tailEnd/>
          </a:ln>
        </p:spPr>
      </p:pic>
      <p:pic>
        <p:nvPicPr>
          <p:cNvPr id="5" name="Content Placeholder 3" descr="http://1.bp.blogspot.com/--Li6ae3MJnw/T4Raj9SC1DI/AAAAAAAACF8/AWTc_YFOLxE/s1600/1327192486201.jpg"/>
          <p:cNvPicPr>
            <a:picLocks/>
          </p:cNvPicPr>
          <p:nvPr/>
        </p:nvPicPr>
        <p:blipFill>
          <a:blip r:embed="rId3" cstate="print"/>
          <a:srcRect/>
          <a:stretch>
            <a:fillRect/>
          </a:stretch>
        </p:blipFill>
        <p:spPr bwMode="auto">
          <a:xfrm>
            <a:off x="3266527" y="151674"/>
            <a:ext cx="2407166" cy="1934773"/>
          </a:xfrm>
          <a:prstGeom prst="rect">
            <a:avLst/>
          </a:prstGeom>
          <a:noFill/>
          <a:ln w="9525">
            <a:noFill/>
            <a:miter lim="800000"/>
            <a:headEnd/>
            <a:tailEnd/>
          </a:ln>
        </p:spPr>
      </p:pic>
      <p:pic>
        <p:nvPicPr>
          <p:cNvPr id="6" name="Content Placeholder 3" descr="http://banzaisurfschool.com/wp-content/uploads/2013/07/TheSand.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8493" y="187231"/>
            <a:ext cx="2778352" cy="1973358"/>
          </a:xfrm>
          <a:prstGeom prst="rect">
            <a:avLst/>
          </a:prstGeom>
          <a:noFill/>
          <a:extLst/>
        </p:spPr>
      </p:pic>
      <p:pic>
        <p:nvPicPr>
          <p:cNvPr id="7" name="Content Placeholder 3" descr="beach paradise deault trees picture and wallpaper"/>
          <p:cNvPicPr>
            <a:picLocks/>
          </p:cNvPicPr>
          <p:nvPr/>
        </p:nvPicPr>
        <p:blipFill>
          <a:blip r:embed="rId5" cstate="print"/>
          <a:srcRect/>
          <a:stretch>
            <a:fillRect/>
          </a:stretch>
        </p:blipFill>
        <p:spPr bwMode="auto">
          <a:xfrm>
            <a:off x="9227580" y="850956"/>
            <a:ext cx="2941417" cy="2158888"/>
          </a:xfrm>
          <a:prstGeom prst="rect">
            <a:avLst/>
          </a:prstGeom>
          <a:noFill/>
          <a:ln w="9525">
            <a:noFill/>
            <a:miter lim="800000"/>
            <a:headEnd/>
            <a:tailEnd/>
          </a:ln>
        </p:spPr>
      </p:pic>
      <p:pic>
        <p:nvPicPr>
          <p:cNvPr id="8" name="Content Placeholder 3" descr="http://www.nj.gov/dep/wms/bfbm/GreatGorgeLake.jpg"/>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8230" y="2234731"/>
            <a:ext cx="3195513" cy="2276295"/>
          </a:xfrm>
          <a:prstGeom prst="rect">
            <a:avLst/>
          </a:prstGeom>
          <a:noFill/>
          <a:extLst/>
        </p:spPr>
      </p:pic>
      <p:pic>
        <p:nvPicPr>
          <p:cNvPr id="9" name="Content Placeholder 3" descr="http://www.villasmunta.it/oceanografia/Non_pubblicabili/Pacifico.gif"/>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5999" y="2086447"/>
            <a:ext cx="2168222" cy="2294484"/>
          </a:xfrm>
          <a:prstGeom prst="rect">
            <a:avLst/>
          </a:prstGeom>
          <a:noFill/>
          <a:extLst/>
        </p:spPr>
      </p:pic>
      <p:pic>
        <p:nvPicPr>
          <p:cNvPr id="10" name="Content Placeholder 4" descr="http://www.noahmintz.com/volcano.jpg"/>
          <p:cNvPicPr>
            <a:picLock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016" y="2243825"/>
            <a:ext cx="2694578" cy="2747315"/>
          </a:xfrm>
          <a:prstGeom prst="rect">
            <a:avLst/>
          </a:prstGeom>
          <a:noFill/>
          <a:extLst/>
        </p:spPr>
      </p:pic>
      <p:pic>
        <p:nvPicPr>
          <p:cNvPr id="11" name="Content Placeholder 3" descr="Sahara Desert"/>
          <p:cNvPicPr>
            <a:picLocks/>
          </p:cNvPicPr>
          <p:nvPr/>
        </p:nvPicPr>
        <p:blipFill>
          <a:blip r:embed="rId9" cstate="print"/>
          <a:srcRect/>
          <a:stretch>
            <a:fillRect/>
          </a:stretch>
        </p:blipFill>
        <p:spPr bwMode="auto">
          <a:xfrm>
            <a:off x="3034659" y="4455073"/>
            <a:ext cx="2856814" cy="2307171"/>
          </a:xfrm>
          <a:prstGeom prst="rect">
            <a:avLst/>
          </a:prstGeom>
          <a:noFill/>
          <a:ln w="9525">
            <a:noFill/>
            <a:miter lim="800000"/>
            <a:headEnd/>
            <a:tailEnd/>
          </a:ln>
        </p:spPr>
      </p:pic>
      <p:pic>
        <p:nvPicPr>
          <p:cNvPr id="12" name="Content Placeholder 3" descr="http://ichef.bbci.co.uk/naturelibrary/images/ic/credit/640x395/r/ri/river/river_1.jpg"/>
          <p:cNvPicPr>
            <a:picLocks/>
          </p:cNvPicPr>
          <p:nvPr/>
        </p:nvPicPr>
        <p:blipFill>
          <a:blip r:embed="rId10" cstate="print"/>
          <a:srcRect/>
          <a:stretch>
            <a:fillRect/>
          </a:stretch>
        </p:blipFill>
        <p:spPr bwMode="auto">
          <a:xfrm>
            <a:off x="8956845" y="4551414"/>
            <a:ext cx="3093915" cy="2306586"/>
          </a:xfrm>
          <a:prstGeom prst="rect">
            <a:avLst/>
          </a:prstGeom>
          <a:noFill/>
          <a:ln w="9525">
            <a:noFill/>
            <a:miter lim="800000"/>
            <a:headEnd/>
            <a:tailEnd/>
          </a:ln>
        </p:spPr>
      </p:pic>
    </p:spTree>
    <p:extLst>
      <p:ext uri="{BB962C8B-B14F-4D97-AF65-F5344CB8AC3E}">
        <p14:creationId xmlns:p14="http://schemas.microsoft.com/office/powerpoint/2010/main" val="29203375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R"/>
          </a:p>
        </p:txBody>
      </p:sp>
      <p:sp>
        <p:nvSpPr>
          <p:cNvPr id="3" name="Content Placeholder 2"/>
          <p:cNvSpPr>
            <a:spLocks noGrp="1"/>
          </p:cNvSpPr>
          <p:nvPr>
            <p:ph idx="1"/>
          </p:nvPr>
        </p:nvSpPr>
        <p:spPr/>
        <p:txBody>
          <a:bodyPr/>
          <a:lstStyle/>
          <a:p>
            <a:endParaRPr lang="es-CR" dirty="0"/>
          </a:p>
        </p:txBody>
      </p:sp>
      <p:pic>
        <p:nvPicPr>
          <p:cNvPr id="4" name="Content Placeholder 4" descr="http://yogainmyschool.com/wp-content/uploads/2009/11/mountain_7.jpg"/>
          <p:cNvPicPr>
            <a:picLocks/>
          </p:cNvPicPr>
          <p:nvPr/>
        </p:nvPicPr>
        <p:blipFill>
          <a:blip r:embed="rId2" cstate="print"/>
          <a:srcRect/>
          <a:stretch>
            <a:fillRect/>
          </a:stretch>
        </p:blipFill>
        <p:spPr bwMode="auto">
          <a:xfrm>
            <a:off x="259791" y="128374"/>
            <a:ext cx="2501936" cy="1958073"/>
          </a:xfrm>
          <a:prstGeom prst="rect">
            <a:avLst/>
          </a:prstGeom>
          <a:noFill/>
          <a:ln w="9525">
            <a:noFill/>
            <a:miter lim="800000"/>
            <a:headEnd/>
            <a:tailEnd/>
          </a:ln>
        </p:spPr>
      </p:pic>
      <p:pic>
        <p:nvPicPr>
          <p:cNvPr id="5" name="Content Placeholder 3" descr="http://1.bp.blogspot.com/--Li6ae3MJnw/T4Raj9SC1DI/AAAAAAAACF8/AWTc_YFOLxE/s1600/1327192486201.jpg"/>
          <p:cNvPicPr>
            <a:picLocks/>
          </p:cNvPicPr>
          <p:nvPr/>
        </p:nvPicPr>
        <p:blipFill>
          <a:blip r:embed="rId3" cstate="print"/>
          <a:srcRect/>
          <a:stretch>
            <a:fillRect/>
          </a:stretch>
        </p:blipFill>
        <p:spPr bwMode="auto">
          <a:xfrm>
            <a:off x="3266527" y="151674"/>
            <a:ext cx="2407166" cy="1934773"/>
          </a:xfrm>
          <a:prstGeom prst="rect">
            <a:avLst/>
          </a:prstGeom>
          <a:noFill/>
          <a:ln w="9525">
            <a:noFill/>
            <a:miter lim="800000"/>
            <a:headEnd/>
            <a:tailEnd/>
          </a:ln>
        </p:spPr>
      </p:pic>
      <p:pic>
        <p:nvPicPr>
          <p:cNvPr id="6" name="Content Placeholder 3" descr="http://banzaisurfschool.com/wp-content/uploads/2013/07/TheSand.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8493" y="187231"/>
            <a:ext cx="2778352" cy="1973358"/>
          </a:xfrm>
          <a:prstGeom prst="rect">
            <a:avLst/>
          </a:prstGeom>
          <a:noFill/>
          <a:extLst/>
        </p:spPr>
      </p:pic>
      <p:pic>
        <p:nvPicPr>
          <p:cNvPr id="7" name="Content Placeholder 3" descr="beach paradise deault trees picture and wallpaper"/>
          <p:cNvPicPr>
            <a:picLocks/>
          </p:cNvPicPr>
          <p:nvPr/>
        </p:nvPicPr>
        <p:blipFill>
          <a:blip r:embed="rId5" cstate="print"/>
          <a:srcRect/>
          <a:stretch>
            <a:fillRect/>
          </a:stretch>
        </p:blipFill>
        <p:spPr bwMode="auto">
          <a:xfrm>
            <a:off x="9227580" y="850956"/>
            <a:ext cx="2941417" cy="2158888"/>
          </a:xfrm>
          <a:prstGeom prst="rect">
            <a:avLst/>
          </a:prstGeom>
          <a:noFill/>
          <a:ln w="9525">
            <a:noFill/>
            <a:miter lim="800000"/>
            <a:headEnd/>
            <a:tailEnd/>
          </a:ln>
        </p:spPr>
      </p:pic>
      <p:pic>
        <p:nvPicPr>
          <p:cNvPr id="8" name="Content Placeholder 3" descr="http://www.nj.gov/dep/wms/bfbm/GreatGorgeLake.jpg"/>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8230" y="2234731"/>
            <a:ext cx="3195513" cy="2276295"/>
          </a:xfrm>
          <a:prstGeom prst="rect">
            <a:avLst/>
          </a:prstGeom>
          <a:noFill/>
          <a:extLst/>
        </p:spPr>
      </p:pic>
      <p:pic>
        <p:nvPicPr>
          <p:cNvPr id="9" name="Content Placeholder 3" descr="http://www.villasmunta.it/oceanografia/Non_pubblicabili/Pacifico.gif"/>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5999" y="2086447"/>
            <a:ext cx="2168222" cy="2294484"/>
          </a:xfrm>
          <a:prstGeom prst="rect">
            <a:avLst/>
          </a:prstGeom>
          <a:noFill/>
          <a:extLst/>
        </p:spPr>
      </p:pic>
      <p:pic>
        <p:nvPicPr>
          <p:cNvPr id="10" name="Content Placeholder 4" descr="http://www.noahmintz.com/volcano.jpg"/>
          <p:cNvPicPr>
            <a:picLock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016" y="2243825"/>
            <a:ext cx="2694578" cy="2747315"/>
          </a:xfrm>
          <a:prstGeom prst="rect">
            <a:avLst/>
          </a:prstGeom>
          <a:noFill/>
          <a:extLst/>
        </p:spPr>
      </p:pic>
      <p:pic>
        <p:nvPicPr>
          <p:cNvPr id="12" name="Content Placeholder 3" descr="http://ichef.bbci.co.uk/naturelibrary/images/ic/credit/640x395/r/ri/river/river_1.jpg"/>
          <p:cNvPicPr>
            <a:picLocks/>
          </p:cNvPicPr>
          <p:nvPr/>
        </p:nvPicPr>
        <p:blipFill>
          <a:blip r:embed="rId9" cstate="print"/>
          <a:srcRect/>
          <a:stretch>
            <a:fillRect/>
          </a:stretch>
        </p:blipFill>
        <p:spPr bwMode="auto">
          <a:xfrm>
            <a:off x="8956845" y="4551414"/>
            <a:ext cx="3093915" cy="2306586"/>
          </a:xfrm>
          <a:prstGeom prst="rect">
            <a:avLst/>
          </a:prstGeom>
          <a:noFill/>
          <a:ln w="9525">
            <a:noFill/>
            <a:miter lim="800000"/>
            <a:headEnd/>
            <a:tailEnd/>
          </a:ln>
        </p:spPr>
      </p:pic>
    </p:spTree>
    <p:extLst>
      <p:ext uri="{BB962C8B-B14F-4D97-AF65-F5344CB8AC3E}">
        <p14:creationId xmlns:p14="http://schemas.microsoft.com/office/powerpoint/2010/main" val="24606819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err="1"/>
              <a:t>Nos</a:t>
            </a:r>
            <a:r>
              <a:rPr lang="en-US" sz="6000" b="1" dirty="0"/>
              <a:t> </a:t>
            </a:r>
            <a:r>
              <a:rPr lang="en-US" sz="6000" b="1" dirty="0" err="1" smtClean="0"/>
              <a:t>falta</a:t>
            </a:r>
            <a:r>
              <a:rPr lang="en-US" sz="6000" b="1" dirty="0" smtClean="0"/>
              <a:t> el </a:t>
            </a:r>
            <a:r>
              <a:rPr lang="en-US" sz="6000" b="1" dirty="0" err="1" smtClean="0"/>
              <a:t>desierto</a:t>
            </a:r>
            <a:r>
              <a:rPr lang="en-US" sz="6000" b="1" dirty="0" smtClean="0"/>
              <a:t> </a:t>
            </a:r>
            <a:endParaRPr lang="en-US" sz="6000" b="1" dirty="0"/>
          </a:p>
        </p:txBody>
      </p:sp>
      <p:pic>
        <p:nvPicPr>
          <p:cNvPr id="4" name="Content Placeholder 3" descr="Sahara Desert"/>
          <p:cNvPicPr>
            <a:picLocks noGrp="1"/>
          </p:cNvPicPr>
          <p:nvPr>
            <p:ph idx="1"/>
          </p:nvPr>
        </p:nvPicPr>
        <p:blipFill>
          <a:blip r:embed="rId2" cstate="print"/>
          <a:srcRect/>
          <a:stretch>
            <a:fillRect/>
          </a:stretch>
        </p:blipFill>
        <p:spPr bwMode="auto">
          <a:xfrm>
            <a:off x="3071019" y="2672556"/>
            <a:ext cx="3810000" cy="2857500"/>
          </a:xfrm>
          <a:prstGeom prst="rect">
            <a:avLst/>
          </a:prstGeom>
          <a:noFill/>
          <a:ln w="9525">
            <a:noFill/>
            <a:miter lim="800000"/>
            <a:headEnd/>
            <a:tailEnd/>
          </a:ln>
        </p:spPr>
      </p:pic>
    </p:spTree>
    <p:extLst>
      <p:ext uri="{BB962C8B-B14F-4D97-AF65-F5344CB8AC3E}">
        <p14:creationId xmlns:p14="http://schemas.microsoft.com/office/powerpoint/2010/main" val="36715556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R"/>
          </a:p>
        </p:txBody>
      </p:sp>
      <p:sp>
        <p:nvSpPr>
          <p:cNvPr id="3" name="Content Placeholder 2"/>
          <p:cNvSpPr>
            <a:spLocks noGrp="1"/>
          </p:cNvSpPr>
          <p:nvPr>
            <p:ph idx="1"/>
          </p:nvPr>
        </p:nvSpPr>
        <p:spPr/>
        <p:txBody>
          <a:bodyPr/>
          <a:lstStyle/>
          <a:p>
            <a:endParaRPr lang="es-CR" dirty="0"/>
          </a:p>
        </p:txBody>
      </p:sp>
      <p:pic>
        <p:nvPicPr>
          <p:cNvPr id="4" name="Content Placeholder 4" descr="http://yogainmyschool.com/wp-content/uploads/2009/11/mountain_7.jpg"/>
          <p:cNvPicPr>
            <a:picLocks/>
          </p:cNvPicPr>
          <p:nvPr/>
        </p:nvPicPr>
        <p:blipFill>
          <a:blip r:embed="rId2" cstate="print"/>
          <a:srcRect/>
          <a:stretch>
            <a:fillRect/>
          </a:stretch>
        </p:blipFill>
        <p:spPr bwMode="auto">
          <a:xfrm>
            <a:off x="259791" y="128374"/>
            <a:ext cx="2501936" cy="1958073"/>
          </a:xfrm>
          <a:prstGeom prst="rect">
            <a:avLst/>
          </a:prstGeom>
          <a:noFill/>
          <a:ln w="9525">
            <a:noFill/>
            <a:miter lim="800000"/>
            <a:headEnd/>
            <a:tailEnd/>
          </a:ln>
        </p:spPr>
      </p:pic>
      <p:pic>
        <p:nvPicPr>
          <p:cNvPr id="5" name="Content Placeholder 3" descr="http://1.bp.blogspot.com/--Li6ae3MJnw/T4Raj9SC1DI/AAAAAAAACF8/AWTc_YFOLxE/s1600/1327192486201.jpg"/>
          <p:cNvPicPr>
            <a:picLocks/>
          </p:cNvPicPr>
          <p:nvPr/>
        </p:nvPicPr>
        <p:blipFill>
          <a:blip r:embed="rId3" cstate="print"/>
          <a:srcRect/>
          <a:stretch>
            <a:fillRect/>
          </a:stretch>
        </p:blipFill>
        <p:spPr bwMode="auto">
          <a:xfrm>
            <a:off x="3266527" y="151674"/>
            <a:ext cx="2407166" cy="1934773"/>
          </a:xfrm>
          <a:prstGeom prst="rect">
            <a:avLst/>
          </a:prstGeom>
          <a:noFill/>
          <a:ln w="9525">
            <a:noFill/>
            <a:miter lim="800000"/>
            <a:headEnd/>
            <a:tailEnd/>
          </a:ln>
        </p:spPr>
      </p:pic>
      <p:pic>
        <p:nvPicPr>
          <p:cNvPr id="6" name="Content Placeholder 3" descr="http://banzaisurfschool.com/wp-content/uploads/2013/07/TheSand.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8493" y="187231"/>
            <a:ext cx="2778352" cy="1973358"/>
          </a:xfrm>
          <a:prstGeom prst="rect">
            <a:avLst/>
          </a:prstGeom>
          <a:noFill/>
          <a:extLst/>
        </p:spPr>
      </p:pic>
      <p:pic>
        <p:nvPicPr>
          <p:cNvPr id="7" name="Content Placeholder 3" descr="beach paradise deault trees picture and wallpaper"/>
          <p:cNvPicPr>
            <a:picLocks/>
          </p:cNvPicPr>
          <p:nvPr/>
        </p:nvPicPr>
        <p:blipFill>
          <a:blip r:embed="rId5" cstate="print"/>
          <a:srcRect/>
          <a:stretch>
            <a:fillRect/>
          </a:stretch>
        </p:blipFill>
        <p:spPr bwMode="auto">
          <a:xfrm>
            <a:off x="9227580" y="850956"/>
            <a:ext cx="2941417" cy="2158888"/>
          </a:xfrm>
          <a:prstGeom prst="rect">
            <a:avLst/>
          </a:prstGeom>
          <a:noFill/>
          <a:ln w="9525">
            <a:noFill/>
            <a:miter lim="800000"/>
            <a:headEnd/>
            <a:tailEnd/>
          </a:ln>
        </p:spPr>
      </p:pic>
      <p:pic>
        <p:nvPicPr>
          <p:cNvPr id="8" name="Content Placeholder 3" descr="http://www.nj.gov/dep/wms/bfbm/GreatGorgeLake.jpg"/>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8230" y="2234731"/>
            <a:ext cx="3195513" cy="2276295"/>
          </a:xfrm>
          <a:prstGeom prst="rect">
            <a:avLst/>
          </a:prstGeom>
          <a:noFill/>
          <a:extLst/>
        </p:spPr>
      </p:pic>
      <p:pic>
        <p:nvPicPr>
          <p:cNvPr id="9" name="Content Placeholder 3" descr="http://www.villasmunta.it/oceanografia/Non_pubblicabili/Pacifico.gif"/>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5999" y="2086447"/>
            <a:ext cx="2168222" cy="2294484"/>
          </a:xfrm>
          <a:prstGeom prst="rect">
            <a:avLst/>
          </a:prstGeom>
          <a:noFill/>
          <a:extLst/>
        </p:spPr>
      </p:pic>
      <p:pic>
        <p:nvPicPr>
          <p:cNvPr id="10" name="Content Placeholder 4" descr="http://www.noahmintz.com/volcano.jpg"/>
          <p:cNvPicPr>
            <a:picLock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016" y="2243825"/>
            <a:ext cx="2694578" cy="2747315"/>
          </a:xfrm>
          <a:prstGeom prst="rect">
            <a:avLst/>
          </a:prstGeom>
          <a:noFill/>
          <a:extLst/>
        </p:spPr>
      </p:pic>
      <p:pic>
        <p:nvPicPr>
          <p:cNvPr id="11" name="Content Placeholder 3" descr="Sahara Desert"/>
          <p:cNvPicPr>
            <a:picLocks/>
          </p:cNvPicPr>
          <p:nvPr/>
        </p:nvPicPr>
        <p:blipFill>
          <a:blip r:embed="rId9" cstate="print"/>
          <a:srcRect/>
          <a:stretch>
            <a:fillRect/>
          </a:stretch>
        </p:blipFill>
        <p:spPr bwMode="auto">
          <a:xfrm>
            <a:off x="3034659" y="4455073"/>
            <a:ext cx="2856814" cy="2307171"/>
          </a:xfrm>
          <a:prstGeom prst="rect">
            <a:avLst/>
          </a:prstGeom>
          <a:noFill/>
          <a:ln w="9525">
            <a:noFill/>
            <a:miter lim="800000"/>
            <a:headEnd/>
            <a:tailEnd/>
          </a:ln>
        </p:spPr>
      </p:pic>
      <p:pic>
        <p:nvPicPr>
          <p:cNvPr id="12" name="Content Placeholder 3" descr="http://ichef.bbci.co.uk/naturelibrary/images/ic/credit/640x395/r/ri/river/river_1.jpg"/>
          <p:cNvPicPr>
            <a:picLocks/>
          </p:cNvPicPr>
          <p:nvPr/>
        </p:nvPicPr>
        <p:blipFill>
          <a:blip r:embed="rId10" cstate="print"/>
          <a:srcRect/>
          <a:stretch>
            <a:fillRect/>
          </a:stretch>
        </p:blipFill>
        <p:spPr bwMode="auto">
          <a:xfrm>
            <a:off x="8956845" y="4551414"/>
            <a:ext cx="3093915" cy="2306586"/>
          </a:xfrm>
          <a:prstGeom prst="rect">
            <a:avLst/>
          </a:prstGeom>
          <a:noFill/>
          <a:ln w="9525">
            <a:noFill/>
            <a:miter lim="800000"/>
            <a:headEnd/>
            <a:tailEnd/>
          </a:ln>
        </p:spPr>
      </p:pic>
    </p:spTree>
    <p:extLst>
      <p:ext uri="{BB962C8B-B14F-4D97-AF65-F5344CB8AC3E}">
        <p14:creationId xmlns:p14="http://schemas.microsoft.com/office/powerpoint/2010/main" val="17270833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R"/>
          </a:p>
        </p:txBody>
      </p:sp>
      <p:sp>
        <p:nvSpPr>
          <p:cNvPr id="3" name="Content Placeholder 2"/>
          <p:cNvSpPr>
            <a:spLocks noGrp="1"/>
          </p:cNvSpPr>
          <p:nvPr>
            <p:ph idx="1"/>
          </p:nvPr>
        </p:nvSpPr>
        <p:spPr/>
        <p:txBody>
          <a:bodyPr/>
          <a:lstStyle/>
          <a:p>
            <a:endParaRPr lang="es-CR" dirty="0"/>
          </a:p>
        </p:txBody>
      </p:sp>
      <p:pic>
        <p:nvPicPr>
          <p:cNvPr id="4" name="Content Placeholder 4" descr="http://yogainmyschool.com/wp-content/uploads/2009/11/mountain_7.jpg"/>
          <p:cNvPicPr>
            <a:picLocks/>
          </p:cNvPicPr>
          <p:nvPr/>
        </p:nvPicPr>
        <p:blipFill>
          <a:blip r:embed="rId2" cstate="print"/>
          <a:srcRect/>
          <a:stretch>
            <a:fillRect/>
          </a:stretch>
        </p:blipFill>
        <p:spPr bwMode="auto">
          <a:xfrm>
            <a:off x="259791" y="128374"/>
            <a:ext cx="2501936" cy="1958073"/>
          </a:xfrm>
          <a:prstGeom prst="rect">
            <a:avLst/>
          </a:prstGeom>
          <a:noFill/>
          <a:ln w="9525">
            <a:noFill/>
            <a:miter lim="800000"/>
            <a:headEnd/>
            <a:tailEnd/>
          </a:ln>
        </p:spPr>
      </p:pic>
      <p:pic>
        <p:nvPicPr>
          <p:cNvPr id="5" name="Content Placeholder 3" descr="http://1.bp.blogspot.com/--Li6ae3MJnw/T4Raj9SC1DI/AAAAAAAACF8/AWTc_YFOLxE/s1600/1327192486201.jpg"/>
          <p:cNvPicPr>
            <a:picLocks/>
          </p:cNvPicPr>
          <p:nvPr/>
        </p:nvPicPr>
        <p:blipFill>
          <a:blip r:embed="rId3" cstate="print"/>
          <a:srcRect/>
          <a:stretch>
            <a:fillRect/>
          </a:stretch>
        </p:blipFill>
        <p:spPr bwMode="auto">
          <a:xfrm>
            <a:off x="3266527" y="151674"/>
            <a:ext cx="2407166" cy="1934773"/>
          </a:xfrm>
          <a:prstGeom prst="rect">
            <a:avLst/>
          </a:prstGeom>
          <a:noFill/>
          <a:ln w="9525">
            <a:noFill/>
            <a:miter lim="800000"/>
            <a:headEnd/>
            <a:tailEnd/>
          </a:ln>
        </p:spPr>
      </p:pic>
      <p:pic>
        <p:nvPicPr>
          <p:cNvPr id="7" name="Content Placeholder 3" descr="beach paradise deault trees picture and wallpaper"/>
          <p:cNvPicPr>
            <a:picLocks/>
          </p:cNvPicPr>
          <p:nvPr/>
        </p:nvPicPr>
        <p:blipFill>
          <a:blip r:embed="rId4" cstate="print"/>
          <a:srcRect/>
          <a:stretch>
            <a:fillRect/>
          </a:stretch>
        </p:blipFill>
        <p:spPr bwMode="auto">
          <a:xfrm>
            <a:off x="9227580" y="850956"/>
            <a:ext cx="2941417" cy="2158888"/>
          </a:xfrm>
          <a:prstGeom prst="rect">
            <a:avLst/>
          </a:prstGeom>
          <a:noFill/>
          <a:ln w="9525">
            <a:noFill/>
            <a:miter lim="800000"/>
            <a:headEnd/>
            <a:tailEnd/>
          </a:ln>
        </p:spPr>
      </p:pic>
      <p:pic>
        <p:nvPicPr>
          <p:cNvPr id="8" name="Content Placeholder 3" descr="http://www.nj.gov/dep/wms/bfbm/GreatGorgeLake.jpg"/>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8230" y="2234731"/>
            <a:ext cx="3195513" cy="2276295"/>
          </a:xfrm>
          <a:prstGeom prst="rect">
            <a:avLst/>
          </a:prstGeom>
          <a:noFill/>
          <a:extLst/>
        </p:spPr>
      </p:pic>
      <p:pic>
        <p:nvPicPr>
          <p:cNvPr id="9" name="Content Placeholder 3" descr="http://www.villasmunta.it/oceanografia/Non_pubblicabili/Pacifico.gif"/>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5999" y="2086447"/>
            <a:ext cx="2168222" cy="2294484"/>
          </a:xfrm>
          <a:prstGeom prst="rect">
            <a:avLst/>
          </a:prstGeom>
          <a:noFill/>
          <a:extLst/>
        </p:spPr>
      </p:pic>
      <p:pic>
        <p:nvPicPr>
          <p:cNvPr id="10" name="Content Placeholder 4" descr="http://www.noahmintz.com/volcano.jpg"/>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5016" y="2243825"/>
            <a:ext cx="2694578" cy="2747315"/>
          </a:xfrm>
          <a:prstGeom prst="rect">
            <a:avLst/>
          </a:prstGeom>
          <a:noFill/>
          <a:extLst/>
        </p:spPr>
      </p:pic>
      <p:pic>
        <p:nvPicPr>
          <p:cNvPr id="11" name="Content Placeholder 3" descr="Sahara Desert"/>
          <p:cNvPicPr>
            <a:picLocks/>
          </p:cNvPicPr>
          <p:nvPr/>
        </p:nvPicPr>
        <p:blipFill>
          <a:blip r:embed="rId8" cstate="print"/>
          <a:srcRect/>
          <a:stretch>
            <a:fillRect/>
          </a:stretch>
        </p:blipFill>
        <p:spPr bwMode="auto">
          <a:xfrm>
            <a:off x="3034659" y="4455073"/>
            <a:ext cx="2856814" cy="2307171"/>
          </a:xfrm>
          <a:prstGeom prst="rect">
            <a:avLst/>
          </a:prstGeom>
          <a:noFill/>
          <a:ln w="9525">
            <a:noFill/>
            <a:miter lim="800000"/>
            <a:headEnd/>
            <a:tailEnd/>
          </a:ln>
        </p:spPr>
      </p:pic>
      <p:pic>
        <p:nvPicPr>
          <p:cNvPr id="12" name="Content Placeholder 3" descr="http://ichef.bbci.co.uk/naturelibrary/images/ic/credit/640x395/r/ri/river/river_1.jpg"/>
          <p:cNvPicPr>
            <a:picLocks/>
          </p:cNvPicPr>
          <p:nvPr/>
        </p:nvPicPr>
        <p:blipFill>
          <a:blip r:embed="rId9" cstate="print"/>
          <a:srcRect/>
          <a:stretch>
            <a:fillRect/>
          </a:stretch>
        </p:blipFill>
        <p:spPr bwMode="auto">
          <a:xfrm>
            <a:off x="8956845" y="4551414"/>
            <a:ext cx="3093915" cy="2306586"/>
          </a:xfrm>
          <a:prstGeom prst="rect">
            <a:avLst/>
          </a:prstGeom>
          <a:noFill/>
          <a:ln w="9525">
            <a:noFill/>
            <a:miter lim="800000"/>
            <a:headEnd/>
            <a:tailEnd/>
          </a:ln>
        </p:spPr>
      </p:pic>
    </p:spTree>
    <p:extLst>
      <p:ext uri="{BB962C8B-B14F-4D97-AF65-F5344CB8AC3E}">
        <p14:creationId xmlns:p14="http://schemas.microsoft.com/office/powerpoint/2010/main" val="30575148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err="1"/>
              <a:t>Nos</a:t>
            </a:r>
            <a:r>
              <a:rPr lang="en-US" sz="6000" b="1" dirty="0"/>
              <a:t> </a:t>
            </a:r>
            <a:r>
              <a:rPr lang="en-US" sz="6000" b="1" dirty="0" err="1" smtClean="0"/>
              <a:t>falta</a:t>
            </a:r>
            <a:r>
              <a:rPr lang="en-US" sz="6000" b="1" dirty="0" smtClean="0"/>
              <a:t> la arena </a:t>
            </a:r>
            <a:endParaRPr lang="en-US" sz="6000" b="1" dirty="0"/>
          </a:p>
        </p:txBody>
      </p:sp>
      <p:pic>
        <p:nvPicPr>
          <p:cNvPr id="5" name="Content Placeholder 3" descr="http://banzaisurfschool.com/wp-content/uploads/2013/07/TheSand.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00356" y="1930400"/>
            <a:ext cx="3950623" cy="3475706"/>
          </a:xfrm>
          <a:prstGeom prst="rect">
            <a:avLst/>
          </a:prstGeom>
          <a:noFill/>
          <a:extLst/>
        </p:spPr>
      </p:pic>
    </p:spTree>
    <p:extLst>
      <p:ext uri="{BB962C8B-B14F-4D97-AF65-F5344CB8AC3E}">
        <p14:creationId xmlns:p14="http://schemas.microsoft.com/office/powerpoint/2010/main" val="10697666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R"/>
          </a:p>
        </p:txBody>
      </p:sp>
      <p:sp>
        <p:nvSpPr>
          <p:cNvPr id="3" name="Content Placeholder 2"/>
          <p:cNvSpPr>
            <a:spLocks noGrp="1"/>
          </p:cNvSpPr>
          <p:nvPr>
            <p:ph idx="1"/>
          </p:nvPr>
        </p:nvSpPr>
        <p:spPr/>
        <p:txBody>
          <a:bodyPr/>
          <a:lstStyle/>
          <a:p>
            <a:endParaRPr lang="es-CR" dirty="0"/>
          </a:p>
        </p:txBody>
      </p:sp>
      <p:pic>
        <p:nvPicPr>
          <p:cNvPr id="4" name="Content Placeholder 4" descr="http://yogainmyschool.com/wp-content/uploads/2009/11/mountain_7.jpg"/>
          <p:cNvPicPr>
            <a:picLocks/>
          </p:cNvPicPr>
          <p:nvPr/>
        </p:nvPicPr>
        <p:blipFill>
          <a:blip r:embed="rId2" cstate="print"/>
          <a:srcRect/>
          <a:stretch>
            <a:fillRect/>
          </a:stretch>
        </p:blipFill>
        <p:spPr bwMode="auto">
          <a:xfrm>
            <a:off x="259791" y="128374"/>
            <a:ext cx="2501936" cy="1958073"/>
          </a:xfrm>
          <a:prstGeom prst="rect">
            <a:avLst/>
          </a:prstGeom>
          <a:noFill/>
          <a:ln w="9525">
            <a:noFill/>
            <a:miter lim="800000"/>
            <a:headEnd/>
            <a:tailEnd/>
          </a:ln>
        </p:spPr>
      </p:pic>
      <p:pic>
        <p:nvPicPr>
          <p:cNvPr id="5" name="Content Placeholder 3" descr="http://1.bp.blogspot.com/--Li6ae3MJnw/T4Raj9SC1DI/AAAAAAAACF8/AWTc_YFOLxE/s1600/1327192486201.jpg"/>
          <p:cNvPicPr>
            <a:picLocks/>
          </p:cNvPicPr>
          <p:nvPr/>
        </p:nvPicPr>
        <p:blipFill>
          <a:blip r:embed="rId3" cstate="print"/>
          <a:srcRect/>
          <a:stretch>
            <a:fillRect/>
          </a:stretch>
        </p:blipFill>
        <p:spPr bwMode="auto">
          <a:xfrm>
            <a:off x="3266527" y="151674"/>
            <a:ext cx="2407166" cy="1934773"/>
          </a:xfrm>
          <a:prstGeom prst="rect">
            <a:avLst/>
          </a:prstGeom>
          <a:noFill/>
          <a:ln w="9525">
            <a:noFill/>
            <a:miter lim="800000"/>
            <a:headEnd/>
            <a:tailEnd/>
          </a:ln>
        </p:spPr>
      </p:pic>
      <p:pic>
        <p:nvPicPr>
          <p:cNvPr id="6" name="Content Placeholder 3" descr="http://banzaisurfschool.com/wp-content/uploads/2013/07/TheSand.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8493" y="187231"/>
            <a:ext cx="2778352" cy="1973358"/>
          </a:xfrm>
          <a:prstGeom prst="rect">
            <a:avLst/>
          </a:prstGeom>
          <a:noFill/>
          <a:extLst/>
        </p:spPr>
      </p:pic>
      <p:pic>
        <p:nvPicPr>
          <p:cNvPr id="7" name="Content Placeholder 3" descr="beach paradise deault trees picture and wallpaper"/>
          <p:cNvPicPr>
            <a:picLocks/>
          </p:cNvPicPr>
          <p:nvPr/>
        </p:nvPicPr>
        <p:blipFill>
          <a:blip r:embed="rId5" cstate="print"/>
          <a:srcRect/>
          <a:stretch>
            <a:fillRect/>
          </a:stretch>
        </p:blipFill>
        <p:spPr bwMode="auto">
          <a:xfrm>
            <a:off x="9227580" y="850956"/>
            <a:ext cx="2941417" cy="2158888"/>
          </a:xfrm>
          <a:prstGeom prst="rect">
            <a:avLst/>
          </a:prstGeom>
          <a:noFill/>
          <a:ln w="9525">
            <a:noFill/>
            <a:miter lim="800000"/>
            <a:headEnd/>
            <a:tailEnd/>
          </a:ln>
        </p:spPr>
      </p:pic>
      <p:pic>
        <p:nvPicPr>
          <p:cNvPr id="8" name="Content Placeholder 3" descr="http://www.nj.gov/dep/wms/bfbm/GreatGorgeLake.jpg"/>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8230" y="2234731"/>
            <a:ext cx="3195513" cy="2276295"/>
          </a:xfrm>
          <a:prstGeom prst="rect">
            <a:avLst/>
          </a:prstGeom>
          <a:noFill/>
          <a:extLst/>
        </p:spPr>
      </p:pic>
      <p:pic>
        <p:nvPicPr>
          <p:cNvPr id="9" name="Content Placeholder 3" descr="http://www.villasmunta.it/oceanografia/Non_pubblicabili/Pacifico.gif"/>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5999" y="2086447"/>
            <a:ext cx="2168222" cy="2294484"/>
          </a:xfrm>
          <a:prstGeom prst="rect">
            <a:avLst/>
          </a:prstGeom>
          <a:noFill/>
          <a:extLst/>
        </p:spPr>
      </p:pic>
      <p:pic>
        <p:nvPicPr>
          <p:cNvPr id="10" name="Content Placeholder 4" descr="http://www.noahmintz.com/volcano.jpg"/>
          <p:cNvPicPr>
            <a:picLock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016" y="2243825"/>
            <a:ext cx="2694578" cy="2747315"/>
          </a:xfrm>
          <a:prstGeom prst="rect">
            <a:avLst/>
          </a:prstGeom>
          <a:noFill/>
          <a:extLst/>
        </p:spPr>
      </p:pic>
      <p:pic>
        <p:nvPicPr>
          <p:cNvPr id="11" name="Content Placeholder 3" descr="Sahara Desert"/>
          <p:cNvPicPr>
            <a:picLocks/>
          </p:cNvPicPr>
          <p:nvPr/>
        </p:nvPicPr>
        <p:blipFill>
          <a:blip r:embed="rId9" cstate="print"/>
          <a:srcRect/>
          <a:stretch>
            <a:fillRect/>
          </a:stretch>
        </p:blipFill>
        <p:spPr bwMode="auto">
          <a:xfrm>
            <a:off x="3034659" y="4455073"/>
            <a:ext cx="2856814" cy="2307171"/>
          </a:xfrm>
          <a:prstGeom prst="rect">
            <a:avLst/>
          </a:prstGeom>
          <a:noFill/>
          <a:ln w="9525">
            <a:noFill/>
            <a:miter lim="800000"/>
            <a:headEnd/>
            <a:tailEnd/>
          </a:ln>
        </p:spPr>
      </p:pic>
      <p:pic>
        <p:nvPicPr>
          <p:cNvPr id="12" name="Content Placeholder 3" descr="http://ichef.bbci.co.uk/naturelibrary/images/ic/credit/640x395/r/ri/river/river_1.jpg"/>
          <p:cNvPicPr>
            <a:picLocks/>
          </p:cNvPicPr>
          <p:nvPr/>
        </p:nvPicPr>
        <p:blipFill>
          <a:blip r:embed="rId10" cstate="print"/>
          <a:srcRect/>
          <a:stretch>
            <a:fillRect/>
          </a:stretch>
        </p:blipFill>
        <p:spPr bwMode="auto">
          <a:xfrm>
            <a:off x="8956845" y="4551414"/>
            <a:ext cx="3093915" cy="2306586"/>
          </a:xfrm>
          <a:prstGeom prst="rect">
            <a:avLst/>
          </a:prstGeom>
          <a:noFill/>
          <a:ln w="9525">
            <a:noFill/>
            <a:miter lim="800000"/>
            <a:headEnd/>
            <a:tailEnd/>
          </a:ln>
        </p:spPr>
      </p:pic>
    </p:spTree>
    <p:extLst>
      <p:ext uri="{BB962C8B-B14F-4D97-AF65-F5344CB8AC3E}">
        <p14:creationId xmlns:p14="http://schemas.microsoft.com/office/powerpoint/2010/main" val="39777725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R"/>
          </a:p>
        </p:txBody>
      </p:sp>
      <p:sp>
        <p:nvSpPr>
          <p:cNvPr id="3" name="Content Placeholder 2"/>
          <p:cNvSpPr>
            <a:spLocks noGrp="1"/>
          </p:cNvSpPr>
          <p:nvPr>
            <p:ph idx="1"/>
          </p:nvPr>
        </p:nvSpPr>
        <p:spPr/>
        <p:txBody>
          <a:bodyPr/>
          <a:lstStyle/>
          <a:p>
            <a:endParaRPr lang="es-CR" dirty="0"/>
          </a:p>
        </p:txBody>
      </p:sp>
      <p:pic>
        <p:nvPicPr>
          <p:cNvPr id="4" name="Content Placeholder 4" descr="http://yogainmyschool.com/wp-content/uploads/2009/11/mountain_7.jpg"/>
          <p:cNvPicPr>
            <a:picLocks/>
          </p:cNvPicPr>
          <p:nvPr/>
        </p:nvPicPr>
        <p:blipFill>
          <a:blip r:embed="rId2" cstate="print"/>
          <a:srcRect/>
          <a:stretch>
            <a:fillRect/>
          </a:stretch>
        </p:blipFill>
        <p:spPr bwMode="auto">
          <a:xfrm>
            <a:off x="259791" y="128374"/>
            <a:ext cx="2501936" cy="1958073"/>
          </a:xfrm>
          <a:prstGeom prst="rect">
            <a:avLst/>
          </a:prstGeom>
          <a:noFill/>
          <a:ln w="9525">
            <a:noFill/>
            <a:miter lim="800000"/>
            <a:headEnd/>
            <a:tailEnd/>
          </a:ln>
        </p:spPr>
      </p:pic>
      <p:pic>
        <p:nvPicPr>
          <p:cNvPr id="6" name="Content Placeholder 3" descr="http://banzaisurfschool.com/wp-content/uploads/2013/07/TheSand.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8493" y="187231"/>
            <a:ext cx="2778352" cy="1973358"/>
          </a:xfrm>
          <a:prstGeom prst="rect">
            <a:avLst/>
          </a:prstGeom>
          <a:noFill/>
          <a:extLst/>
        </p:spPr>
      </p:pic>
      <p:pic>
        <p:nvPicPr>
          <p:cNvPr id="7" name="Content Placeholder 3" descr="beach paradise deault trees picture and wallpaper"/>
          <p:cNvPicPr>
            <a:picLocks/>
          </p:cNvPicPr>
          <p:nvPr/>
        </p:nvPicPr>
        <p:blipFill>
          <a:blip r:embed="rId4" cstate="print"/>
          <a:srcRect/>
          <a:stretch>
            <a:fillRect/>
          </a:stretch>
        </p:blipFill>
        <p:spPr bwMode="auto">
          <a:xfrm>
            <a:off x="9227580" y="850956"/>
            <a:ext cx="2941417" cy="2158888"/>
          </a:xfrm>
          <a:prstGeom prst="rect">
            <a:avLst/>
          </a:prstGeom>
          <a:noFill/>
          <a:ln w="9525">
            <a:noFill/>
            <a:miter lim="800000"/>
            <a:headEnd/>
            <a:tailEnd/>
          </a:ln>
        </p:spPr>
      </p:pic>
      <p:pic>
        <p:nvPicPr>
          <p:cNvPr id="8" name="Content Placeholder 3" descr="http://www.nj.gov/dep/wms/bfbm/GreatGorgeLake.jpg"/>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8230" y="2234731"/>
            <a:ext cx="3195513" cy="2276295"/>
          </a:xfrm>
          <a:prstGeom prst="rect">
            <a:avLst/>
          </a:prstGeom>
          <a:noFill/>
          <a:extLst/>
        </p:spPr>
      </p:pic>
      <p:pic>
        <p:nvPicPr>
          <p:cNvPr id="9" name="Content Placeholder 3" descr="http://www.villasmunta.it/oceanografia/Non_pubblicabili/Pacifico.gif"/>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5999" y="2086447"/>
            <a:ext cx="2168222" cy="2294484"/>
          </a:xfrm>
          <a:prstGeom prst="rect">
            <a:avLst/>
          </a:prstGeom>
          <a:noFill/>
          <a:extLst/>
        </p:spPr>
      </p:pic>
      <p:pic>
        <p:nvPicPr>
          <p:cNvPr id="10" name="Content Placeholder 4" descr="http://www.noahmintz.com/volcano.jpg"/>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5016" y="2243825"/>
            <a:ext cx="2694578" cy="2747315"/>
          </a:xfrm>
          <a:prstGeom prst="rect">
            <a:avLst/>
          </a:prstGeom>
          <a:noFill/>
          <a:extLst/>
        </p:spPr>
      </p:pic>
      <p:pic>
        <p:nvPicPr>
          <p:cNvPr id="11" name="Content Placeholder 3" descr="Sahara Desert"/>
          <p:cNvPicPr>
            <a:picLocks/>
          </p:cNvPicPr>
          <p:nvPr/>
        </p:nvPicPr>
        <p:blipFill>
          <a:blip r:embed="rId8" cstate="print"/>
          <a:srcRect/>
          <a:stretch>
            <a:fillRect/>
          </a:stretch>
        </p:blipFill>
        <p:spPr bwMode="auto">
          <a:xfrm>
            <a:off x="3034659" y="4455073"/>
            <a:ext cx="2856814" cy="2307171"/>
          </a:xfrm>
          <a:prstGeom prst="rect">
            <a:avLst/>
          </a:prstGeom>
          <a:noFill/>
          <a:ln w="9525">
            <a:noFill/>
            <a:miter lim="800000"/>
            <a:headEnd/>
            <a:tailEnd/>
          </a:ln>
        </p:spPr>
      </p:pic>
      <p:pic>
        <p:nvPicPr>
          <p:cNvPr id="12" name="Content Placeholder 3" descr="http://ichef.bbci.co.uk/naturelibrary/images/ic/credit/640x395/r/ri/river/river_1.jpg"/>
          <p:cNvPicPr>
            <a:picLocks/>
          </p:cNvPicPr>
          <p:nvPr/>
        </p:nvPicPr>
        <p:blipFill>
          <a:blip r:embed="rId9" cstate="print"/>
          <a:srcRect/>
          <a:stretch>
            <a:fillRect/>
          </a:stretch>
        </p:blipFill>
        <p:spPr bwMode="auto">
          <a:xfrm>
            <a:off x="8956845" y="4551414"/>
            <a:ext cx="3093915" cy="2306586"/>
          </a:xfrm>
          <a:prstGeom prst="rect">
            <a:avLst/>
          </a:prstGeom>
          <a:noFill/>
          <a:ln w="9525">
            <a:noFill/>
            <a:miter lim="800000"/>
            <a:headEnd/>
            <a:tailEnd/>
          </a:ln>
        </p:spPr>
      </p:pic>
    </p:spTree>
    <p:extLst>
      <p:ext uri="{BB962C8B-B14F-4D97-AF65-F5344CB8AC3E}">
        <p14:creationId xmlns:p14="http://schemas.microsoft.com/office/powerpoint/2010/main" val="1911054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El diagnóstico</a:t>
            </a:r>
            <a:endParaRPr lang="es-CR" dirty="0"/>
          </a:p>
        </p:txBody>
      </p:sp>
      <p:sp>
        <p:nvSpPr>
          <p:cNvPr id="3" name="Content Placeholder 2"/>
          <p:cNvSpPr>
            <a:spLocks noGrp="1"/>
          </p:cNvSpPr>
          <p:nvPr>
            <p:ph idx="1"/>
          </p:nvPr>
        </p:nvSpPr>
        <p:spPr/>
        <p:txBody>
          <a:bodyPr>
            <a:normAutofit/>
          </a:bodyPr>
          <a:lstStyle/>
          <a:p>
            <a:pPr marL="0" indent="0">
              <a:buNone/>
            </a:pPr>
            <a:r>
              <a:rPr lang="es-CR" sz="2400" dirty="0" smtClean="0"/>
              <a:t>Necesiten separar sus pupitres. Solo necesitan un lápiz para completar el diagnostico. No hablen durante el diagnostico. Tienen veinte minutos para completarlo. Cuando terminen, levanten su mano y voy a recogerlo.</a:t>
            </a:r>
            <a:endParaRPr lang="es-CR" sz="2400" dirty="0"/>
          </a:p>
        </p:txBody>
      </p:sp>
    </p:spTree>
    <p:extLst>
      <p:ext uri="{BB962C8B-B14F-4D97-AF65-F5344CB8AC3E}">
        <p14:creationId xmlns:p14="http://schemas.microsoft.com/office/powerpoint/2010/main" val="32580290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err="1"/>
              <a:t>Nos</a:t>
            </a:r>
            <a:r>
              <a:rPr lang="en-US" sz="6000" b="1" dirty="0"/>
              <a:t> </a:t>
            </a:r>
            <a:r>
              <a:rPr lang="en-US" sz="6000" b="1" dirty="0" err="1" smtClean="0"/>
              <a:t>falta</a:t>
            </a:r>
            <a:r>
              <a:rPr lang="en-US" sz="6000" b="1" dirty="0" smtClean="0"/>
              <a:t> el </a:t>
            </a:r>
            <a:r>
              <a:rPr lang="en-US" sz="6000" b="1" dirty="0" err="1" smtClean="0"/>
              <a:t>bosque</a:t>
            </a:r>
            <a:r>
              <a:rPr lang="en-US" sz="6000" b="1" dirty="0" smtClean="0"/>
              <a:t> </a:t>
            </a:r>
            <a:endParaRPr lang="en-US" sz="6000" b="1" dirty="0"/>
          </a:p>
        </p:txBody>
      </p:sp>
      <p:pic>
        <p:nvPicPr>
          <p:cNvPr id="4" name="Content Placeholder 3" descr="http://1.bp.blogspot.com/--Li6ae3MJnw/T4Raj9SC1DI/AAAAAAAACF8/AWTc_YFOLxE/s1600/1327192486201.jpg"/>
          <p:cNvPicPr>
            <a:picLocks noGrp="1"/>
          </p:cNvPicPr>
          <p:nvPr>
            <p:ph idx="1"/>
          </p:nvPr>
        </p:nvPicPr>
        <p:blipFill>
          <a:blip r:embed="rId2" cstate="print"/>
          <a:srcRect/>
          <a:stretch>
            <a:fillRect/>
          </a:stretch>
        </p:blipFill>
        <p:spPr bwMode="auto">
          <a:xfrm>
            <a:off x="2847967" y="1930400"/>
            <a:ext cx="4255401" cy="3182342"/>
          </a:xfrm>
          <a:prstGeom prst="rect">
            <a:avLst/>
          </a:prstGeom>
          <a:noFill/>
          <a:ln w="9525">
            <a:noFill/>
            <a:miter lim="800000"/>
            <a:headEnd/>
            <a:tailEnd/>
          </a:ln>
        </p:spPr>
      </p:pic>
    </p:spTree>
    <p:extLst>
      <p:ext uri="{BB962C8B-B14F-4D97-AF65-F5344CB8AC3E}">
        <p14:creationId xmlns:p14="http://schemas.microsoft.com/office/powerpoint/2010/main" val="31087850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R"/>
          </a:p>
        </p:txBody>
      </p:sp>
      <p:sp>
        <p:nvSpPr>
          <p:cNvPr id="3" name="Content Placeholder 2"/>
          <p:cNvSpPr>
            <a:spLocks noGrp="1"/>
          </p:cNvSpPr>
          <p:nvPr>
            <p:ph idx="1"/>
          </p:nvPr>
        </p:nvSpPr>
        <p:spPr/>
        <p:txBody>
          <a:bodyPr/>
          <a:lstStyle/>
          <a:p>
            <a:endParaRPr lang="es-CR" dirty="0"/>
          </a:p>
        </p:txBody>
      </p:sp>
      <p:pic>
        <p:nvPicPr>
          <p:cNvPr id="4" name="Content Placeholder 4" descr="http://yogainmyschool.com/wp-content/uploads/2009/11/mountain_7.jpg"/>
          <p:cNvPicPr>
            <a:picLocks/>
          </p:cNvPicPr>
          <p:nvPr/>
        </p:nvPicPr>
        <p:blipFill>
          <a:blip r:embed="rId2" cstate="print"/>
          <a:srcRect/>
          <a:stretch>
            <a:fillRect/>
          </a:stretch>
        </p:blipFill>
        <p:spPr bwMode="auto">
          <a:xfrm>
            <a:off x="259791" y="128374"/>
            <a:ext cx="2501936" cy="1958073"/>
          </a:xfrm>
          <a:prstGeom prst="rect">
            <a:avLst/>
          </a:prstGeom>
          <a:noFill/>
          <a:ln w="9525">
            <a:noFill/>
            <a:miter lim="800000"/>
            <a:headEnd/>
            <a:tailEnd/>
          </a:ln>
        </p:spPr>
      </p:pic>
      <p:pic>
        <p:nvPicPr>
          <p:cNvPr id="5" name="Content Placeholder 3" descr="http://1.bp.blogspot.com/--Li6ae3MJnw/T4Raj9SC1DI/AAAAAAAACF8/AWTc_YFOLxE/s1600/1327192486201.jpg"/>
          <p:cNvPicPr>
            <a:picLocks/>
          </p:cNvPicPr>
          <p:nvPr/>
        </p:nvPicPr>
        <p:blipFill>
          <a:blip r:embed="rId3" cstate="print"/>
          <a:srcRect/>
          <a:stretch>
            <a:fillRect/>
          </a:stretch>
        </p:blipFill>
        <p:spPr bwMode="auto">
          <a:xfrm>
            <a:off x="3266527" y="151674"/>
            <a:ext cx="2407166" cy="1934773"/>
          </a:xfrm>
          <a:prstGeom prst="rect">
            <a:avLst/>
          </a:prstGeom>
          <a:noFill/>
          <a:ln w="9525">
            <a:noFill/>
            <a:miter lim="800000"/>
            <a:headEnd/>
            <a:tailEnd/>
          </a:ln>
        </p:spPr>
      </p:pic>
      <p:pic>
        <p:nvPicPr>
          <p:cNvPr id="6" name="Content Placeholder 3" descr="http://banzaisurfschool.com/wp-content/uploads/2013/07/TheSand.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8493" y="187231"/>
            <a:ext cx="2778352" cy="1973358"/>
          </a:xfrm>
          <a:prstGeom prst="rect">
            <a:avLst/>
          </a:prstGeom>
          <a:noFill/>
          <a:extLst/>
        </p:spPr>
      </p:pic>
      <p:pic>
        <p:nvPicPr>
          <p:cNvPr id="7" name="Content Placeholder 3" descr="beach paradise deault trees picture and wallpaper"/>
          <p:cNvPicPr>
            <a:picLocks/>
          </p:cNvPicPr>
          <p:nvPr/>
        </p:nvPicPr>
        <p:blipFill>
          <a:blip r:embed="rId5" cstate="print"/>
          <a:srcRect/>
          <a:stretch>
            <a:fillRect/>
          </a:stretch>
        </p:blipFill>
        <p:spPr bwMode="auto">
          <a:xfrm>
            <a:off x="9227580" y="850956"/>
            <a:ext cx="2941417" cy="2158888"/>
          </a:xfrm>
          <a:prstGeom prst="rect">
            <a:avLst/>
          </a:prstGeom>
          <a:noFill/>
          <a:ln w="9525">
            <a:noFill/>
            <a:miter lim="800000"/>
            <a:headEnd/>
            <a:tailEnd/>
          </a:ln>
        </p:spPr>
      </p:pic>
      <p:pic>
        <p:nvPicPr>
          <p:cNvPr id="8" name="Content Placeholder 3" descr="http://www.nj.gov/dep/wms/bfbm/GreatGorgeLake.jpg"/>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8230" y="2234731"/>
            <a:ext cx="3195513" cy="2276295"/>
          </a:xfrm>
          <a:prstGeom prst="rect">
            <a:avLst/>
          </a:prstGeom>
          <a:noFill/>
          <a:extLst/>
        </p:spPr>
      </p:pic>
      <p:pic>
        <p:nvPicPr>
          <p:cNvPr id="9" name="Content Placeholder 3" descr="http://www.villasmunta.it/oceanografia/Non_pubblicabili/Pacifico.gif"/>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5999" y="2086447"/>
            <a:ext cx="2168222" cy="2294484"/>
          </a:xfrm>
          <a:prstGeom prst="rect">
            <a:avLst/>
          </a:prstGeom>
          <a:noFill/>
          <a:extLst/>
        </p:spPr>
      </p:pic>
      <p:pic>
        <p:nvPicPr>
          <p:cNvPr id="10" name="Content Placeholder 4" descr="http://www.noahmintz.com/volcano.jpg"/>
          <p:cNvPicPr>
            <a:picLock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016" y="2243825"/>
            <a:ext cx="2694578" cy="2747315"/>
          </a:xfrm>
          <a:prstGeom prst="rect">
            <a:avLst/>
          </a:prstGeom>
          <a:noFill/>
          <a:extLst/>
        </p:spPr>
      </p:pic>
      <p:pic>
        <p:nvPicPr>
          <p:cNvPr id="11" name="Content Placeholder 3" descr="Sahara Desert"/>
          <p:cNvPicPr>
            <a:picLocks/>
          </p:cNvPicPr>
          <p:nvPr/>
        </p:nvPicPr>
        <p:blipFill>
          <a:blip r:embed="rId9" cstate="print"/>
          <a:srcRect/>
          <a:stretch>
            <a:fillRect/>
          </a:stretch>
        </p:blipFill>
        <p:spPr bwMode="auto">
          <a:xfrm>
            <a:off x="3034659" y="4455073"/>
            <a:ext cx="2856814" cy="2307171"/>
          </a:xfrm>
          <a:prstGeom prst="rect">
            <a:avLst/>
          </a:prstGeom>
          <a:noFill/>
          <a:ln w="9525">
            <a:noFill/>
            <a:miter lim="800000"/>
            <a:headEnd/>
            <a:tailEnd/>
          </a:ln>
        </p:spPr>
      </p:pic>
      <p:pic>
        <p:nvPicPr>
          <p:cNvPr id="12" name="Content Placeholder 3" descr="http://ichef.bbci.co.uk/naturelibrary/images/ic/credit/640x395/r/ri/river/river_1.jpg"/>
          <p:cNvPicPr>
            <a:picLocks/>
          </p:cNvPicPr>
          <p:nvPr/>
        </p:nvPicPr>
        <p:blipFill>
          <a:blip r:embed="rId10" cstate="print"/>
          <a:srcRect/>
          <a:stretch>
            <a:fillRect/>
          </a:stretch>
        </p:blipFill>
        <p:spPr bwMode="auto">
          <a:xfrm>
            <a:off x="8956845" y="4551414"/>
            <a:ext cx="3093915" cy="2306586"/>
          </a:xfrm>
          <a:prstGeom prst="rect">
            <a:avLst/>
          </a:prstGeom>
          <a:noFill/>
          <a:ln w="9525">
            <a:noFill/>
            <a:miter lim="800000"/>
            <a:headEnd/>
            <a:tailEnd/>
          </a:ln>
        </p:spPr>
      </p:pic>
    </p:spTree>
    <p:extLst>
      <p:ext uri="{BB962C8B-B14F-4D97-AF65-F5344CB8AC3E}">
        <p14:creationId xmlns:p14="http://schemas.microsoft.com/office/powerpoint/2010/main" val="17587252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R"/>
          </a:p>
        </p:txBody>
      </p:sp>
      <p:sp>
        <p:nvSpPr>
          <p:cNvPr id="3" name="Content Placeholder 2"/>
          <p:cNvSpPr>
            <a:spLocks noGrp="1"/>
          </p:cNvSpPr>
          <p:nvPr>
            <p:ph idx="1"/>
          </p:nvPr>
        </p:nvSpPr>
        <p:spPr/>
        <p:txBody>
          <a:bodyPr/>
          <a:lstStyle/>
          <a:p>
            <a:endParaRPr lang="es-CR" dirty="0"/>
          </a:p>
        </p:txBody>
      </p:sp>
      <p:pic>
        <p:nvPicPr>
          <p:cNvPr id="5" name="Content Placeholder 3" descr="http://1.bp.blogspot.com/--Li6ae3MJnw/T4Raj9SC1DI/AAAAAAAACF8/AWTc_YFOLxE/s1600/1327192486201.jpg"/>
          <p:cNvPicPr>
            <a:picLocks/>
          </p:cNvPicPr>
          <p:nvPr/>
        </p:nvPicPr>
        <p:blipFill>
          <a:blip r:embed="rId2" cstate="print"/>
          <a:srcRect/>
          <a:stretch>
            <a:fillRect/>
          </a:stretch>
        </p:blipFill>
        <p:spPr bwMode="auto">
          <a:xfrm>
            <a:off x="3266527" y="151674"/>
            <a:ext cx="2407166" cy="1934773"/>
          </a:xfrm>
          <a:prstGeom prst="rect">
            <a:avLst/>
          </a:prstGeom>
          <a:noFill/>
          <a:ln w="9525">
            <a:noFill/>
            <a:miter lim="800000"/>
            <a:headEnd/>
            <a:tailEnd/>
          </a:ln>
        </p:spPr>
      </p:pic>
      <p:pic>
        <p:nvPicPr>
          <p:cNvPr id="6" name="Content Placeholder 3" descr="http://banzaisurfschool.com/wp-content/uploads/2013/07/TheSand.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8493" y="187231"/>
            <a:ext cx="2778352" cy="1973358"/>
          </a:xfrm>
          <a:prstGeom prst="rect">
            <a:avLst/>
          </a:prstGeom>
          <a:noFill/>
          <a:extLst/>
        </p:spPr>
      </p:pic>
      <p:pic>
        <p:nvPicPr>
          <p:cNvPr id="7" name="Content Placeholder 3" descr="beach paradise deault trees picture and wallpaper"/>
          <p:cNvPicPr>
            <a:picLocks/>
          </p:cNvPicPr>
          <p:nvPr/>
        </p:nvPicPr>
        <p:blipFill>
          <a:blip r:embed="rId4" cstate="print"/>
          <a:srcRect/>
          <a:stretch>
            <a:fillRect/>
          </a:stretch>
        </p:blipFill>
        <p:spPr bwMode="auto">
          <a:xfrm>
            <a:off x="9227580" y="850956"/>
            <a:ext cx="2941417" cy="2158888"/>
          </a:xfrm>
          <a:prstGeom prst="rect">
            <a:avLst/>
          </a:prstGeom>
          <a:noFill/>
          <a:ln w="9525">
            <a:noFill/>
            <a:miter lim="800000"/>
            <a:headEnd/>
            <a:tailEnd/>
          </a:ln>
        </p:spPr>
      </p:pic>
      <p:pic>
        <p:nvPicPr>
          <p:cNvPr id="8" name="Content Placeholder 3" descr="http://www.nj.gov/dep/wms/bfbm/GreatGorgeLake.jpg"/>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8230" y="2234731"/>
            <a:ext cx="3195513" cy="2276295"/>
          </a:xfrm>
          <a:prstGeom prst="rect">
            <a:avLst/>
          </a:prstGeom>
          <a:noFill/>
          <a:extLst/>
        </p:spPr>
      </p:pic>
      <p:pic>
        <p:nvPicPr>
          <p:cNvPr id="9" name="Content Placeholder 3" descr="http://www.villasmunta.it/oceanografia/Non_pubblicabili/Pacifico.gif"/>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5999" y="2086447"/>
            <a:ext cx="2168222" cy="2294484"/>
          </a:xfrm>
          <a:prstGeom prst="rect">
            <a:avLst/>
          </a:prstGeom>
          <a:noFill/>
          <a:extLst/>
        </p:spPr>
      </p:pic>
      <p:pic>
        <p:nvPicPr>
          <p:cNvPr id="10" name="Content Placeholder 4" descr="http://www.noahmintz.com/volcano.jpg"/>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5016" y="2243825"/>
            <a:ext cx="2694578" cy="2747315"/>
          </a:xfrm>
          <a:prstGeom prst="rect">
            <a:avLst/>
          </a:prstGeom>
          <a:noFill/>
          <a:extLst/>
        </p:spPr>
      </p:pic>
      <p:pic>
        <p:nvPicPr>
          <p:cNvPr id="11" name="Content Placeholder 3" descr="Sahara Desert"/>
          <p:cNvPicPr>
            <a:picLocks/>
          </p:cNvPicPr>
          <p:nvPr/>
        </p:nvPicPr>
        <p:blipFill>
          <a:blip r:embed="rId8" cstate="print"/>
          <a:srcRect/>
          <a:stretch>
            <a:fillRect/>
          </a:stretch>
        </p:blipFill>
        <p:spPr bwMode="auto">
          <a:xfrm>
            <a:off x="3034659" y="4455073"/>
            <a:ext cx="2856814" cy="2307171"/>
          </a:xfrm>
          <a:prstGeom prst="rect">
            <a:avLst/>
          </a:prstGeom>
          <a:noFill/>
          <a:ln w="9525">
            <a:noFill/>
            <a:miter lim="800000"/>
            <a:headEnd/>
            <a:tailEnd/>
          </a:ln>
        </p:spPr>
      </p:pic>
      <p:pic>
        <p:nvPicPr>
          <p:cNvPr id="12" name="Content Placeholder 3" descr="http://ichef.bbci.co.uk/naturelibrary/images/ic/credit/640x395/r/ri/river/river_1.jpg"/>
          <p:cNvPicPr>
            <a:picLocks/>
          </p:cNvPicPr>
          <p:nvPr/>
        </p:nvPicPr>
        <p:blipFill>
          <a:blip r:embed="rId9" cstate="print"/>
          <a:srcRect/>
          <a:stretch>
            <a:fillRect/>
          </a:stretch>
        </p:blipFill>
        <p:spPr bwMode="auto">
          <a:xfrm>
            <a:off x="8956845" y="4551414"/>
            <a:ext cx="3093915" cy="2306586"/>
          </a:xfrm>
          <a:prstGeom prst="rect">
            <a:avLst/>
          </a:prstGeom>
          <a:noFill/>
          <a:ln w="9525">
            <a:noFill/>
            <a:miter lim="800000"/>
            <a:headEnd/>
            <a:tailEnd/>
          </a:ln>
        </p:spPr>
      </p:pic>
    </p:spTree>
    <p:extLst>
      <p:ext uri="{BB962C8B-B14F-4D97-AF65-F5344CB8AC3E}">
        <p14:creationId xmlns:p14="http://schemas.microsoft.com/office/powerpoint/2010/main" val="32091129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CR" sz="6000" b="1" dirty="0" smtClean="0"/>
              <a:t>Nos falta la montaña </a:t>
            </a:r>
            <a:endParaRPr lang="es-CR" sz="6000" b="1" dirty="0"/>
          </a:p>
        </p:txBody>
      </p:sp>
      <p:pic>
        <p:nvPicPr>
          <p:cNvPr id="4" name="Content Placeholder 4" descr="http://yogainmyschool.com/wp-content/uploads/2009/11/mountain_7.jpg"/>
          <p:cNvPicPr>
            <a:picLocks noGrp="1"/>
          </p:cNvPicPr>
          <p:nvPr>
            <p:ph idx="1"/>
          </p:nvPr>
        </p:nvPicPr>
        <p:blipFill>
          <a:blip r:embed="rId2" cstate="print"/>
          <a:srcRect/>
          <a:stretch>
            <a:fillRect/>
          </a:stretch>
        </p:blipFill>
        <p:spPr bwMode="auto">
          <a:xfrm>
            <a:off x="2388394" y="2160588"/>
            <a:ext cx="5175249" cy="3881437"/>
          </a:xfrm>
          <a:prstGeom prst="rect">
            <a:avLst/>
          </a:prstGeom>
          <a:noFill/>
          <a:ln w="9525">
            <a:noFill/>
            <a:miter lim="800000"/>
            <a:headEnd/>
            <a:tailEnd/>
          </a:ln>
        </p:spPr>
      </p:pic>
    </p:spTree>
    <p:extLst>
      <p:ext uri="{BB962C8B-B14F-4D97-AF65-F5344CB8AC3E}">
        <p14:creationId xmlns:p14="http://schemas.microsoft.com/office/powerpoint/2010/main" val="2110976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R"/>
          </a:p>
        </p:txBody>
      </p:sp>
      <p:sp>
        <p:nvSpPr>
          <p:cNvPr id="3" name="Content Placeholder 2"/>
          <p:cNvSpPr>
            <a:spLocks noGrp="1"/>
          </p:cNvSpPr>
          <p:nvPr>
            <p:ph idx="1"/>
          </p:nvPr>
        </p:nvSpPr>
        <p:spPr/>
        <p:txBody>
          <a:bodyPr/>
          <a:lstStyle/>
          <a:p>
            <a:endParaRPr lang="es-CR" dirty="0"/>
          </a:p>
        </p:txBody>
      </p:sp>
      <p:pic>
        <p:nvPicPr>
          <p:cNvPr id="4" name="Content Placeholder 4" descr="http://yogainmyschool.com/wp-content/uploads/2009/11/mountain_7.jpg"/>
          <p:cNvPicPr>
            <a:picLocks/>
          </p:cNvPicPr>
          <p:nvPr/>
        </p:nvPicPr>
        <p:blipFill>
          <a:blip r:embed="rId2" cstate="print"/>
          <a:srcRect/>
          <a:stretch>
            <a:fillRect/>
          </a:stretch>
        </p:blipFill>
        <p:spPr bwMode="auto">
          <a:xfrm>
            <a:off x="259791" y="128374"/>
            <a:ext cx="2501936" cy="1958073"/>
          </a:xfrm>
          <a:prstGeom prst="rect">
            <a:avLst/>
          </a:prstGeom>
          <a:noFill/>
          <a:ln w="9525">
            <a:noFill/>
            <a:miter lim="800000"/>
            <a:headEnd/>
            <a:tailEnd/>
          </a:ln>
        </p:spPr>
      </p:pic>
      <p:pic>
        <p:nvPicPr>
          <p:cNvPr id="5" name="Content Placeholder 3" descr="http://1.bp.blogspot.com/--Li6ae3MJnw/T4Raj9SC1DI/AAAAAAAACF8/AWTc_YFOLxE/s1600/1327192486201.jpg"/>
          <p:cNvPicPr>
            <a:picLocks/>
          </p:cNvPicPr>
          <p:nvPr/>
        </p:nvPicPr>
        <p:blipFill>
          <a:blip r:embed="rId3" cstate="print"/>
          <a:srcRect/>
          <a:stretch>
            <a:fillRect/>
          </a:stretch>
        </p:blipFill>
        <p:spPr bwMode="auto">
          <a:xfrm>
            <a:off x="3266527" y="151674"/>
            <a:ext cx="2407166" cy="1934773"/>
          </a:xfrm>
          <a:prstGeom prst="rect">
            <a:avLst/>
          </a:prstGeom>
          <a:noFill/>
          <a:ln w="9525">
            <a:noFill/>
            <a:miter lim="800000"/>
            <a:headEnd/>
            <a:tailEnd/>
          </a:ln>
        </p:spPr>
      </p:pic>
      <p:pic>
        <p:nvPicPr>
          <p:cNvPr id="6" name="Content Placeholder 3" descr="http://banzaisurfschool.com/wp-content/uploads/2013/07/TheSand.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8493" y="187231"/>
            <a:ext cx="2778352" cy="1973358"/>
          </a:xfrm>
          <a:prstGeom prst="rect">
            <a:avLst/>
          </a:prstGeom>
          <a:noFill/>
          <a:extLst/>
        </p:spPr>
      </p:pic>
      <p:pic>
        <p:nvPicPr>
          <p:cNvPr id="7" name="Content Placeholder 3" descr="beach paradise deault trees picture and wallpaper"/>
          <p:cNvPicPr>
            <a:picLocks/>
          </p:cNvPicPr>
          <p:nvPr/>
        </p:nvPicPr>
        <p:blipFill>
          <a:blip r:embed="rId5" cstate="print"/>
          <a:srcRect/>
          <a:stretch>
            <a:fillRect/>
          </a:stretch>
        </p:blipFill>
        <p:spPr bwMode="auto">
          <a:xfrm>
            <a:off x="9227580" y="850956"/>
            <a:ext cx="2941417" cy="2158888"/>
          </a:xfrm>
          <a:prstGeom prst="rect">
            <a:avLst/>
          </a:prstGeom>
          <a:noFill/>
          <a:ln w="9525">
            <a:noFill/>
            <a:miter lim="800000"/>
            <a:headEnd/>
            <a:tailEnd/>
          </a:ln>
        </p:spPr>
      </p:pic>
      <p:pic>
        <p:nvPicPr>
          <p:cNvPr id="8" name="Content Placeholder 3" descr="http://www.nj.gov/dep/wms/bfbm/GreatGorgeLake.jpg"/>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8230" y="2234731"/>
            <a:ext cx="3195513" cy="2276295"/>
          </a:xfrm>
          <a:prstGeom prst="rect">
            <a:avLst/>
          </a:prstGeom>
          <a:noFill/>
          <a:extLst/>
        </p:spPr>
      </p:pic>
      <p:pic>
        <p:nvPicPr>
          <p:cNvPr id="9" name="Content Placeholder 3" descr="http://www.villasmunta.it/oceanografia/Non_pubblicabili/Pacifico.gif"/>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5999" y="2086447"/>
            <a:ext cx="2168222" cy="2294484"/>
          </a:xfrm>
          <a:prstGeom prst="rect">
            <a:avLst/>
          </a:prstGeom>
          <a:noFill/>
          <a:extLst/>
        </p:spPr>
      </p:pic>
      <p:pic>
        <p:nvPicPr>
          <p:cNvPr id="10" name="Content Placeholder 4" descr="http://www.noahmintz.com/volcano.jpg"/>
          <p:cNvPicPr>
            <a:picLock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016" y="2243825"/>
            <a:ext cx="2694578" cy="2747315"/>
          </a:xfrm>
          <a:prstGeom prst="rect">
            <a:avLst/>
          </a:prstGeom>
          <a:noFill/>
          <a:extLst/>
        </p:spPr>
      </p:pic>
      <p:pic>
        <p:nvPicPr>
          <p:cNvPr id="11" name="Content Placeholder 3" descr="Sahara Desert"/>
          <p:cNvPicPr>
            <a:picLocks/>
          </p:cNvPicPr>
          <p:nvPr/>
        </p:nvPicPr>
        <p:blipFill>
          <a:blip r:embed="rId9" cstate="print"/>
          <a:srcRect/>
          <a:stretch>
            <a:fillRect/>
          </a:stretch>
        </p:blipFill>
        <p:spPr bwMode="auto">
          <a:xfrm>
            <a:off x="3034659" y="4455073"/>
            <a:ext cx="2856814" cy="2307171"/>
          </a:xfrm>
          <a:prstGeom prst="rect">
            <a:avLst/>
          </a:prstGeom>
          <a:noFill/>
          <a:ln w="9525">
            <a:noFill/>
            <a:miter lim="800000"/>
            <a:headEnd/>
            <a:tailEnd/>
          </a:ln>
        </p:spPr>
      </p:pic>
      <p:pic>
        <p:nvPicPr>
          <p:cNvPr id="12" name="Content Placeholder 3" descr="http://ichef.bbci.co.uk/naturelibrary/images/ic/credit/640x395/r/ri/river/river_1.jpg"/>
          <p:cNvPicPr>
            <a:picLocks/>
          </p:cNvPicPr>
          <p:nvPr/>
        </p:nvPicPr>
        <p:blipFill>
          <a:blip r:embed="rId10" cstate="print"/>
          <a:srcRect/>
          <a:stretch>
            <a:fillRect/>
          </a:stretch>
        </p:blipFill>
        <p:spPr bwMode="auto">
          <a:xfrm>
            <a:off x="8956845" y="4551414"/>
            <a:ext cx="3093915" cy="2306586"/>
          </a:xfrm>
          <a:prstGeom prst="rect">
            <a:avLst/>
          </a:prstGeom>
          <a:noFill/>
          <a:ln w="9525">
            <a:noFill/>
            <a:miter lim="800000"/>
            <a:headEnd/>
            <a:tailEnd/>
          </a:ln>
        </p:spPr>
      </p:pic>
    </p:spTree>
    <p:extLst>
      <p:ext uri="{BB962C8B-B14F-4D97-AF65-F5344CB8AC3E}">
        <p14:creationId xmlns:p14="http://schemas.microsoft.com/office/powerpoint/2010/main" val="22701927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R"/>
          </a:p>
        </p:txBody>
      </p:sp>
      <p:sp>
        <p:nvSpPr>
          <p:cNvPr id="3" name="Content Placeholder 2"/>
          <p:cNvSpPr>
            <a:spLocks noGrp="1"/>
          </p:cNvSpPr>
          <p:nvPr>
            <p:ph idx="1"/>
          </p:nvPr>
        </p:nvSpPr>
        <p:spPr/>
        <p:txBody>
          <a:bodyPr/>
          <a:lstStyle/>
          <a:p>
            <a:endParaRPr lang="es-CR" dirty="0"/>
          </a:p>
        </p:txBody>
      </p:sp>
      <p:pic>
        <p:nvPicPr>
          <p:cNvPr id="4" name="Content Placeholder 4" descr="http://yogainmyschool.com/wp-content/uploads/2009/11/mountain_7.jpg"/>
          <p:cNvPicPr>
            <a:picLocks/>
          </p:cNvPicPr>
          <p:nvPr/>
        </p:nvPicPr>
        <p:blipFill>
          <a:blip r:embed="rId2" cstate="print"/>
          <a:srcRect/>
          <a:stretch>
            <a:fillRect/>
          </a:stretch>
        </p:blipFill>
        <p:spPr bwMode="auto">
          <a:xfrm>
            <a:off x="259791" y="128374"/>
            <a:ext cx="2501936" cy="1958073"/>
          </a:xfrm>
          <a:prstGeom prst="rect">
            <a:avLst/>
          </a:prstGeom>
          <a:noFill/>
          <a:ln w="9525">
            <a:noFill/>
            <a:miter lim="800000"/>
            <a:headEnd/>
            <a:tailEnd/>
          </a:ln>
        </p:spPr>
      </p:pic>
      <p:pic>
        <p:nvPicPr>
          <p:cNvPr id="5" name="Content Placeholder 3" descr="http://1.bp.blogspot.com/--Li6ae3MJnw/T4Raj9SC1DI/AAAAAAAACF8/AWTc_YFOLxE/s1600/1327192486201.jpg"/>
          <p:cNvPicPr>
            <a:picLocks/>
          </p:cNvPicPr>
          <p:nvPr/>
        </p:nvPicPr>
        <p:blipFill>
          <a:blip r:embed="rId3" cstate="print"/>
          <a:srcRect/>
          <a:stretch>
            <a:fillRect/>
          </a:stretch>
        </p:blipFill>
        <p:spPr bwMode="auto">
          <a:xfrm>
            <a:off x="3266527" y="151674"/>
            <a:ext cx="2407166" cy="1934773"/>
          </a:xfrm>
          <a:prstGeom prst="rect">
            <a:avLst/>
          </a:prstGeom>
          <a:noFill/>
          <a:ln w="9525">
            <a:noFill/>
            <a:miter lim="800000"/>
            <a:headEnd/>
            <a:tailEnd/>
          </a:ln>
        </p:spPr>
      </p:pic>
      <p:pic>
        <p:nvPicPr>
          <p:cNvPr id="6" name="Content Placeholder 3" descr="http://banzaisurfschool.com/wp-content/uploads/2013/07/TheSand.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8493" y="187231"/>
            <a:ext cx="2778352" cy="1973358"/>
          </a:xfrm>
          <a:prstGeom prst="rect">
            <a:avLst/>
          </a:prstGeom>
          <a:noFill/>
          <a:extLst/>
        </p:spPr>
      </p:pic>
      <p:pic>
        <p:nvPicPr>
          <p:cNvPr id="7" name="Content Placeholder 3" descr="beach paradise deault trees picture and wallpaper"/>
          <p:cNvPicPr>
            <a:picLocks/>
          </p:cNvPicPr>
          <p:nvPr/>
        </p:nvPicPr>
        <p:blipFill>
          <a:blip r:embed="rId5" cstate="print"/>
          <a:srcRect/>
          <a:stretch>
            <a:fillRect/>
          </a:stretch>
        </p:blipFill>
        <p:spPr bwMode="auto">
          <a:xfrm>
            <a:off x="9227580" y="850956"/>
            <a:ext cx="2941417" cy="2158888"/>
          </a:xfrm>
          <a:prstGeom prst="rect">
            <a:avLst/>
          </a:prstGeom>
          <a:noFill/>
          <a:ln w="9525">
            <a:noFill/>
            <a:miter lim="800000"/>
            <a:headEnd/>
            <a:tailEnd/>
          </a:ln>
        </p:spPr>
      </p:pic>
      <p:pic>
        <p:nvPicPr>
          <p:cNvPr id="9" name="Content Placeholder 3" descr="http://www.villasmunta.it/oceanografia/Non_pubblicabili/Pacifico.gif"/>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5999" y="2086447"/>
            <a:ext cx="2168222" cy="2294484"/>
          </a:xfrm>
          <a:prstGeom prst="rect">
            <a:avLst/>
          </a:prstGeom>
          <a:noFill/>
          <a:extLst/>
        </p:spPr>
      </p:pic>
      <p:pic>
        <p:nvPicPr>
          <p:cNvPr id="10" name="Content Placeholder 4" descr="http://www.noahmintz.com/volcano.jpg"/>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5016" y="2243825"/>
            <a:ext cx="2694578" cy="2747315"/>
          </a:xfrm>
          <a:prstGeom prst="rect">
            <a:avLst/>
          </a:prstGeom>
          <a:noFill/>
          <a:extLst/>
        </p:spPr>
      </p:pic>
      <p:pic>
        <p:nvPicPr>
          <p:cNvPr id="11" name="Content Placeholder 3" descr="Sahara Desert"/>
          <p:cNvPicPr>
            <a:picLocks/>
          </p:cNvPicPr>
          <p:nvPr/>
        </p:nvPicPr>
        <p:blipFill>
          <a:blip r:embed="rId8" cstate="print"/>
          <a:srcRect/>
          <a:stretch>
            <a:fillRect/>
          </a:stretch>
        </p:blipFill>
        <p:spPr bwMode="auto">
          <a:xfrm>
            <a:off x="3034659" y="4455073"/>
            <a:ext cx="2856814" cy="2307171"/>
          </a:xfrm>
          <a:prstGeom prst="rect">
            <a:avLst/>
          </a:prstGeom>
          <a:noFill/>
          <a:ln w="9525">
            <a:noFill/>
            <a:miter lim="800000"/>
            <a:headEnd/>
            <a:tailEnd/>
          </a:ln>
        </p:spPr>
      </p:pic>
      <p:pic>
        <p:nvPicPr>
          <p:cNvPr id="12" name="Content Placeholder 3" descr="http://ichef.bbci.co.uk/naturelibrary/images/ic/credit/640x395/r/ri/river/river_1.jpg"/>
          <p:cNvPicPr>
            <a:picLocks/>
          </p:cNvPicPr>
          <p:nvPr/>
        </p:nvPicPr>
        <p:blipFill>
          <a:blip r:embed="rId9" cstate="print"/>
          <a:srcRect/>
          <a:stretch>
            <a:fillRect/>
          </a:stretch>
        </p:blipFill>
        <p:spPr bwMode="auto">
          <a:xfrm>
            <a:off x="8956845" y="4551414"/>
            <a:ext cx="3093915" cy="2306586"/>
          </a:xfrm>
          <a:prstGeom prst="rect">
            <a:avLst/>
          </a:prstGeom>
          <a:noFill/>
          <a:ln w="9525">
            <a:noFill/>
            <a:miter lim="800000"/>
            <a:headEnd/>
            <a:tailEnd/>
          </a:ln>
        </p:spPr>
      </p:pic>
    </p:spTree>
    <p:extLst>
      <p:ext uri="{BB962C8B-B14F-4D97-AF65-F5344CB8AC3E}">
        <p14:creationId xmlns:p14="http://schemas.microsoft.com/office/powerpoint/2010/main" val="28209309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err="1"/>
              <a:t>Nos</a:t>
            </a:r>
            <a:r>
              <a:rPr lang="en-US" sz="6000" b="1" dirty="0"/>
              <a:t> </a:t>
            </a:r>
            <a:r>
              <a:rPr lang="en-US" sz="6000" b="1" dirty="0" err="1" smtClean="0"/>
              <a:t>falta</a:t>
            </a:r>
            <a:r>
              <a:rPr lang="en-US" sz="6000" b="1" dirty="0" smtClean="0"/>
              <a:t> el </a:t>
            </a:r>
            <a:r>
              <a:rPr lang="en-US" sz="6000" b="1" dirty="0" err="1" smtClean="0"/>
              <a:t>lago</a:t>
            </a:r>
            <a:endParaRPr lang="en-US" sz="6000" b="1" dirty="0"/>
          </a:p>
        </p:txBody>
      </p:sp>
      <p:pic>
        <p:nvPicPr>
          <p:cNvPr id="4" name="Content Placeholder 3" descr="http://www.nj.gov/dep/wms/bfbm/GreatGorgeLake.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39204" y="1930400"/>
            <a:ext cx="4472928" cy="3478839"/>
          </a:xfrm>
          <a:prstGeom prst="rect">
            <a:avLst/>
          </a:prstGeom>
          <a:noFill/>
          <a:extLst/>
        </p:spPr>
      </p:pic>
    </p:spTree>
    <p:extLst>
      <p:ext uri="{BB962C8B-B14F-4D97-AF65-F5344CB8AC3E}">
        <p14:creationId xmlns:p14="http://schemas.microsoft.com/office/powerpoint/2010/main" val="30961401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R"/>
          </a:p>
        </p:txBody>
      </p:sp>
      <p:sp>
        <p:nvSpPr>
          <p:cNvPr id="3" name="Content Placeholder 2"/>
          <p:cNvSpPr>
            <a:spLocks noGrp="1"/>
          </p:cNvSpPr>
          <p:nvPr>
            <p:ph idx="1"/>
          </p:nvPr>
        </p:nvSpPr>
        <p:spPr/>
        <p:txBody>
          <a:bodyPr/>
          <a:lstStyle/>
          <a:p>
            <a:endParaRPr lang="es-CR" dirty="0"/>
          </a:p>
        </p:txBody>
      </p:sp>
      <p:pic>
        <p:nvPicPr>
          <p:cNvPr id="4" name="Content Placeholder 4" descr="http://yogainmyschool.com/wp-content/uploads/2009/11/mountain_7.jpg"/>
          <p:cNvPicPr>
            <a:picLocks/>
          </p:cNvPicPr>
          <p:nvPr/>
        </p:nvPicPr>
        <p:blipFill>
          <a:blip r:embed="rId2" cstate="print"/>
          <a:srcRect/>
          <a:stretch>
            <a:fillRect/>
          </a:stretch>
        </p:blipFill>
        <p:spPr bwMode="auto">
          <a:xfrm>
            <a:off x="259791" y="128374"/>
            <a:ext cx="2501936" cy="1958073"/>
          </a:xfrm>
          <a:prstGeom prst="rect">
            <a:avLst/>
          </a:prstGeom>
          <a:noFill/>
          <a:ln w="9525">
            <a:noFill/>
            <a:miter lim="800000"/>
            <a:headEnd/>
            <a:tailEnd/>
          </a:ln>
        </p:spPr>
      </p:pic>
      <p:pic>
        <p:nvPicPr>
          <p:cNvPr id="5" name="Content Placeholder 3" descr="http://1.bp.blogspot.com/--Li6ae3MJnw/T4Raj9SC1DI/AAAAAAAACF8/AWTc_YFOLxE/s1600/1327192486201.jpg"/>
          <p:cNvPicPr>
            <a:picLocks/>
          </p:cNvPicPr>
          <p:nvPr/>
        </p:nvPicPr>
        <p:blipFill>
          <a:blip r:embed="rId3" cstate="print"/>
          <a:srcRect/>
          <a:stretch>
            <a:fillRect/>
          </a:stretch>
        </p:blipFill>
        <p:spPr bwMode="auto">
          <a:xfrm>
            <a:off x="3266527" y="151674"/>
            <a:ext cx="2407166" cy="1934773"/>
          </a:xfrm>
          <a:prstGeom prst="rect">
            <a:avLst/>
          </a:prstGeom>
          <a:noFill/>
          <a:ln w="9525">
            <a:noFill/>
            <a:miter lim="800000"/>
            <a:headEnd/>
            <a:tailEnd/>
          </a:ln>
        </p:spPr>
      </p:pic>
      <p:pic>
        <p:nvPicPr>
          <p:cNvPr id="6" name="Content Placeholder 3" descr="http://banzaisurfschool.com/wp-content/uploads/2013/07/TheSand.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8493" y="187231"/>
            <a:ext cx="2778352" cy="1973358"/>
          </a:xfrm>
          <a:prstGeom prst="rect">
            <a:avLst/>
          </a:prstGeom>
          <a:noFill/>
          <a:extLst/>
        </p:spPr>
      </p:pic>
      <p:pic>
        <p:nvPicPr>
          <p:cNvPr id="7" name="Content Placeholder 3" descr="beach paradise deault trees picture and wallpaper"/>
          <p:cNvPicPr>
            <a:picLocks/>
          </p:cNvPicPr>
          <p:nvPr/>
        </p:nvPicPr>
        <p:blipFill>
          <a:blip r:embed="rId5" cstate="print"/>
          <a:srcRect/>
          <a:stretch>
            <a:fillRect/>
          </a:stretch>
        </p:blipFill>
        <p:spPr bwMode="auto">
          <a:xfrm>
            <a:off x="9227580" y="850956"/>
            <a:ext cx="2941417" cy="2158888"/>
          </a:xfrm>
          <a:prstGeom prst="rect">
            <a:avLst/>
          </a:prstGeom>
          <a:noFill/>
          <a:ln w="9525">
            <a:noFill/>
            <a:miter lim="800000"/>
            <a:headEnd/>
            <a:tailEnd/>
          </a:ln>
        </p:spPr>
      </p:pic>
      <p:pic>
        <p:nvPicPr>
          <p:cNvPr id="8" name="Content Placeholder 3" descr="http://www.nj.gov/dep/wms/bfbm/GreatGorgeLake.jpg"/>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8230" y="2234731"/>
            <a:ext cx="3195513" cy="2276295"/>
          </a:xfrm>
          <a:prstGeom prst="rect">
            <a:avLst/>
          </a:prstGeom>
          <a:noFill/>
          <a:extLst/>
        </p:spPr>
      </p:pic>
      <p:pic>
        <p:nvPicPr>
          <p:cNvPr id="9" name="Content Placeholder 3" descr="http://www.villasmunta.it/oceanografia/Non_pubblicabili/Pacifico.gif"/>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5999" y="2086447"/>
            <a:ext cx="2168222" cy="2294484"/>
          </a:xfrm>
          <a:prstGeom prst="rect">
            <a:avLst/>
          </a:prstGeom>
          <a:noFill/>
          <a:extLst/>
        </p:spPr>
      </p:pic>
      <p:pic>
        <p:nvPicPr>
          <p:cNvPr id="10" name="Content Placeholder 4" descr="http://www.noahmintz.com/volcano.jpg"/>
          <p:cNvPicPr>
            <a:picLock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016" y="2243825"/>
            <a:ext cx="2694578" cy="2747315"/>
          </a:xfrm>
          <a:prstGeom prst="rect">
            <a:avLst/>
          </a:prstGeom>
          <a:noFill/>
          <a:extLst/>
        </p:spPr>
      </p:pic>
      <p:pic>
        <p:nvPicPr>
          <p:cNvPr id="11" name="Content Placeholder 3" descr="Sahara Desert"/>
          <p:cNvPicPr>
            <a:picLocks/>
          </p:cNvPicPr>
          <p:nvPr/>
        </p:nvPicPr>
        <p:blipFill>
          <a:blip r:embed="rId9" cstate="print"/>
          <a:srcRect/>
          <a:stretch>
            <a:fillRect/>
          </a:stretch>
        </p:blipFill>
        <p:spPr bwMode="auto">
          <a:xfrm>
            <a:off x="3034659" y="4455073"/>
            <a:ext cx="2856814" cy="2307171"/>
          </a:xfrm>
          <a:prstGeom prst="rect">
            <a:avLst/>
          </a:prstGeom>
          <a:noFill/>
          <a:ln w="9525">
            <a:noFill/>
            <a:miter lim="800000"/>
            <a:headEnd/>
            <a:tailEnd/>
          </a:ln>
        </p:spPr>
      </p:pic>
      <p:pic>
        <p:nvPicPr>
          <p:cNvPr id="12" name="Content Placeholder 3" descr="http://ichef.bbci.co.uk/naturelibrary/images/ic/credit/640x395/r/ri/river/river_1.jpg"/>
          <p:cNvPicPr>
            <a:picLocks/>
          </p:cNvPicPr>
          <p:nvPr/>
        </p:nvPicPr>
        <p:blipFill>
          <a:blip r:embed="rId10" cstate="print"/>
          <a:srcRect/>
          <a:stretch>
            <a:fillRect/>
          </a:stretch>
        </p:blipFill>
        <p:spPr bwMode="auto">
          <a:xfrm>
            <a:off x="8956845" y="4551414"/>
            <a:ext cx="3093915" cy="2306586"/>
          </a:xfrm>
          <a:prstGeom prst="rect">
            <a:avLst/>
          </a:prstGeom>
          <a:noFill/>
          <a:ln w="9525">
            <a:noFill/>
            <a:miter lim="800000"/>
            <a:headEnd/>
            <a:tailEnd/>
          </a:ln>
        </p:spPr>
      </p:pic>
    </p:spTree>
    <p:extLst>
      <p:ext uri="{BB962C8B-B14F-4D97-AF65-F5344CB8AC3E}">
        <p14:creationId xmlns:p14="http://schemas.microsoft.com/office/powerpoint/2010/main" val="36041743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R"/>
          </a:p>
        </p:txBody>
      </p:sp>
      <p:sp>
        <p:nvSpPr>
          <p:cNvPr id="3" name="Content Placeholder 2"/>
          <p:cNvSpPr>
            <a:spLocks noGrp="1"/>
          </p:cNvSpPr>
          <p:nvPr>
            <p:ph idx="1"/>
          </p:nvPr>
        </p:nvSpPr>
        <p:spPr/>
        <p:txBody>
          <a:bodyPr/>
          <a:lstStyle/>
          <a:p>
            <a:endParaRPr lang="es-CR" dirty="0"/>
          </a:p>
        </p:txBody>
      </p:sp>
      <p:pic>
        <p:nvPicPr>
          <p:cNvPr id="4" name="Content Placeholder 4" descr="http://yogainmyschool.com/wp-content/uploads/2009/11/mountain_7.jpg"/>
          <p:cNvPicPr>
            <a:picLocks/>
          </p:cNvPicPr>
          <p:nvPr/>
        </p:nvPicPr>
        <p:blipFill>
          <a:blip r:embed="rId2" cstate="print"/>
          <a:srcRect/>
          <a:stretch>
            <a:fillRect/>
          </a:stretch>
        </p:blipFill>
        <p:spPr bwMode="auto">
          <a:xfrm>
            <a:off x="259791" y="128374"/>
            <a:ext cx="2501936" cy="1958073"/>
          </a:xfrm>
          <a:prstGeom prst="rect">
            <a:avLst/>
          </a:prstGeom>
          <a:noFill/>
          <a:ln w="9525">
            <a:noFill/>
            <a:miter lim="800000"/>
            <a:headEnd/>
            <a:tailEnd/>
          </a:ln>
        </p:spPr>
      </p:pic>
      <p:pic>
        <p:nvPicPr>
          <p:cNvPr id="5" name="Content Placeholder 3" descr="http://1.bp.blogspot.com/--Li6ae3MJnw/T4Raj9SC1DI/AAAAAAAACF8/AWTc_YFOLxE/s1600/1327192486201.jpg"/>
          <p:cNvPicPr>
            <a:picLocks/>
          </p:cNvPicPr>
          <p:nvPr/>
        </p:nvPicPr>
        <p:blipFill>
          <a:blip r:embed="rId3" cstate="print"/>
          <a:srcRect/>
          <a:stretch>
            <a:fillRect/>
          </a:stretch>
        </p:blipFill>
        <p:spPr bwMode="auto">
          <a:xfrm>
            <a:off x="3266527" y="151674"/>
            <a:ext cx="2407166" cy="1934773"/>
          </a:xfrm>
          <a:prstGeom prst="rect">
            <a:avLst/>
          </a:prstGeom>
          <a:noFill/>
          <a:ln w="9525">
            <a:noFill/>
            <a:miter lim="800000"/>
            <a:headEnd/>
            <a:tailEnd/>
          </a:ln>
        </p:spPr>
      </p:pic>
      <p:pic>
        <p:nvPicPr>
          <p:cNvPr id="6" name="Content Placeholder 3" descr="http://banzaisurfschool.com/wp-content/uploads/2013/07/TheSand.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8493" y="187231"/>
            <a:ext cx="2778352" cy="1973358"/>
          </a:xfrm>
          <a:prstGeom prst="rect">
            <a:avLst/>
          </a:prstGeom>
          <a:noFill/>
          <a:extLst/>
        </p:spPr>
      </p:pic>
      <p:pic>
        <p:nvPicPr>
          <p:cNvPr id="7" name="Content Placeholder 3" descr="beach paradise deault trees picture and wallpaper"/>
          <p:cNvPicPr>
            <a:picLocks/>
          </p:cNvPicPr>
          <p:nvPr/>
        </p:nvPicPr>
        <p:blipFill>
          <a:blip r:embed="rId5" cstate="print"/>
          <a:srcRect/>
          <a:stretch>
            <a:fillRect/>
          </a:stretch>
        </p:blipFill>
        <p:spPr bwMode="auto">
          <a:xfrm>
            <a:off x="9227580" y="850956"/>
            <a:ext cx="2941417" cy="2158888"/>
          </a:xfrm>
          <a:prstGeom prst="rect">
            <a:avLst/>
          </a:prstGeom>
          <a:noFill/>
          <a:ln w="9525">
            <a:noFill/>
            <a:miter lim="800000"/>
            <a:headEnd/>
            <a:tailEnd/>
          </a:ln>
        </p:spPr>
      </p:pic>
      <p:pic>
        <p:nvPicPr>
          <p:cNvPr id="8" name="Content Placeholder 3" descr="http://www.nj.gov/dep/wms/bfbm/GreatGorgeLake.jpg"/>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8230" y="2234731"/>
            <a:ext cx="3195513" cy="2276295"/>
          </a:xfrm>
          <a:prstGeom prst="rect">
            <a:avLst/>
          </a:prstGeom>
          <a:noFill/>
          <a:extLst/>
        </p:spPr>
      </p:pic>
      <p:pic>
        <p:nvPicPr>
          <p:cNvPr id="10" name="Content Placeholder 4" descr="http://www.noahmintz.com/volcano.jpg"/>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5016" y="2243825"/>
            <a:ext cx="2694578" cy="2747315"/>
          </a:xfrm>
          <a:prstGeom prst="rect">
            <a:avLst/>
          </a:prstGeom>
          <a:noFill/>
          <a:extLst/>
        </p:spPr>
      </p:pic>
      <p:pic>
        <p:nvPicPr>
          <p:cNvPr id="11" name="Content Placeholder 3" descr="Sahara Desert"/>
          <p:cNvPicPr>
            <a:picLocks/>
          </p:cNvPicPr>
          <p:nvPr/>
        </p:nvPicPr>
        <p:blipFill>
          <a:blip r:embed="rId8" cstate="print"/>
          <a:srcRect/>
          <a:stretch>
            <a:fillRect/>
          </a:stretch>
        </p:blipFill>
        <p:spPr bwMode="auto">
          <a:xfrm>
            <a:off x="3034659" y="4455073"/>
            <a:ext cx="2856814" cy="2307171"/>
          </a:xfrm>
          <a:prstGeom prst="rect">
            <a:avLst/>
          </a:prstGeom>
          <a:noFill/>
          <a:ln w="9525">
            <a:noFill/>
            <a:miter lim="800000"/>
            <a:headEnd/>
            <a:tailEnd/>
          </a:ln>
        </p:spPr>
      </p:pic>
      <p:pic>
        <p:nvPicPr>
          <p:cNvPr id="12" name="Content Placeholder 3" descr="http://ichef.bbci.co.uk/naturelibrary/images/ic/credit/640x395/r/ri/river/river_1.jpg"/>
          <p:cNvPicPr>
            <a:picLocks/>
          </p:cNvPicPr>
          <p:nvPr/>
        </p:nvPicPr>
        <p:blipFill>
          <a:blip r:embed="rId9" cstate="print"/>
          <a:srcRect/>
          <a:stretch>
            <a:fillRect/>
          </a:stretch>
        </p:blipFill>
        <p:spPr bwMode="auto">
          <a:xfrm>
            <a:off x="8956845" y="4551414"/>
            <a:ext cx="3093915" cy="2306586"/>
          </a:xfrm>
          <a:prstGeom prst="rect">
            <a:avLst/>
          </a:prstGeom>
          <a:noFill/>
          <a:ln w="9525">
            <a:noFill/>
            <a:miter lim="800000"/>
            <a:headEnd/>
            <a:tailEnd/>
          </a:ln>
        </p:spPr>
      </p:pic>
    </p:spTree>
    <p:extLst>
      <p:ext uri="{BB962C8B-B14F-4D97-AF65-F5344CB8AC3E}">
        <p14:creationId xmlns:p14="http://schemas.microsoft.com/office/powerpoint/2010/main" val="6366105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066273" cy="1320800"/>
          </a:xfrm>
        </p:spPr>
        <p:txBody>
          <a:bodyPr>
            <a:normAutofit fontScale="90000"/>
          </a:bodyPr>
          <a:lstStyle/>
          <a:p>
            <a:pPr algn="ctr"/>
            <a:r>
              <a:rPr lang="es-CR" sz="6000" b="1" dirty="0" smtClean="0"/>
              <a:t>Nos falta el océano/el mar</a:t>
            </a:r>
            <a:r>
              <a:rPr lang="en-US" sz="6000" b="1" dirty="0" smtClean="0"/>
              <a:t> </a:t>
            </a:r>
            <a:endParaRPr lang="en-US" sz="6000" b="1" dirty="0"/>
          </a:p>
        </p:txBody>
      </p:sp>
      <p:pic>
        <p:nvPicPr>
          <p:cNvPr id="4" name="Content Placeholder 3" descr="http://www.villasmunta.it/oceanografia/Non_pubblicabili/Pacifico.gif"/>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355" y="2160588"/>
            <a:ext cx="3855328" cy="3881437"/>
          </a:xfrm>
          <a:prstGeom prst="rect">
            <a:avLst/>
          </a:prstGeom>
          <a:noFill/>
          <a:extLst/>
        </p:spPr>
      </p:pic>
    </p:spTree>
    <p:extLst>
      <p:ext uri="{BB962C8B-B14F-4D97-AF65-F5344CB8AC3E}">
        <p14:creationId xmlns:p14="http://schemas.microsoft.com/office/powerpoint/2010/main" val="373995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solidFill>
                  <a:schemeClr val="accent1"/>
                </a:solidFill>
              </a:rPr>
              <a:t>Tome un paso si…</a:t>
            </a:r>
            <a:endParaRPr lang="es-CR" dirty="0">
              <a:solidFill>
                <a:schemeClr val="accent1"/>
              </a:solidFill>
            </a:endParaRPr>
          </a:p>
        </p:txBody>
      </p:sp>
      <p:sp>
        <p:nvSpPr>
          <p:cNvPr id="3" name="Text Placeholder 2"/>
          <p:cNvSpPr>
            <a:spLocks noGrp="1"/>
          </p:cNvSpPr>
          <p:nvPr>
            <p:ph type="body" idx="1"/>
          </p:nvPr>
        </p:nvSpPr>
        <p:spPr/>
        <p:txBody>
          <a:bodyPr/>
          <a:lstStyle/>
          <a:p>
            <a:pPr marL="0" indent="0">
              <a:buNone/>
            </a:pPr>
            <a:r>
              <a:rPr lang="es-CR" sz="2400" dirty="0"/>
              <a:t>Escuchen a la frase y </a:t>
            </a:r>
            <a:r>
              <a:rPr lang="es-CR" sz="2400" dirty="0" smtClean="0"/>
              <a:t>tomen </a:t>
            </a:r>
            <a:r>
              <a:rPr lang="es-CR" sz="2400" dirty="0"/>
              <a:t>un </a:t>
            </a:r>
            <a:r>
              <a:rPr lang="es-CR" sz="2400" dirty="0" smtClean="0"/>
              <a:t>paso </a:t>
            </a:r>
            <a:r>
              <a:rPr lang="es-CR" sz="2400" dirty="0"/>
              <a:t>si es </a:t>
            </a:r>
            <a:r>
              <a:rPr lang="es-CR" sz="2400" dirty="0" smtClean="0"/>
              <a:t>cierto </a:t>
            </a:r>
            <a:r>
              <a:rPr lang="es-CR" sz="2400" dirty="0"/>
              <a:t>para </a:t>
            </a:r>
            <a:r>
              <a:rPr lang="es-CR" sz="2400" dirty="0" smtClean="0"/>
              <a:t>ustedes.</a:t>
            </a:r>
            <a:endParaRPr lang="es-CR" sz="2400" dirty="0"/>
          </a:p>
          <a:p>
            <a:pPr marL="0" indent="0">
              <a:buNone/>
            </a:pPr>
            <a:endParaRPr lang="es-CR" sz="2400" dirty="0"/>
          </a:p>
          <a:p>
            <a:pPr marL="0" indent="0">
              <a:buNone/>
            </a:pPr>
            <a:r>
              <a:rPr lang="es-CR" sz="2400" dirty="0"/>
              <a:t>Ej. </a:t>
            </a:r>
            <a:r>
              <a:rPr lang="es-CR" sz="2400" dirty="0" smtClean="0"/>
              <a:t>Tome un paso </a:t>
            </a:r>
            <a:r>
              <a:rPr lang="es-CR" sz="2400" dirty="0"/>
              <a:t>si usted vive en Charlotte.</a:t>
            </a:r>
          </a:p>
          <a:p>
            <a:pPr marL="0" indent="0">
              <a:buNone/>
            </a:pPr>
            <a:endParaRPr lang="es-CR" dirty="0"/>
          </a:p>
        </p:txBody>
      </p:sp>
    </p:spTree>
    <p:extLst>
      <p:ext uri="{BB962C8B-B14F-4D97-AF65-F5344CB8AC3E}">
        <p14:creationId xmlns:p14="http://schemas.microsoft.com/office/powerpoint/2010/main" val="38642118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R"/>
          </a:p>
        </p:txBody>
      </p:sp>
      <p:sp>
        <p:nvSpPr>
          <p:cNvPr id="3" name="Content Placeholder 2"/>
          <p:cNvSpPr>
            <a:spLocks noGrp="1"/>
          </p:cNvSpPr>
          <p:nvPr>
            <p:ph idx="1"/>
          </p:nvPr>
        </p:nvSpPr>
        <p:spPr/>
        <p:txBody>
          <a:bodyPr/>
          <a:lstStyle/>
          <a:p>
            <a:endParaRPr lang="es-CR" dirty="0"/>
          </a:p>
        </p:txBody>
      </p:sp>
      <p:pic>
        <p:nvPicPr>
          <p:cNvPr id="4" name="Content Placeholder 4" descr="http://yogainmyschool.com/wp-content/uploads/2009/11/mountain_7.jpg"/>
          <p:cNvPicPr>
            <a:picLocks/>
          </p:cNvPicPr>
          <p:nvPr/>
        </p:nvPicPr>
        <p:blipFill>
          <a:blip r:embed="rId2" cstate="print"/>
          <a:srcRect/>
          <a:stretch>
            <a:fillRect/>
          </a:stretch>
        </p:blipFill>
        <p:spPr bwMode="auto">
          <a:xfrm>
            <a:off x="259791" y="128374"/>
            <a:ext cx="2501936" cy="1958073"/>
          </a:xfrm>
          <a:prstGeom prst="rect">
            <a:avLst/>
          </a:prstGeom>
          <a:noFill/>
          <a:ln w="9525">
            <a:noFill/>
            <a:miter lim="800000"/>
            <a:headEnd/>
            <a:tailEnd/>
          </a:ln>
        </p:spPr>
      </p:pic>
      <p:pic>
        <p:nvPicPr>
          <p:cNvPr id="5" name="Content Placeholder 3" descr="http://1.bp.blogspot.com/--Li6ae3MJnw/T4Raj9SC1DI/AAAAAAAACF8/AWTc_YFOLxE/s1600/1327192486201.jpg"/>
          <p:cNvPicPr>
            <a:picLocks/>
          </p:cNvPicPr>
          <p:nvPr/>
        </p:nvPicPr>
        <p:blipFill>
          <a:blip r:embed="rId3" cstate="print"/>
          <a:srcRect/>
          <a:stretch>
            <a:fillRect/>
          </a:stretch>
        </p:blipFill>
        <p:spPr bwMode="auto">
          <a:xfrm>
            <a:off x="3266527" y="151674"/>
            <a:ext cx="2407166" cy="1934773"/>
          </a:xfrm>
          <a:prstGeom prst="rect">
            <a:avLst/>
          </a:prstGeom>
          <a:noFill/>
          <a:ln w="9525">
            <a:noFill/>
            <a:miter lim="800000"/>
            <a:headEnd/>
            <a:tailEnd/>
          </a:ln>
        </p:spPr>
      </p:pic>
      <p:pic>
        <p:nvPicPr>
          <p:cNvPr id="6" name="Content Placeholder 3" descr="http://banzaisurfschool.com/wp-content/uploads/2013/07/TheSand.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8493" y="187231"/>
            <a:ext cx="2778352" cy="1973358"/>
          </a:xfrm>
          <a:prstGeom prst="rect">
            <a:avLst/>
          </a:prstGeom>
          <a:noFill/>
          <a:extLst/>
        </p:spPr>
      </p:pic>
      <p:pic>
        <p:nvPicPr>
          <p:cNvPr id="7" name="Content Placeholder 3" descr="beach paradise deault trees picture and wallpaper"/>
          <p:cNvPicPr>
            <a:picLocks/>
          </p:cNvPicPr>
          <p:nvPr/>
        </p:nvPicPr>
        <p:blipFill>
          <a:blip r:embed="rId5" cstate="print"/>
          <a:srcRect/>
          <a:stretch>
            <a:fillRect/>
          </a:stretch>
        </p:blipFill>
        <p:spPr bwMode="auto">
          <a:xfrm>
            <a:off x="9227580" y="850956"/>
            <a:ext cx="2941417" cy="2158888"/>
          </a:xfrm>
          <a:prstGeom prst="rect">
            <a:avLst/>
          </a:prstGeom>
          <a:noFill/>
          <a:ln w="9525">
            <a:noFill/>
            <a:miter lim="800000"/>
            <a:headEnd/>
            <a:tailEnd/>
          </a:ln>
        </p:spPr>
      </p:pic>
      <p:pic>
        <p:nvPicPr>
          <p:cNvPr id="8" name="Content Placeholder 3" descr="http://www.nj.gov/dep/wms/bfbm/GreatGorgeLake.jpg"/>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8230" y="2234731"/>
            <a:ext cx="3195513" cy="2276295"/>
          </a:xfrm>
          <a:prstGeom prst="rect">
            <a:avLst/>
          </a:prstGeom>
          <a:noFill/>
          <a:extLst/>
        </p:spPr>
      </p:pic>
      <p:pic>
        <p:nvPicPr>
          <p:cNvPr id="9" name="Content Placeholder 3" descr="http://www.villasmunta.it/oceanografia/Non_pubblicabili/Pacifico.gif"/>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5999" y="2086447"/>
            <a:ext cx="2168222" cy="2294484"/>
          </a:xfrm>
          <a:prstGeom prst="rect">
            <a:avLst/>
          </a:prstGeom>
          <a:noFill/>
          <a:extLst/>
        </p:spPr>
      </p:pic>
      <p:pic>
        <p:nvPicPr>
          <p:cNvPr id="10" name="Content Placeholder 4" descr="http://www.noahmintz.com/volcano.jpg"/>
          <p:cNvPicPr>
            <a:picLock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016" y="2243825"/>
            <a:ext cx="2694578" cy="2747315"/>
          </a:xfrm>
          <a:prstGeom prst="rect">
            <a:avLst/>
          </a:prstGeom>
          <a:noFill/>
          <a:extLst/>
        </p:spPr>
      </p:pic>
      <p:pic>
        <p:nvPicPr>
          <p:cNvPr id="11" name="Content Placeholder 3" descr="Sahara Desert"/>
          <p:cNvPicPr>
            <a:picLocks/>
          </p:cNvPicPr>
          <p:nvPr/>
        </p:nvPicPr>
        <p:blipFill>
          <a:blip r:embed="rId9" cstate="print"/>
          <a:srcRect/>
          <a:stretch>
            <a:fillRect/>
          </a:stretch>
        </p:blipFill>
        <p:spPr bwMode="auto">
          <a:xfrm>
            <a:off x="3034659" y="4455073"/>
            <a:ext cx="2856814" cy="2307171"/>
          </a:xfrm>
          <a:prstGeom prst="rect">
            <a:avLst/>
          </a:prstGeom>
          <a:noFill/>
          <a:ln w="9525">
            <a:noFill/>
            <a:miter lim="800000"/>
            <a:headEnd/>
            <a:tailEnd/>
          </a:ln>
        </p:spPr>
      </p:pic>
      <p:pic>
        <p:nvPicPr>
          <p:cNvPr id="12" name="Content Placeholder 3" descr="http://ichef.bbci.co.uk/naturelibrary/images/ic/credit/640x395/r/ri/river/river_1.jpg"/>
          <p:cNvPicPr>
            <a:picLocks/>
          </p:cNvPicPr>
          <p:nvPr/>
        </p:nvPicPr>
        <p:blipFill>
          <a:blip r:embed="rId10" cstate="print"/>
          <a:srcRect/>
          <a:stretch>
            <a:fillRect/>
          </a:stretch>
        </p:blipFill>
        <p:spPr bwMode="auto">
          <a:xfrm>
            <a:off x="8956845" y="4551414"/>
            <a:ext cx="3093915" cy="2306586"/>
          </a:xfrm>
          <a:prstGeom prst="rect">
            <a:avLst/>
          </a:prstGeom>
          <a:noFill/>
          <a:ln w="9525">
            <a:noFill/>
            <a:miter lim="800000"/>
            <a:headEnd/>
            <a:tailEnd/>
          </a:ln>
        </p:spPr>
      </p:pic>
    </p:spTree>
    <p:extLst>
      <p:ext uri="{BB962C8B-B14F-4D97-AF65-F5344CB8AC3E}">
        <p14:creationId xmlns:p14="http://schemas.microsoft.com/office/powerpoint/2010/main" val="17726921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R"/>
          </a:p>
        </p:txBody>
      </p:sp>
      <p:sp>
        <p:nvSpPr>
          <p:cNvPr id="3" name="Content Placeholder 2"/>
          <p:cNvSpPr>
            <a:spLocks noGrp="1"/>
          </p:cNvSpPr>
          <p:nvPr>
            <p:ph idx="1"/>
          </p:nvPr>
        </p:nvSpPr>
        <p:spPr/>
        <p:txBody>
          <a:bodyPr/>
          <a:lstStyle/>
          <a:p>
            <a:endParaRPr lang="es-CR" dirty="0"/>
          </a:p>
        </p:txBody>
      </p:sp>
      <p:pic>
        <p:nvPicPr>
          <p:cNvPr id="4" name="Content Placeholder 4" descr="http://yogainmyschool.com/wp-content/uploads/2009/11/mountain_7.jpg"/>
          <p:cNvPicPr>
            <a:picLocks/>
          </p:cNvPicPr>
          <p:nvPr/>
        </p:nvPicPr>
        <p:blipFill>
          <a:blip r:embed="rId2" cstate="print"/>
          <a:srcRect/>
          <a:stretch>
            <a:fillRect/>
          </a:stretch>
        </p:blipFill>
        <p:spPr bwMode="auto">
          <a:xfrm>
            <a:off x="259791" y="128374"/>
            <a:ext cx="2501936" cy="1958073"/>
          </a:xfrm>
          <a:prstGeom prst="rect">
            <a:avLst/>
          </a:prstGeom>
          <a:noFill/>
          <a:ln w="9525">
            <a:noFill/>
            <a:miter lim="800000"/>
            <a:headEnd/>
            <a:tailEnd/>
          </a:ln>
        </p:spPr>
      </p:pic>
      <p:pic>
        <p:nvPicPr>
          <p:cNvPr id="5" name="Content Placeholder 3" descr="http://1.bp.blogspot.com/--Li6ae3MJnw/T4Raj9SC1DI/AAAAAAAACF8/AWTc_YFOLxE/s1600/1327192486201.jpg"/>
          <p:cNvPicPr>
            <a:picLocks/>
          </p:cNvPicPr>
          <p:nvPr/>
        </p:nvPicPr>
        <p:blipFill>
          <a:blip r:embed="rId3" cstate="print"/>
          <a:srcRect/>
          <a:stretch>
            <a:fillRect/>
          </a:stretch>
        </p:blipFill>
        <p:spPr bwMode="auto">
          <a:xfrm>
            <a:off x="3266527" y="151674"/>
            <a:ext cx="2407166" cy="1934773"/>
          </a:xfrm>
          <a:prstGeom prst="rect">
            <a:avLst/>
          </a:prstGeom>
          <a:noFill/>
          <a:ln w="9525">
            <a:noFill/>
            <a:miter lim="800000"/>
            <a:headEnd/>
            <a:tailEnd/>
          </a:ln>
        </p:spPr>
      </p:pic>
      <p:pic>
        <p:nvPicPr>
          <p:cNvPr id="6" name="Content Placeholder 3" descr="http://banzaisurfschool.com/wp-content/uploads/2013/07/TheSand.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8493" y="187231"/>
            <a:ext cx="2778352" cy="1973358"/>
          </a:xfrm>
          <a:prstGeom prst="rect">
            <a:avLst/>
          </a:prstGeom>
          <a:noFill/>
          <a:extLst/>
        </p:spPr>
      </p:pic>
      <p:pic>
        <p:nvPicPr>
          <p:cNvPr id="7" name="Content Placeholder 3" descr="beach paradise deault trees picture and wallpaper"/>
          <p:cNvPicPr>
            <a:picLocks/>
          </p:cNvPicPr>
          <p:nvPr/>
        </p:nvPicPr>
        <p:blipFill>
          <a:blip r:embed="rId5" cstate="print"/>
          <a:srcRect/>
          <a:stretch>
            <a:fillRect/>
          </a:stretch>
        </p:blipFill>
        <p:spPr bwMode="auto">
          <a:xfrm>
            <a:off x="9227580" y="850956"/>
            <a:ext cx="2941417" cy="2158888"/>
          </a:xfrm>
          <a:prstGeom prst="rect">
            <a:avLst/>
          </a:prstGeom>
          <a:noFill/>
          <a:ln w="9525">
            <a:noFill/>
            <a:miter lim="800000"/>
            <a:headEnd/>
            <a:tailEnd/>
          </a:ln>
        </p:spPr>
      </p:pic>
      <p:pic>
        <p:nvPicPr>
          <p:cNvPr id="8" name="Content Placeholder 3" descr="http://www.nj.gov/dep/wms/bfbm/GreatGorgeLake.jpg"/>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8230" y="2234731"/>
            <a:ext cx="3195513" cy="2276295"/>
          </a:xfrm>
          <a:prstGeom prst="rect">
            <a:avLst/>
          </a:prstGeom>
          <a:noFill/>
          <a:extLst/>
        </p:spPr>
      </p:pic>
      <p:pic>
        <p:nvPicPr>
          <p:cNvPr id="9" name="Content Placeholder 3" descr="http://www.villasmunta.it/oceanografia/Non_pubblicabili/Pacifico.gif"/>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5999" y="2086447"/>
            <a:ext cx="2168222" cy="2294484"/>
          </a:xfrm>
          <a:prstGeom prst="rect">
            <a:avLst/>
          </a:prstGeom>
          <a:noFill/>
          <a:extLst/>
        </p:spPr>
      </p:pic>
      <p:pic>
        <p:nvPicPr>
          <p:cNvPr id="10" name="Content Placeholder 4" descr="http://www.noahmintz.com/volcano.jpg"/>
          <p:cNvPicPr>
            <a:picLock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016" y="2243825"/>
            <a:ext cx="2694578" cy="2747315"/>
          </a:xfrm>
          <a:prstGeom prst="rect">
            <a:avLst/>
          </a:prstGeom>
          <a:noFill/>
          <a:extLst/>
        </p:spPr>
      </p:pic>
      <p:pic>
        <p:nvPicPr>
          <p:cNvPr id="11" name="Content Placeholder 3" descr="Sahara Desert"/>
          <p:cNvPicPr>
            <a:picLocks/>
          </p:cNvPicPr>
          <p:nvPr/>
        </p:nvPicPr>
        <p:blipFill>
          <a:blip r:embed="rId9" cstate="print"/>
          <a:srcRect/>
          <a:stretch>
            <a:fillRect/>
          </a:stretch>
        </p:blipFill>
        <p:spPr bwMode="auto">
          <a:xfrm>
            <a:off x="3034659" y="4455073"/>
            <a:ext cx="2856814" cy="2307171"/>
          </a:xfrm>
          <a:prstGeom prst="rect">
            <a:avLst/>
          </a:prstGeom>
          <a:noFill/>
          <a:ln w="9525">
            <a:noFill/>
            <a:miter lim="800000"/>
            <a:headEnd/>
            <a:tailEnd/>
          </a:ln>
        </p:spPr>
      </p:pic>
    </p:spTree>
    <p:extLst>
      <p:ext uri="{BB962C8B-B14F-4D97-AF65-F5344CB8AC3E}">
        <p14:creationId xmlns:p14="http://schemas.microsoft.com/office/powerpoint/2010/main" val="29958559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CO" sz="6000" b="1" dirty="0" smtClean="0"/>
              <a:t>Nos falta el río</a:t>
            </a:r>
            <a:r>
              <a:rPr lang="en-US" sz="6000" b="1" dirty="0" smtClean="0"/>
              <a:t> </a:t>
            </a:r>
            <a:endParaRPr lang="en-US" sz="6000" b="1" dirty="0"/>
          </a:p>
        </p:txBody>
      </p:sp>
      <p:pic>
        <p:nvPicPr>
          <p:cNvPr id="4" name="Content Placeholder 3" descr="http://ichef.bbci.co.uk/naturelibrary/images/ic/credit/640x395/r/ri/river/river_1.jpg"/>
          <p:cNvPicPr>
            <a:picLocks noGrp="1"/>
          </p:cNvPicPr>
          <p:nvPr>
            <p:ph idx="1"/>
          </p:nvPr>
        </p:nvPicPr>
        <p:blipFill>
          <a:blip r:embed="rId2" cstate="print"/>
          <a:srcRect/>
          <a:stretch>
            <a:fillRect/>
          </a:stretch>
        </p:blipFill>
        <p:spPr bwMode="auto">
          <a:xfrm>
            <a:off x="2622070" y="1930400"/>
            <a:ext cx="4707195" cy="3099338"/>
          </a:xfrm>
          <a:prstGeom prst="rect">
            <a:avLst/>
          </a:prstGeom>
          <a:noFill/>
          <a:ln w="9525">
            <a:noFill/>
            <a:miter lim="800000"/>
            <a:headEnd/>
            <a:tailEnd/>
          </a:ln>
        </p:spPr>
      </p:pic>
    </p:spTree>
    <p:extLst>
      <p:ext uri="{BB962C8B-B14F-4D97-AF65-F5344CB8AC3E}">
        <p14:creationId xmlns:p14="http://schemas.microsoft.com/office/powerpoint/2010/main" val="22699526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a:t>¿Cuál foto es?</a:t>
            </a:r>
          </a:p>
        </p:txBody>
      </p:sp>
      <p:sp>
        <p:nvSpPr>
          <p:cNvPr id="3" name="Content Placeholder 2"/>
          <p:cNvSpPr>
            <a:spLocks noGrp="1"/>
          </p:cNvSpPr>
          <p:nvPr>
            <p:ph idx="1"/>
          </p:nvPr>
        </p:nvSpPr>
        <p:spPr/>
        <p:txBody>
          <a:bodyPr/>
          <a:lstStyle/>
          <a:p>
            <a:pPr marL="0" indent="0">
              <a:buNone/>
            </a:pPr>
            <a:r>
              <a:rPr lang="es-CR" sz="2400" dirty="0" smtClean="0"/>
              <a:t>Hay cuatro fotos del vocabulario en la pizarra. Escuchen a las frases por las palabras del vocabulario. Escriban la letra de la foto que corresponde que la palabra que escuchen.</a:t>
            </a:r>
            <a:r>
              <a:rPr lang="es-CR" dirty="0" smtClean="0"/>
              <a:t> </a:t>
            </a:r>
            <a:endParaRPr lang="es-CR" dirty="0"/>
          </a:p>
        </p:txBody>
      </p:sp>
    </p:spTree>
    <p:extLst>
      <p:ext uri="{BB962C8B-B14F-4D97-AF65-F5344CB8AC3E}">
        <p14:creationId xmlns:p14="http://schemas.microsoft.com/office/powerpoint/2010/main" val="20824589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¿Cuál foto es?</a:t>
            </a:r>
            <a:endParaRPr lang="es-CR" dirty="0"/>
          </a:p>
        </p:txBody>
      </p:sp>
      <p:pic>
        <p:nvPicPr>
          <p:cNvPr id="4" name="Picture 3" descr="Sahara Desert"/>
          <p:cNvPicPr/>
          <p:nvPr/>
        </p:nvPicPr>
        <p:blipFill>
          <a:blip r:embed="rId2" cstate="print"/>
          <a:srcRect/>
          <a:stretch>
            <a:fillRect/>
          </a:stretch>
        </p:blipFill>
        <p:spPr bwMode="auto">
          <a:xfrm>
            <a:off x="6498076" y="514159"/>
            <a:ext cx="3431370" cy="2640014"/>
          </a:xfrm>
          <a:prstGeom prst="rect">
            <a:avLst/>
          </a:prstGeom>
          <a:noFill/>
          <a:ln w="9525">
            <a:noFill/>
            <a:miter lim="800000"/>
            <a:headEnd/>
            <a:tailEnd/>
          </a:ln>
        </p:spPr>
      </p:pic>
      <p:pic>
        <p:nvPicPr>
          <p:cNvPr id="6" name="Picture 5" descr="http://yogainmyschool.com/wp-content/uploads/2009/11/mountain_7.jpg"/>
          <p:cNvPicPr/>
          <p:nvPr/>
        </p:nvPicPr>
        <p:blipFill>
          <a:blip r:embed="rId3" cstate="print"/>
          <a:srcRect/>
          <a:stretch>
            <a:fillRect/>
          </a:stretch>
        </p:blipFill>
        <p:spPr bwMode="auto">
          <a:xfrm>
            <a:off x="412522" y="3818379"/>
            <a:ext cx="3203575" cy="2403475"/>
          </a:xfrm>
          <a:prstGeom prst="rect">
            <a:avLst/>
          </a:prstGeom>
          <a:noFill/>
          <a:ln w="9525">
            <a:noFill/>
            <a:miter lim="800000"/>
            <a:headEnd/>
            <a:tailEnd/>
          </a:ln>
        </p:spPr>
      </p:pic>
      <p:pic>
        <p:nvPicPr>
          <p:cNvPr id="7" name="Picture 6" descr="http://ichef.bbci.co.uk/naturelibrary/images/ic/credit/640x395/r/ri/river/river_1.jpg"/>
          <p:cNvPicPr/>
          <p:nvPr/>
        </p:nvPicPr>
        <p:blipFill>
          <a:blip r:embed="rId4" cstate="print"/>
          <a:srcRect/>
          <a:stretch>
            <a:fillRect/>
          </a:stretch>
        </p:blipFill>
        <p:spPr bwMode="auto">
          <a:xfrm>
            <a:off x="6498076" y="3821716"/>
            <a:ext cx="3796106" cy="2400138"/>
          </a:xfrm>
          <a:prstGeom prst="rect">
            <a:avLst/>
          </a:prstGeom>
          <a:noFill/>
          <a:ln w="9525">
            <a:noFill/>
            <a:miter lim="800000"/>
            <a:headEnd/>
            <a:tailEnd/>
          </a:ln>
        </p:spPr>
      </p:pic>
      <p:sp>
        <p:nvSpPr>
          <p:cNvPr id="8" name="TextBox 7"/>
          <p:cNvSpPr txBox="1"/>
          <p:nvPr/>
        </p:nvSpPr>
        <p:spPr>
          <a:xfrm>
            <a:off x="1528798" y="6221854"/>
            <a:ext cx="328246" cy="523220"/>
          </a:xfrm>
          <a:prstGeom prst="rect">
            <a:avLst/>
          </a:prstGeom>
          <a:noFill/>
        </p:spPr>
        <p:txBody>
          <a:bodyPr wrap="square" rtlCol="0">
            <a:spAutoFit/>
          </a:bodyPr>
          <a:lstStyle/>
          <a:p>
            <a:r>
              <a:rPr lang="es-CR" sz="2800" dirty="0"/>
              <a:t>C</a:t>
            </a:r>
          </a:p>
        </p:txBody>
      </p:sp>
      <p:sp>
        <p:nvSpPr>
          <p:cNvPr id="9" name="TextBox 8"/>
          <p:cNvSpPr txBox="1"/>
          <p:nvPr/>
        </p:nvSpPr>
        <p:spPr>
          <a:xfrm>
            <a:off x="7885515" y="3131632"/>
            <a:ext cx="328246" cy="523220"/>
          </a:xfrm>
          <a:prstGeom prst="rect">
            <a:avLst/>
          </a:prstGeom>
          <a:noFill/>
        </p:spPr>
        <p:txBody>
          <a:bodyPr wrap="square" rtlCol="0">
            <a:spAutoFit/>
          </a:bodyPr>
          <a:lstStyle/>
          <a:p>
            <a:r>
              <a:rPr lang="es-CR" sz="2800" dirty="0"/>
              <a:t>B</a:t>
            </a:r>
          </a:p>
        </p:txBody>
      </p:sp>
      <p:sp>
        <p:nvSpPr>
          <p:cNvPr id="10" name="TextBox 9"/>
          <p:cNvSpPr txBox="1"/>
          <p:nvPr/>
        </p:nvSpPr>
        <p:spPr>
          <a:xfrm>
            <a:off x="1778445" y="3393242"/>
            <a:ext cx="328246" cy="523220"/>
          </a:xfrm>
          <a:prstGeom prst="rect">
            <a:avLst/>
          </a:prstGeom>
          <a:noFill/>
        </p:spPr>
        <p:txBody>
          <a:bodyPr wrap="square" rtlCol="0">
            <a:spAutoFit/>
          </a:bodyPr>
          <a:lstStyle/>
          <a:p>
            <a:r>
              <a:rPr lang="es-CR" sz="2800" dirty="0" smtClean="0"/>
              <a:t>A</a:t>
            </a:r>
            <a:endParaRPr lang="es-CR" sz="2800" dirty="0"/>
          </a:p>
        </p:txBody>
      </p:sp>
      <p:sp>
        <p:nvSpPr>
          <p:cNvPr id="11" name="TextBox 10"/>
          <p:cNvSpPr txBox="1"/>
          <p:nvPr/>
        </p:nvSpPr>
        <p:spPr>
          <a:xfrm>
            <a:off x="8067883" y="6221854"/>
            <a:ext cx="328246" cy="523220"/>
          </a:xfrm>
          <a:prstGeom prst="rect">
            <a:avLst/>
          </a:prstGeom>
          <a:noFill/>
        </p:spPr>
        <p:txBody>
          <a:bodyPr wrap="square" rtlCol="0">
            <a:spAutoFit/>
          </a:bodyPr>
          <a:lstStyle/>
          <a:p>
            <a:r>
              <a:rPr lang="es-CR" sz="2800" dirty="0"/>
              <a:t>D</a:t>
            </a:r>
          </a:p>
        </p:txBody>
      </p:sp>
      <p:pic>
        <p:nvPicPr>
          <p:cNvPr id="12" name="Content Placeholder 3" descr="http://banzaisurfschool.com/wp-content/uploads/2013/07/TheSand.jpg"/>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515" y="1419884"/>
            <a:ext cx="2778352" cy="1973358"/>
          </a:xfrm>
          <a:prstGeom prst="rect">
            <a:avLst/>
          </a:prstGeom>
          <a:noFill/>
          <a:extLst/>
        </p:spPr>
      </p:pic>
      <p:sp>
        <p:nvSpPr>
          <p:cNvPr id="3" name="Oval 2"/>
          <p:cNvSpPr/>
          <p:nvPr/>
        </p:nvSpPr>
        <p:spPr>
          <a:xfrm>
            <a:off x="6263640" y="3535680"/>
            <a:ext cx="4358640" cy="32093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93088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¿Cuál foto es?</a:t>
            </a:r>
            <a:endParaRPr lang="es-CR" dirty="0"/>
          </a:p>
        </p:txBody>
      </p:sp>
      <p:pic>
        <p:nvPicPr>
          <p:cNvPr id="4" name="Picture 3" descr="Sahara Desert"/>
          <p:cNvPicPr/>
          <p:nvPr/>
        </p:nvPicPr>
        <p:blipFill>
          <a:blip r:embed="rId2" cstate="print"/>
          <a:srcRect/>
          <a:stretch>
            <a:fillRect/>
          </a:stretch>
        </p:blipFill>
        <p:spPr bwMode="auto">
          <a:xfrm>
            <a:off x="6498076" y="514159"/>
            <a:ext cx="3431370" cy="2640014"/>
          </a:xfrm>
          <a:prstGeom prst="rect">
            <a:avLst/>
          </a:prstGeom>
          <a:noFill/>
          <a:ln w="9525">
            <a:noFill/>
            <a:miter lim="800000"/>
            <a:headEnd/>
            <a:tailEnd/>
          </a:ln>
        </p:spPr>
      </p:pic>
      <p:pic>
        <p:nvPicPr>
          <p:cNvPr id="6" name="Picture 5" descr="http://yogainmyschool.com/wp-content/uploads/2009/11/mountain_7.jpg"/>
          <p:cNvPicPr/>
          <p:nvPr/>
        </p:nvPicPr>
        <p:blipFill>
          <a:blip r:embed="rId3" cstate="print"/>
          <a:srcRect/>
          <a:stretch>
            <a:fillRect/>
          </a:stretch>
        </p:blipFill>
        <p:spPr bwMode="auto">
          <a:xfrm>
            <a:off x="412522" y="3818379"/>
            <a:ext cx="3203575" cy="2403475"/>
          </a:xfrm>
          <a:prstGeom prst="rect">
            <a:avLst/>
          </a:prstGeom>
          <a:noFill/>
          <a:ln w="9525">
            <a:noFill/>
            <a:miter lim="800000"/>
            <a:headEnd/>
            <a:tailEnd/>
          </a:ln>
        </p:spPr>
      </p:pic>
      <p:sp>
        <p:nvSpPr>
          <p:cNvPr id="8" name="TextBox 7"/>
          <p:cNvSpPr txBox="1"/>
          <p:nvPr/>
        </p:nvSpPr>
        <p:spPr>
          <a:xfrm>
            <a:off x="1528798" y="6221854"/>
            <a:ext cx="328246" cy="523220"/>
          </a:xfrm>
          <a:prstGeom prst="rect">
            <a:avLst/>
          </a:prstGeom>
          <a:noFill/>
        </p:spPr>
        <p:txBody>
          <a:bodyPr wrap="square" rtlCol="0">
            <a:spAutoFit/>
          </a:bodyPr>
          <a:lstStyle/>
          <a:p>
            <a:r>
              <a:rPr lang="es-CR" sz="2800" dirty="0"/>
              <a:t>C</a:t>
            </a:r>
          </a:p>
        </p:txBody>
      </p:sp>
      <p:sp>
        <p:nvSpPr>
          <p:cNvPr id="9" name="TextBox 8"/>
          <p:cNvSpPr txBox="1"/>
          <p:nvPr/>
        </p:nvSpPr>
        <p:spPr>
          <a:xfrm>
            <a:off x="7885515" y="3131632"/>
            <a:ext cx="328246" cy="523220"/>
          </a:xfrm>
          <a:prstGeom prst="rect">
            <a:avLst/>
          </a:prstGeom>
          <a:noFill/>
        </p:spPr>
        <p:txBody>
          <a:bodyPr wrap="square" rtlCol="0">
            <a:spAutoFit/>
          </a:bodyPr>
          <a:lstStyle/>
          <a:p>
            <a:r>
              <a:rPr lang="es-CR" sz="2800" dirty="0"/>
              <a:t>B</a:t>
            </a:r>
          </a:p>
        </p:txBody>
      </p:sp>
      <p:sp>
        <p:nvSpPr>
          <p:cNvPr id="10" name="TextBox 9"/>
          <p:cNvSpPr txBox="1"/>
          <p:nvPr/>
        </p:nvSpPr>
        <p:spPr>
          <a:xfrm>
            <a:off x="1778445" y="3262437"/>
            <a:ext cx="328246" cy="523220"/>
          </a:xfrm>
          <a:prstGeom prst="rect">
            <a:avLst/>
          </a:prstGeom>
          <a:noFill/>
        </p:spPr>
        <p:txBody>
          <a:bodyPr wrap="square" rtlCol="0">
            <a:spAutoFit/>
          </a:bodyPr>
          <a:lstStyle/>
          <a:p>
            <a:r>
              <a:rPr lang="es-CR" sz="2800" dirty="0" smtClean="0"/>
              <a:t>A</a:t>
            </a:r>
            <a:endParaRPr lang="es-CR" sz="2800" dirty="0"/>
          </a:p>
        </p:txBody>
      </p:sp>
      <p:sp>
        <p:nvSpPr>
          <p:cNvPr id="11" name="TextBox 10"/>
          <p:cNvSpPr txBox="1"/>
          <p:nvPr/>
        </p:nvSpPr>
        <p:spPr>
          <a:xfrm>
            <a:off x="8067883" y="6221854"/>
            <a:ext cx="328246" cy="523220"/>
          </a:xfrm>
          <a:prstGeom prst="rect">
            <a:avLst/>
          </a:prstGeom>
          <a:noFill/>
        </p:spPr>
        <p:txBody>
          <a:bodyPr wrap="square" rtlCol="0">
            <a:spAutoFit/>
          </a:bodyPr>
          <a:lstStyle/>
          <a:p>
            <a:r>
              <a:rPr lang="es-CR" sz="2800" dirty="0"/>
              <a:t>D</a:t>
            </a:r>
          </a:p>
        </p:txBody>
      </p:sp>
      <p:pic>
        <p:nvPicPr>
          <p:cNvPr id="13" name="Content Placeholder 4" descr="http://www.noahmintz.com/volcano.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6472" y="3564696"/>
            <a:ext cx="2694578" cy="2747315"/>
          </a:xfrm>
          <a:prstGeom prst="rect">
            <a:avLst/>
          </a:prstGeom>
          <a:noFill/>
          <a:extLst/>
        </p:spPr>
      </p:pic>
      <p:pic>
        <p:nvPicPr>
          <p:cNvPr id="14" name="Content Placeholder 3" descr="http://banzaisurfschool.com/wp-content/uploads/2013/07/TheSand.jpg"/>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515" y="1419884"/>
            <a:ext cx="2778352" cy="1973358"/>
          </a:xfrm>
          <a:prstGeom prst="rect">
            <a:avLst/>
          </a:prstGeom>
          <a:noFill/>
          <a:extLst/>
        </p:spPr>
      </p:pic>
      <p:sp>
        <p:nvSpPr>
          <p:cNvPr id="12" name="Oval 11"/>
          <p:cNvSpPr/>
          <p:nvPr/>
        </p:nvSpPr>
        <p:spPr>
          <a:xfrm>
            <a:off x="0" y="3785656"/>
            <a:ext cx="4036364" cy="30785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402872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¿Cuál foto es?</a:t>
            </a:r>
            <a:endParaRPr lang="es-CR" dirty="0"/>
          </a:p>
        </p:txBody>
      </p:sp>
      <p:pic>
        <p:nvPicPr>
          <p:cNvPr id="4" name="Picture 3" descr="Sahara Desert"/>
          <p:cNvPicPr/>
          <p:nvPr/>
        </p:nvPicPr>
        <p:blipFill>
          <a:blip r:embed="rId2" cstate="print"/>
          <a:srcRect/>
          <a:stretch>
            <a:fillRect/>
          </a:stretch>
        </p:blipFill>
        <p:spPr bwMode="auto">
          <a:xfrm>
            <a:off x="6498076" y="514159"/>
            <a:ext cx="3431370" cy="2640014"/>
          </a:xfrm>
          <a:prstGeom prst="rect">
            <a:avLst/>
          </a:prstGeom>
          <a:noFill/>
          <a:ln w="9525">
            <a:noFill/>
            <a:miter lim="800000"/>
            <a:headEnd/>
            <a:tailEnd/>
          </a:ln>
        </p:spPr>
      </p:pic>
      <p:sp>
        <p:nvSpPr>
          <p:cNvPr id="8" name="TextBox 7"/>
          <p:cNvSpPr txBox="1"/>
          <p:nvPr/>
        </p:nvSpPr>
        <p:spPr>
          <a:xfrm>
            <a:off x="1528798" y="6221854"/>
            <a:ext cx="328246" cy="523220"/>
          </a:xfrm>
          <a:prstGeom prst="rect">
            <a:avLst/>
          </a:prstGeom>
          <a:noFill/>
        </p:spPr>
        <p:txBody>
          <a:bodyPr wrap="square" rtlCol="0">
            <a:spAutoFit/>
          </a:bodyPr>
          <a:lstStyle/>
          <a:p>
            <a:r>
              <a:rPr lang="es-CR" sz="2800" dirty="0"/>
              <a:t>C</a:t>
            </a:r>
          </a:p>
        </p:txBody>
      </p:sp>
      <p:sp>
        <p:nvSpPr>
          <p:cNvPr id="9" name="TextBox 8"/>
          <p:cNvSpPr txBox="1"/>
          <p:nvPr/>
        </p:nvSpPr>
        <p:spPr>
          <a:xfrm>
            <a:off x="7885515" y="3131632"/>
            <a:ext cx="328246" cy="523220"/>
          </a:xfrm>
          <a:prstGeom prst="rect">
            <a:avLst/>
          </a:prstGeom>
          <a:noFill/>
        </p:spPr>
        <p:txBody>
          <a:bodyPr wrap="square" rtlCol="0">
            <a:spAutoFit/>
          </a:bodyPr>
          <a:lstStyle/>
          <a:p>
            <a:r>
              <a:rPr lang="es-CR" sz="2800" dirty="0"/>
              <a:t>B</a:t>
            </a:r>
          </a:p>
        </p:txBody>
      </p:sp>
      <p:sp>
        <p:nvSpPr>
          <p:cNvPr id="10" name="TextBox 9"/>
          <p:cNvSpPr txBox="1"/>
          <p:nvPr/>
        </p:nvSpPr>
        <p:spPr>
          <a:xfrm>
            <a:off x="1778445" y="3393242"/>
            <a:ext cx="328246" cy="523220"/>
          </a:xfrm>
          <a:prstGeom prst="rect">
            <a:avLst/>
          </a:prstGeom>
          <a:noFill/>
        </p:spPr>
        <p:txBody>
          <a:bodyPr wrap="square" rtlCol="0">
            <a:spAutoFit/>
          </a:bodyPr>
          <a:lstStyle/>
          <a:p>
            <a:r>
              <a:rPr lang="es-CR" sz="2800" dirty="0" smtClean="0"/>
              <a:t>A</a:t>
            </a:r>
            <a:endParaRPr lang="es-CR" sz="2800" dirty="0"/>
          </a:p>
        </p:txBody>
      </p:sp>
      <p:sp>
        <p:nvSpPr>
          <p:cNvPr id="11" name="TextBox 10"/>
          <p:cNvSpPr txBox="1"/>
          <p:nvPr/>
        </p:nvSpPr>
        <p:spPr>
          <a:xfrm>
            <a:off x="8067883" y="6221854"/>
            <a:ext cx="328246" cy="523220"/>
          </a:xfrm>
          <a:prstGeom prst="rect">
            <a:avLst/>
          </a:prstGeom>
          <a:noFill/>
        </p:spPr>
        <p:txBody>
          <a:bodyPr wrap="square" rtlCol="0">
            <a:spAutoFit/>
          </a:bodyPr>
          <a:lstStyle/>
          <a:p>
            <a:r>
              <a:rPr lang="es-CR" sz="2800" dirty="0"/>
              <a:t>D</a:t>
            </a:r>
          </a:p>
        </p:txBody>
      </p:sp>
      <p:pic>
        <p:nvPicPr>
          <p:cNvPr id="14" name="Content Placeholder 4" descr="http://www.noahmintz.com/volcano.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6472" y="3564696"/>
            <a:ext cx="2694578" cy="2747315"/>
          </a:xfrm>
          <a:prstGeom prst="rect">
            <a:avLst/>
          </a:prstGeom>
          <a:noFill/>
          <a:extLst/>
        </p:spPr>
      </p:pic>
      <p:pic>
        <p:nvPicPr>
          <p:cNvPr id="15" name="Content Placeholder 3" descr="http://banzaisurfschool.com/wp-content/uploads/2013/07/TheSand.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515" y="1419884"/>
            <a:ext cx="2778352" cy="1973358"/>
          </a:xfrm>
          <a:prstGeom prst="rect">
            <a:avLst/>
          </a:prstGeom>
          <a:noFill/>
          <a:extLst/>
        </p:spPr>
      </p:pic>
      <p:pic>
        <p:nvPicPr>
          <p:cNvPr id="16" name="Content Placeholder 3" descr="http://www.villasmunta.it/oceanografia/Non_pubblicabili/Pacifico.gif"/>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515" y="3927370"/>
            <a:ext cx="2168222" cy="2294484"/>
          </a:xfrm>
          <a:prstGeom prst="rect">
            <a:avLst/>
          </a:prstGeom>
          <a:noFill/>
          <a:extLst/>
        </p:spPr>
      </p:pic>
      <p:sp>
        <p:nvSpPr>
          <p:cNvPr id="12" name="Oval 11"/>
          <p:cNvSpPr/>
          <p:nvPr/>
        </p:nvSpPr>
        <p:spPr>
          <a:xfrm>
            <a:off x="5976292" y="243434"/>
            <a:ext cx="4358640" cy="32093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84296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¿Cuál foto es?</a:t>
            </a:r>
            <a:endParaRPr lang="es-CR" dirty="0"/>
          </a:p>
        </p:txBody>
      </p:sp>
      <p:sp>
        <p:nvSpPr>
          <p:cNvPr id="8" name="TextBox 7"/>
          <p:cNvSpPr txBox="1"/>
          <p:nvPr/>
        </p:nvSpPr>
        <p:spPr>
          <a:xfrm>
            <a:off x="1528798" y="6221854"/>
            <a:ext cx="328246" cy="523220"/>
          </a:xfrm>
          <a:prstGeom prst="rect">
            <a:avLst/>
          </a:prstGeom>
          <a:noFill/>
        </p:spPr>
        <p:txBody>
          <a:bodyPr wrap="square" rtlCol="0">
            <a:spAutoFit/>
          </a:bodyPr>
          <a:lstStyle/>
          <a:p>
            <a:r>
              <a:rPr lang="es-CR" sz="2800" dirty="0"/>
              <a:t>C</a:t>
            </a:r>
          </a:p>
        </p:txBody>
      </p:sp>
      <p:sp>
        <p:nvSpPr>
          <p:cNvPr id="9" name="TextBox 8"/>
          <p:cNvSpPr txBox="1"/>
          <p:nvPr/>
        </p:nvSpPr>
        <p:spPr>
          <a:xfrm>
            <a:off x="7885515" y="3131632"/>
            <a:ext cx="328246" cy="523220"/>
          </a:xfrm>
          <a:prstGeom prst="rect">
            <a:avLst/>
          </a:prstGeom>
          <a:noFill/>
        </p:spPr>
        <p:txBody>
          <a:bodyPr wrap="square" rtlCol="0">
            <a:spAutoFit/>
          </a:bodyPr>
          <a:lstStyle/>
          <a:p>
            <a:r>
              <a:rPr lang="es-CR" sz="2800" dirty="0"/>
              <a:t>B</a:t>
            </a:r>
          </a:p>
        </p:txBody>
      </p:sp>
      <p:sp>
        <p:nvSpPr>
          <p:cNvPr id="10" name="TextBox 9"/>
          <p:cNvSpPr txBox="1"/>
          <p:nvPr/>
        </p:nvSpPr>
        <p:spPr>
          <a:xfrm>
            <a:off x="1778445" y="3393242"/>
            <a:ext cx="328246" cy="523220"/>
          </a:xfrm>
          <a:prstGeom prst="rect">
            <a:avLst/>
          </a:prstGeom>
          <a:noFill/>
        </p:spPr>
        <p:txBody>
          <a:bodyPr wrap="square" rtlCol="0">
            <a:spAutoFit/>
          </a:bodyPr>
          <a:lstStyle/>
          <a:p>
            <a:r>
              <a:rPr lang="es-CR" sz="2800" dirty="0" smtClean="0"/>
              <a:t>A</a:t>
            </a:r>
            <a:endParaRPr lang="es-CR" sz="2800" dirty="0"/>
          </a:p>
        </p:txBody>
      </p:sp>
      <p:sp>
        <p:nvSpPr>
          <p:cNvPr id="11" name="TextBox 10"/>
          <p:cNvSpPr txBox="1"/>
          <p:nvPr/>
        </p:nvSpPr>
        <p:spPr>
          <a:xfrm>
            <a:off x="8067883" y="6221854"/>
            <a:ext cx="328246" cy="523220"/>
          </a:xfrm>
          <a:prstGeom prst="rect">
            <a:avLst/>
          </a:prstGeom>
          <a:noFill/>
        </p:spPr>
        <p:txBody>
          <a:bodyPr wrap="square" rtlCol="0">
            <a:spAutoFit/>
          </a:bodyPr>
          <a:lstStyle/>
          <a:p>
            <a:r>
              <a:rPr lang="es-CR" sz="2800" dirty="0"/>
              <a:t>D</a:t>
            </a:r>
          </a:p>
        </p:txBody>
      </p:sp>
      <p:pic>
        <p:nvPicPr>
          <p:cNvPr id="14" name="Picture 13" descr="http://1.bp.blogspot.com/--Li6ae3MJnw/T4Raj9SC1DI/AAAAAAAACF8/AWTc_YFOLxE/s1600/1327192486201.jpg"/>
          <p:cNvPicPr/>
          <p:nvPr/>
        </p:nvPicPr>
        <p:blipFill>
          <a:blip r:embed="rId2" cstate="print"/>
          <a:srcRect/>
          <a:stretch>
            <a:fillRect/>
          </a:stretch>
        </p:blipFill>
        <p:spPr bwMode="auto">
          <a:xfrm>
            <a:off x="6329869" y="523524"/>
            <a:ext cx="3476028" cy="2524704"/>
          </a:xfrm>
          <a:prstGeom prst="rect">
            <a:avLst/>
          </a:prstGeom>
          <a:noFill/>
          <a:ln w="9525">
            <a:noFill/>
            <a:miter lim="800000"/>
            <a:headEnd/>
            <a:tailEnd/>
          </a:ln>
        </p:spPr>
      </p:pic>
      <p:pic>
        <p:nvPicPr>
          <p:cNvPr id="15" name="Content Placeholder 4" descr="http://www.noahmintz.com/volcano.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6472" y="3564696"/>
            <a:ext cx="2694578" cy="2747315"/>
          </a:xfrm>
          <a:prstGeom prst="rect">
            <a:avLst/>
          </a:prstGeom>
          <a:noFill/>
          <a:extLst/>
        </p:spPr>
      </p:pic>
      <p:pic>
        <p:nvPicPr>
          <p:cNvPr id="16" name="Content Placeholder 3" descr="http://banzaisurfschool.com/wp-content/uploads/2013/07/TheSand.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515" y="1419884"/>
            <a:ext cx="2778352" cy="1973358"/>
          </a:xfrm>
          <a:prstGeom prst="rect">
            <a:avLst/>
          </a:prstGeom>
          <a:noFill/>
          <a:extLst/>
        </p:spPr>
      </p:pic>
      <p:pic>
        <p:nvPicPr>
          <p:cNvPr id="17" name="Content Placeholder 3" descr="http://www.villasmunta.it/oceanografia/Non_pubblicabili/Pacifico.gif"/>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515" y="3927370"/>
            <a:ext cx="2168222" cy="2294484"/>
          </a:xfrm>
          <a:prstGeom prst="rect">
            <a:avLst/>
          </a:prstGeom>
          <a:noFill/>
          <a:extLst/>
        </p:spPr>
      </p:pic>
      <p:sp>
        <p:nvSpPr>
          <p:cNvPr id="12" name="Oval 11"/>
          <p:cNvSpPr/>
          <p:nvPr/>
        </p:nvSpPr>
        <p:spPr>
          <a:xfrm>
            <a:off x="-19138" y="1127760"/>
            <a:ext cx="3874858" cy="2883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427769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¿Cuál foto es?</a:t>
            </a:r>
            <a:endParaRPr lang="es-CR" dirty="0"/>
          </a:p>
        </p:txBody>
      </p:sp>
      <p:sp>
        <p:nvSpPr>
          <p:cNvPr id="8" name="TextBox 7"/>
          <p:cNvSpPr txBox="1"/>
          <p:nvPr/>
        </p:nvSpPr>
        <p:spPr>
          <a:xfrm>
            <a:off x="1528798" y="6221854"/>
            <a:ext cx="328246" cy="523220"/>
          </a:xfrm>
          <a:prstGeom prst="rect">
            <a:avLst/>
          </a:prstGeom>
          <a:noFill/>
        </p:spPr>
        <p:txBody>
          <a:bodyPr wrap="square" rtlCol="0">
            <a:spAutoFit/>
          </a:bodyPr>
          <a:lstStyle/>
          <a:p>
            <a:r>
              <a:rPr lang="es-CR" sz="2800" dirty="0"/>
              <a:t>C</a:t>
            </a:r>
          </a:p>
        </p:txBody>
      </p:sp>
      <p:sp>
        <p:nvSpPr>
          <p:cNvPr id="9" name="TextBox 8"/>
          <p:cNvSpPr txBox="1"/>
          <p:nvPr/>
        </p:nvSpPr>
        <p:spPr>
          <a:xfrm>
            <a:off x="7885515" y="3131632"/>
            <a:ext cx="328246" cy="523220"/>
          </a:xfrm>
          <a:prstGeom prst="rect">
            <a:avLst/>
          </a:prstGeom>
          <a:noFill/>
        </p:spPr>
        <p:txBody>
          <a:bodyPr wrap="square" rtlCol="0">
            <a:spAutoFit/>
          </a:bodyPr>
          <a:lstStyle/>
          <a:p>
            <a:r>
              <a:rPr lang="es-CR" sz="2800" dirty="0"/>
              <a:t>B</a:t>
            </a:r>
          </a:p>
        </p:txBody>
      </p:sp>
      <p:sp>
        <p:nvSpPr>
          <p:cNvPr id="10" name="TextBox 9"/>
          <p:cNvSpPr txBox="1"/>
          <p:nvPr/>
        </p:nvSpPr>
        <p:spPr>
          <a:xfrm>
            <a:off x="1778445" y="3393242"/>
            <a:ext cx="328246" cy="523220"/>
          </a:xfrm>
          <a:prstGeom prst="rect">
            <a:avLst/>
          </a:prstGeom>
          <a:noFill/>
        </p:spPr>
        <p:txBody>
          <a:bodyPr wrap="square" rtlCol="0">
            <a:spAutoFit/>
          </a:bodyPr>
          <a:lstStyle/>
          <a:p>
            <a:r>
              <a:rPr lang="es-CR" sz="2800" dirty="0" smtClean="0"/>
              <a:t>A</a:t>
            </a:r>
            <a:endParaRPr lang="es-CR" sz="2800" dirty="0"/>
          </a:p>
        </p:txBody>
      </p:sp>
      <p:sp>
        <p:nvSpPr>
          <p:cNvPr id="11" name="TextBox 10"/>
          <p:cNvSpPr txBox="1"/>
          <p:nvPr/>
        </p:nvSpPr>
        <p:spPr>
          <a:xfrm>
            <a:off x="8067883" y="6221854"/>
            <a:ext cx="328246" cy="523220"/>
          </a:xfrm>
          <a:prstGeom prst="rect">
            <a:avLst/>
          </a:prstGeom>
          <a:noFill/>
        </p:spPr>
        <p:txBody>
          <a:bodyPr wrap="square" rtlCol="0">
            <a:spAutoFit/>
          </a:bodyPr>
          <a:lstStyle/>
          <a:p>
            <a:r>
              <a:rPr lang="es-CR" sz="2800" dirty="0"/>
              <a:t>D</a:t>
            </a:r>
          </a:p>
        </p:txBody>
      </p:sp>
      <p:pic>
        <p:nvPicPr>
          <p:cNvPr id="14" name="Picture 13" descr="http://1.bp.blogspot.com/--Li6ae3MJnw/T4Raj9SC1DI/AAAAAAAACF8/AWTc_YFOLxE/s1600/1327192486201.jpg"/>
          <p:cNvPicPr/>
          <p:nvPr/>
        </p:nvPicPr>
        <p:blipFill>
          <a:blip r:embed="rId2" cstate="print"/>
          <a:srcRect/>
          <a:stretch>
            <a:fillRect/>
          </a:stretch>
        </p:blipFill>
        <p:spPr bwMode="auto">
          <a:xfrm>
            <a:off x="6329869" y="523524"/>
            <a:ext cx="3476028" cy="2524704"/>
          </a:xfrm>
          <a:prstGeom prst="rect">
            <a:avLst/>
          </a:prstGeom>
          <a:noFill/>
          <a:ln w="9525">
            <a:noFill/>
            <a:miter lim="800000"/>
            <a:headEnd/>
            <a:tailEnd/>
          </a:ln>
        </p:spPr>
      </p:pic>
      <p:pic>
        <p:nvPicPr>
          <p:cNvPr id="15" name="Picture 14" descr="beach paradise deault trees picture and wallpaper"/>
          <p:cNvPicPr/>
          <p:nvPr/>
        </p:nvPicPr>
        <p:blipFill>
          <a:blip r:embed="rId3" cstate="print"/>
          <a:srcRect/>
          <a:stretch>
            <a:fillRect/>
          </a:stretch>
        </p:blipFill>
        <p:spPr bwMode="auto">
          <a:xfrm>
            <a:off x="647791" y="1594112"/>
            <a:ext cx="2857304" cy="1923355"/>
          </a:xfrm>
          <a:prstGeom prst="rect">
            <a:avLst/>
          </a:prstGeom>
          <a:noFill/>
          <a:ln w="9525">
            <a:noFill/>
            <a:miter lim="800000"/>
            <a:headEnd/>
            <a:tailEnd/>
          </a:ln>
        </p:spPr>
      </p:pic>
      <p:pic>
        <p:nvPicPr>
          <p:cNvPr id="16" name="Content Placeholder 4" descr="http://www.noahmintz.com/volcano.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6472" y="3564696"/>
            <a:ext cx="2694578" cy="2747315"/>
          </a:xfrm>
          <a:prstGeom prst="rect">
            <a:avLst/>
          </a:prstGeom>
          <a:noFill/>
          <a:extLst/>
        </p:spPr>
      </p:pic>
      <p:pic>
        <p:nvPicPr>
          <p:cNvPr id="17" name="Content Placeholder 3" descr="http://www.villasmunta.it/oceanografia/Non_pubblicabili/Pacifico.gif"/>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515" y="3927370"/>
            <a:ext cx="2168222" cy="2294484"/>
          </a:xfrm>
          <a:prstGeom prst="rect">
            <a:avLst/>
          </a:prstGeom>
          <a:noFill/>
          <a:extLst/>
        </p:spPr>
      </p:pic>
      <p:sp>
        <p:nvSpPr>
          <p:cNvPr id="12" name="Oval 11"/>
          <p:cNvSpPr/>
          <p:nvPr/>
        </p:nvSpPr>
        <p:spPr>
          <a:xfrm>
            <a:off x="5870318" y="308073"/>
            <a:ext cx="4358640" cy="32093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127283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R" sz="4000" dirty="0" smtClean="0"/>
              <a:t>Video: La fortuna</a:t>
            </a:r>
            <a:r>
              <a:rPr lang="es-CR" dirty="0">
                <a:hlinkClick r:id="rId2"/>
              </a:rPr>
              <a:t/>
            </a:r>
            <a:br>
              <a:rPr lang="es-CR" dirty="0">
                <a:hlinkClick r:id="rId2"/>
              </a:rPr>
            </a:br>
            <a:r>
              <a:rPr lang="es-CR" sz="2700" dirty="0" smtClean="0">
                <a:hlinkClick r:id="rId2"/>
              </a:rPr>
              <a:t>https://www.youtube.com/watch?v=pqlWF8lEyBg</a:t>
            </a:r>
            <a:r>
              <a:rPr lang="es-CR" sz="2700" dirty="0" smtClean="0"/>
              <a:t> </a:t>
            </a:r>
            <a:r>
              <a:rPr lang="es-CR" sz="2700" dirty="0"/>
              <a:t/>
            </a:r>
            <a:br>
              <a:rPr lang="es-CR" sz="2700" dirty="0"/>
            </a:br>
            <a:endParaRPr lang="es-CR" sz="2700" dirty="0"/>
          </a:p>
        </p:txBody>
      </p:sp>
      <p:sp>
        <p:nvSpPr>
          <p:cNvPr id="3" name="Content Placeholder 2"/>
          <p:cNvSpPr>
            <a:spLocks noGrp="1"/>
          </p:cNvSpPr>
          <p:nvPr>
            <p:ph idx="1"/>
          </p:nvPr>
        </p:nvSpPr>
        <p:spPr>
          <a:xfrm>
            <a:off x="677334" y="2160589"/>
            <a:ext cx="8596668" cy="4360132"/>
          </a:xfrm>
        </p:spPr>
        <p:txBody>
          <a:bodyPr>
            <a:normAutofit/>
          </a:bodyPr>
          <a:lstStyle/>
          <a:p>
            <a:pPr marL="0" indent="0">
              <a:buNone/>
            </a:pPr>
            <a:r>
              <a:rPr lang="es-CR" sz="2400" dirty="0" smtClean="0"/>
              <a:t>Miren el video y después respondan a las preguntas:</a:t>
            </a:r>
          </a:p>
          <a:p>
            <a:pPr marL="457200" indent="-457200">
              <a:buFont typeface="+mj-lt"/>
              <a:buAutoNum type="arabicPeriod"/>
            </a:pPr>
            <a:r>
              <a:rPr lang="es-CR" sz="2400" dirty="0" smtClean="0"/>
              <a:t>¿Dónde están en el video?</a:t>
            </a:r>
          </a:p>
          <a:p>
            <a:pPr marL="457200" indent="-457200">
              <a:buFont typeface="+mj-lt"/>
              <a:buAutoNum type="arabicPeriod"/>
            </a:pPr>
            <a:endParaRPr lang="es-CR" sz="2400" dirty="0" smtClean="0"/>
          </a:p>
          <a:p>
            <a:pPr marL="457200" indent="-457200">
              <a:buFont typeface="+mj-lt"/>
              <a:buAutoNum type="arabicPeriod"/>
            </a:pPr>
            <a:r>
              <a:rPr lang="es-CR" sz="2400" dirty="0" smtClean="0"/>
              <a:t>¿Qué lugares naturales </a:t>
            </a:r>
            <a:r>
              <a:rPr lang="es-CR" sz="2400" dirty="0" smtClean="0"/>
              <a:t>ve usted </a:t>
            </a:r>
            <a:r>
              <a:rPr lang="es-CR" sz="2400" dirty="0" smtClean="0"/>
              <a:t>en el video?</a:t>
            </a:r>
          </a:p>
          <a:p>
            <a:pPr marL="457200" indent="-457200">
              <a:buFont typeface="+mj-lt"/>
              <a:buAutoNum type="arabicPeriod"/>
            </a:pPr>
            <a:endParaRPr lang="es-CR" sz="2400" dirty="0" smtClean="0"/>
          </a:p>
          <a:p>
            <a:pPr marL="457200" indent="-457200">
              <a:buFont typeface="+mj-lt"/>
              <a:buAutoNum type="arabicPeriod"/>
            </a:pPr>
            <a:r>
              <a:rPr lang="es-CR" sz="2400" dirty="0" smtClean="0"/>
              <a:t>¿Qué animales </a:t>
            </a:r>
            <a:r>
              <a:rPr lang="es-CR" sz="2400" dirty="0" smtClean="0"/>
              <a:t>ve usted </a:t>
            </a:r>
            <a:r>
              <a:rPr lang="es-CR" sz="2400" dirty="0" smtClean="0"/>
              <a:t>en el video?</a:t>
            </a:r>
          </a:p>
          <a:p>
            <a:pPr marL="457200" indent="-457200">
              <a:buFont typeface="+mj-lt"/>
              <a:buAutoNum type="arabicPeriod"/>
            </a:pPr>
            <a:endParaRPr lang="es-CR" sz="2400" dirty="0" smtClean="0"/>
          </a:p>
          <a:p>
            <a:pPr marL="457200" indent="-457200">
              <a:buFont typeface="+mj-lt"/>
              <a:buAutoNum type="arabicPeriod"/>
            </a:pPr>
            <a:r>
              <a:rPr lang="es-CR" sz="2400" dirty="0" smtClean="0"/>
              <a:t>¿Quiere visitar este lugar? ¿Por qué si o no?</a:t>
            </a:r>
          </a:p>
          <a:p>
            <a:pPr marL="457200" indent="-457200">
              <a:buFont typeface="+mj-lt"/>
              <a:buAutoNum type="arabicPeriod"/>
            </a:pPr>
            <a:endParaRPr lang="es-CR" dirty="0" smtClean="0"/>
          </a:p>
        </p:txBody>
      </p:sp>
      <p:sp>
        <p:nvSpPr>
          <p:cNvPr id="4" name="TextBox 3"/>
          <p:cNvSpPr txBox="1"/>
          <p:nvPr/>
        </p:nvSpPr>
        <p:spPr>
          <a:xfrm>
            <a:off x="1417320" y="3120709"/>
            <a:ext cx="3474720" cy="461665"/>
          </a:xfrm>
          <a:prstGeom prst="rect">
            <a:avLst/>
          </a:prstGeom>
          <a:noFill/>
        </p:spPr>
        <p:txBody>
          <a:bodyPr wrap="square" rtlCol="0">
            <a:spAutoFit/>
          </a:bodyPr>
          <a:lstStyle/>
          <a:p>
            <a:r>
              <a:rPr lang="es-CR" sz="2400" dirty="0" smtClean="0">
                <a:solidFill>
                  <a:schemeClr val="accent1"/>
                </a:solidFill>
              </a:rPr>
              <a:t>Están en Costa Rica </a:t>
            </a:r>
            <a:endParaRPr lang="es-CR" sz="2400" dirty="0">
              <a:solidFill>
                <a:schemeClr val="accent1"/>
              </a:solidFill>
            </a:endParaRPr>
          </a:p>
        </p:txBody>
      </p:sp>
      <p:sp>
        <p:nvSpPr>
          <p:cNvPr id="5" name="TextBox 4"/>
          <p:cNvSpPr txBox="1"/>
          <p:nvPr/>
        </p:nvSpPr>
        <p:spPr>
          <a:xfrm>
            <a:off x="1417320" y="4109822"/>
            <a:ext cx="5562600" cy="461665"/>
          </a:xfrm>
          <a:prstGeom prst="rect">
            <a:avLst/>
          </a:prstGeom>
          <a:noFill/>
        </p:spPr>
        <p:txBody>
          <a:bodyPr wrap="square" rtlCol="0">
            <a:spAutoFit/>
          </a:bodyPr>
          <a:lstStyle/>
          <a:p>
            <a:r>
              <a:rPr lang="es-CR" sz="2400" dirty="0" smtClean="0">
                <a:solidFill>
                  <a:schemeClr val="accent1"/>
                </a:solidFill>
              </a:rPr>
              <a:t>Veo un volcán, el bosque, y el río </a:t>
            </a:r>
            <a:endParaRPr lang="es-CR" sz="2400" dirty="0">
              <a:solidFill>
                <a:schemeClr val="accent1"/>
              </a:solidFill>
            </a:endParaRPr>
          </a:p>
        </p:txBody>
      </p:sp>
      <p:sp>
        <p:nvSpPr>
          <p:cNvPr id="6" name="TextBox 5"/>
          <p:cNvSpPr txBox="1"/>
          <p:nvPr/>
        </p:nvSpPr>
        <p:spPr>
          <a:xfrm>
            <a:off x="1417320" y="5110684"/>
            <a:ext cx="4937760" cy="461665"/>
          </a:xfrm>
          <a:prstGeom prst="rect">
            <a:avLst/>
          </a:prstGeom>
          <a:noFill/>
        </p:spPr>
        <p:txBody>
          <a:bodyPr wrap="square" rtlCol="0">
            <a:spAutoFit/>
          </a:bodyPr>
          <a:lstStyle/>
          <a:p>
            <a:r>
              <a:rPr lang="es-CR" sz="2400" dirty="0" smtClean="0">
                <a:solidFill>
                  <a:schemeClr val="accent1"/>
                </a:solidFill>
              </a:rPr>
              <a:t>Veo monos, ranas, y pájaros </a:t>
            </a:r>
            <a:endParaRPr lang="es-CR" sz="2400" dirty="0">
              <a:solidFill>
                <a:schemeClr val="accent1"/>
              </a:solidFill>
            </a:endParaRPr>
          </a:p>
        </p:txBody>
      </p:sp>
      <p:sp>
        <p:nvSpPr>
          <p:cNvPr id="7" name="TextBox 6"/>
          <p:cNvSpPr txBox="1"/>
          <p:nvPr/>
        </p:nvSpPr>
        <p:spPr>
          <a:xfrm>
            <a:off x="1417320" y="6111546"/>
            <a:ext cx="5166360" cy="461665"/>
          </a:xfrm>
          <a:prstGeom prst="rect">
            <a:avLst/>
          </a:prstGeom>
          <a:noFill/>
        </p:spPr>
        <p:txBody>
          <a:bodyPr wrap="square" rtlCol="0">
            <a:spAutoFit/>
          </a:bodyPr>
          <a:lstStyle/>
          <a:p>
            <a:r>
              <a:rPr lang="es-CR" sz="2400" dirty="0" smtClean="0">
                <a:solidFill>
                  <a:schemeClr val="accent1"/>
                </a:solidFill>
              </a:rPr>
              <a:t>Sí, porque me gusta el bosque</a:t>
            </a:r>
            <a:endParaRPr lang="es-CR" sz="2400" dirty="0">
              <a:solidFill>
                <a:schemeClr val="accent1"/>
              </a:solidFill>
            </a:endParaRPr>
          </a:p>
        </p:txBody>
      </p:sp>
    </p:spTree>
    <p:extLst>
      <p:ext uri="{BB962C8B-B14F-4D97-AF65-F5344CB8AC3E}">
        <p14:creationId xmlns:p14="http://schemas.microsoft.com/office/powerpoint/2010/main" val="174381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solidFill>
                  <a:schemeClr val="accent1"/>
                </a:solidFill>
              </a:rPr>
              <a:t>Las tarjetas</a:t>
            </a:r>
            <a:endParaRPr lang="es-CR" dirty="0">
              <a:solidFill>
                <a:schemeClr val="accent1"/>
              </a:solidFill>
            </a:endParaRPr>
          </a:p>
        </p:txBody>
      </p:sp>
      <p:sp>
        <p:nvSpPr>
          <p:cNvPr id="3" name="Text Placeholder 2"/>
          <p:cNvSpPr>
            <a:spLocks noGrp="1"/>
          </p:cNvSpPr>
          <p:nvPr>
            <p:ph type="body" idx="1"/>
          </p:nvPr>
        </p:nvSpPr>
        <p:spPr>
          <a:xfrm>
            <a:off x="609600" y="2484120"/>
            <a:ext cx="9723120" cy="4083680"/>
          </a:xfrm>
        </p:spPr>
        <p:txBody>
          <a:bodyPr/>
          <a:lstStyle/>
          <a:p>
            <a:pPr marL="0" indent="0">
              <a:buNone/>
            </a:pPr>
            <a:r>
              <a:rPr lang="es-CR" sz="2400" dirty="0" smtClean="0"/>
              <a:t>Tomen la lista del vocabulario y crean tarjetas para memorizar las palabras.</a:t>
            </a:r>
            <a:endParaRPr lang="es-CR" sz="2400" dirty="0"/>
          </a:p>
          <a:p>
            <a:pPr marL="0" indent="0">
              <a:buNone/>
            </a:pPr>
            <a:endParaRPr lang="es-CR" dirty="0"/>
          </a:p>
        </p:txBody>
      </p:sp>
    </p:spTree>
    <p:extLst>
      <p:ext uri="{BB962C8B-B14F-4D97-AF65-F5344CB8AC3E}">
        <p14:creationId xmlns:p14="http://schemas.microsoft.com/office/powerpoint/2010/main" val="12209403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R" dirty="0" smtClean="0"/>
              <a:t>F. Escuchen la descripción de la geografía de los estados unidos y dibuje los lugares en su mapa</a:t>
            </a:r>
            <a:endParaRPr lang="es-CR" dirty="0"/>
          </a:p>
        </p:txBody>
      </p:sp>
      <p:sp>
        <p:nvSpPr>
          <p:cNvPr id="3" name="Content Placeholder 2"/>
          <p:cNvSpPr>
            <a:spLocks noGrp="1"/>
          </p:cNvSpPr>
          <p:nvPr>
            <p:ph idx="1"/>
          </p:nvPr>
        </p:nvSpPr>
        <p:spPr/>
        <p:txBody>
          <a:bodyPr>
            <a:normAutofit/>
          </a:bodyPr>
          <a:lstStyle/>
          <a:p>
            <a:pPr marL="0" indent="0">
              <a:buNone/>
            </a:pPr>
            <a:r>
              <a:rPr lang="es-CR" sz="2400" dirty="0" smtClean="0"/>
              <a:t>Hay muchos lugares naturales en los estados unidos. En la costa este están las montañas de </a:t>
            </a:r>
            <a:r>
              <a:rPr lang="es-CR" sz="2400" dirty="0" err="1" smtClean="0"/>
              <a:t>Appalachian</a:t>
            </a:r>
            <a:r>
              <a:rPr lang="es-CR" sz="2400" dirty="0" smtClean="0"/>
              <a:t>. Las montañas van de Georgia a Maine. En el centro de los estados unidos es el río de Mississippi. El río extiende de Minnesota a Mississippi. En los estados de Arizona y Nevada hay muchos desiertos. En el estado de Washington es el volcán Mt. St. Helens. En la costa Oeste está el océano pacífico. ¿Qué otros lugares naturales existe en los estados unidos?</a:t>
            </a:r>
            <a:endParaRPr lang="es-CR" sz="2400" dirty="0"/>
          </a:p>
        </p:txBody>
      </p:sp>
    </p:spTree>
    <p:extLst>
      <p:ext uri="{BB962C8B-B14F-4D97-AF65-F5344CB8AC3E}">
        <p14:creationId xmlns:p14="http://schemas.microsoft.com/office/powerpoint/2010/main" val="5539321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La geografía de los estados unidos</a:t>
            </a:r>
            <a:endParaRPr lang="es-CR" dirty="0"/>
          </a:p>
        </p:txBody>
      </p:sp>
      <p:pic>
        <p:nvPicPr>
          <p:cNvPr id="4" name="Content Placeholder 3" descr="http://www.nass.usda.gov/Statistics_by_State/images/us_map_pr.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0194" y="1930400"/>
            <a:ext cx="6870947" cy="4516425"/>
          </a:xfrm>
          <a:prstGeom prst="rect">
            <a:avLst/>
          </a:prstGeom>
          <a:noFill/>
          <a:ln>
            <a:noFill/>
          </a:ln>
        </p:spPr>
      </p:pic>
    </p:spTree>
    <p:extLst>
      <p:ext uri="{BB962C8B-B14F-4D97-AF65-F5344CB8AC3E}">
        <p14:creationId xmlns:p14="http://schemas.microsoft.com/office/powerpoint/2010/main" val="8074888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Salida</a:t>
            </a:r>
            <a:endParaRPr lang="es-CR" dirty="0"/>
          </a:p>
        </p:txBody>
      </p:sp>
      <p:sp>
        <p:nvSpPr>
          <p:cNvPr id="3" name="Text Placeholder 2"/>
          <p:cNvSpPr>
            <a:spLocks noGrp="1"/>
          </p:cNvSpPr>
          <p:nvPr>
            <p:ph type="body" idx="1"/>
          </p:nvPr>
        </p:nvSpPr>
        <p:spPr/>
        <p:txBody>
          <a:bodyPr>
            <a:normAutofit/>
          </a:bodyPr>
          <a:lstStyle/>
          <a:p>
            <a:pPr marL="0" indent="0">
              <a:buNone/>
            </a:pPr>
            <a:r>
              <a:rPr lang="es-CR" sz="2400" dirty="0" smtClean="0"/>
              <a:t>Responden en frases completas en su papel</a:t>
            </a:r>
          </a:p>
          <a:p>
            <a:pPr marL="0" indent="0">
              <a:buNone/>
            </a:pPr>
            <a:endParaRPr lang="es-CR" sz="2400" dirty="0" smtClean="0"/>
          </a:p>
          <a:p>
            <a:pPr marL="457200" indent="-457200">
              <a:buFont typeface="+mj-lt"/>
              <a:buAutoNum type="arabicPeriod"/>
            </a:pPr>
            <a:r>
              <a:rPr lang="es-CR" sz="2400" dirty="0" smtClean="0"/>
              <a:t>¿</a:t>
            </a:r>
            <a:r>
              <a:rPr lang="es-CR" sz="2400" dirty="0" smtClean="0"/>
              <a:t>Qué océano hay en la costa este de los estados unidos</a:t>
            </a:r>
            <a:r>
              <a:rPr lang="es-CR" sz="2400" dirty="0" smtClean="0"/>
              <a:t>?</a:t>
            </a:r>
          </a:p>
          <a:p>
            <a:pPr marL="457200" indent="-457200">
              <a:buFont typeface="+mj-lt"/>
              <a:buAutoNum type="arabicPeriod"/>
            </a:pPr>
            <a:endParaRPr lang="es-CR" sz="2400" dirty="0" smtClean="0"/>
          </a:p>
          <a:p>
            <a:pPr marL="457200" indent="-457200">
              <a:buFont typeface="+mj-lt"/>
              <a:buAutoNum type="arabicPeriod"/>
            </a:pPr>
            <a:endParaRPr lang="es-CR" sz="2400" dirty="0" smtClean="0"/>
          </a:p>
          <a:p>
            <a:pPr marL="457200" indent="-457200">
              <a:buFont typeface="+mj-lt"/>
              <a:buAutoNum type="arabicPeriod"/>
            </a:pPr>
            <a:r>
              <a:rPr lang="es-CR" sz="2400" dirty="0" smtClean="0"/>
              <a:t>¿Qué volcán en el estado de Washington?</a:t>
            </a:r>
          </a:p>
          <a:p>
            <a:pPr marL="457200" indent="-457200">
              <a:buFont typeface="+mj-lt"/>
              <a:buAutoNum type="arabicPeriod"/>
            </a:pPr>
            <a:endParaRPr lang="es-CR" sz="2400" dirty="0" smtClean="0"/>
          </a:p>
          <a:p>
            <a:pPr marL="457200" indent="-457200">
              <a:buFont typeface="+mj-lt"/>
              <a:buAutoNum type="arabicPeriod"/>
            </a:pPr>
            <a:endParaRPr lang="es-CR" sz="2400" dirty="0" smtClean="0"/>
          </a:p>
          <a:p>
            <a:pPr marL="457200" indent="-457200">
              <a:buFont typeface="+mj-lt"/>
              <a:buAutoNum type="arabicPeriod"/>
            </a:pPr>
            <a:r>
              <a:rPr lang="es-CR" sz="2400" dirty="0" smtClean="0"/>
              <a:t>¿Dónde hay un desierto en los estados unidos?</a:t>
            </a:r>
            <a:endParaRPr lang="es-CR" sz="2400" dirty="0"/>
          </a:p>
        </p:txBody>
      </p:sp>
    </p:spTree>
    <p:extLst>
      <p:ext uri="{BB962C8B-B14F-4D97-AF65-F5344CB8AC3E}">
        <p14:creationId xmlns:p14="http://schemas.microsoft.com/office/powerpoint/2010/main" val="26156054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CR" dirty="0" smtClean="0"/>
              <a:t>Jueves el 8 de septiembre 2016</a:t>
            </a:r>
            <a:endParaRPr lang="es-CR" dirty="0"/>
          </a:p>
        </p:txBody>
      </p:sp>
      <p:sp>
        <p:nvSpPr>
          <p:cNvPr id="3" name="Subtitle 2"/>
          <p:cNvSpPr>
            <a:spLocks noGrp="1"/>
          </p:cNvSpPr>
          <p:nvPr>
            <p:ph type="subTitle" idx="1"/>
          </p:nvPr>
        </p:nvSpPr>
        <p:spPr/>
        <p:txBody>
          <a:bodyPr/>
          <a:lstStyle/>
          <a:p>
            <a:endParaRPr lang="es-CR"/>
          </a:p>
        </p:txBody>
      </p:sp>
    </p:spTree>
    <p:extLst>
      <p:ext uri="{BB962C8B-B14F-4D97-AF65-F5344CB8AC3E}">
        <p14:creationId xmlns:p14="http://schemas.microsoft.com/office/powerpoint/2010/main" val="36628454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Calentamiento</a:t>
            </a:r>
            <a:endParaRPr lang="es-CR" dirty="0"/>
          </a:p>
        </p:txBody>
      </p:sp>
      <p:sp>
        <p:nvSpPr>
          <p:cNvPr id="3" name="Content Placeholder 2"/>
          <p:cNvSpPr>
            <a:spLocks noGrp="1"/>
          </p:cNvSpPr>
          <p:nvPr>
            <p:ph idx="1"/>
          </p:nvPr>
        </p:nvSpPr>
        <p:spPr>
          <a:xfrm>
            <a:off x="677334" y="2160589"/>
            <a:ext cx="9090780" cy="3880773"/>
          </a:xfrm>
        </p:spPr>
        <p:txBody>
          <a:bodyPr>
            <a:normAutofit/>
          </a:bodyPr>
          <a:lstStyle/>
          <a:p>
            <a:pPr marL="0" indent="0">
              <a:buNone/>
            </a:pPr>
            <a:r>
              <a:rPr lang="es-CR" sz="2400" dirty="0"/>
              <a:t>Direcciones: Corrija la palabra </a:t>
            </a:r>
            <a:r>
              <a:rPr lang="es-CR" sz="2400" u="sng" dirty="0" smtClean="0"/>
              <a:t>subrayada.</a:t>
            </a:r>
            <a:endParaRPr lang="es-CR" sz="2400" dirty="0" smtClean="0"/>
          </a:p>
          <a:p>
            <a:pPr>
              <a:buFont typeface="+mj-lt"/>
              <a:buAutoNum type="arabicPeriod"/>
            </a:pPr>
            <a:r>
              <a:rPr lang="es-CR" sz="2400" dirty="0" smtClean="0"/>
              <a:t>Ella </a:t>
            </a:r>
            <a:r>
              <a:rPr lang="es-CR" sz="2400" u="sng" dirty="0" smtClean="0"/>
              <a:t>bailar</a:t>
            </a:r>
            <a:r>
              <a:rPr lang="es-CR" sz="2400" dirty="0"/>
              <a:t> </a:t>
            </a:r>
            <a:r>
              <a:rPr lang="es-CR" sz="2400" dirty="0" smtClean="0"/>
              <a:t>todos los miércoles.</a:t>
            </a:r>
            <a:endParaRPr lang="es-CR" sz="2400" dirty="0"/>
          </a:p>
          <a:p>
            <a:pPr>
              <a:buFont typeface="+mj-lt"/>
              <a:buAutoNum type="arabicPeriod"/>
            </a:pPr>
            <a:endParaRPr lang="es-CR" sz="2400" dirty="0" smtClean="0"/>
          </a:p>
          <a:p>
            <a:pPr>
              <a:buFont typeface="+mj-lt"/>
              <a:buAutoNum type="arabicPeriod"/>
            </a:pPr>
            <a:r>
              <a:rPr lang="es-CR" sz="2400" dirty="0" smtClean="0"/>
              <a:t>Ellos </a:t>
            </a:r>
            <a:r>
              <a:rPr lang="es-CR" sz="2400" u="sng" dirty="0" err="1" smtClean="0"/>
              <a:t>tenen</a:t>
            </a:r>
            <a:r>
              <a:rPr lang="es-CR" sz="2400" dirty="0" smtClean="0"/>
              <a:t> dos gatos.</a:t>
            </a:r>
          </a:p>
          <a:p>
            <a:pPr>
              <a:buFont typeface="+mj-lt"/>
              <a:buAutoNum type="arabicPeriod"/>
            </a:pPr>
            <a:endParaRPr lang="es-CR" sz="2400" dirty="0" smtClean="0"/>
          </a:p>
          <a:p>
            <a:pPr>
              <a:buFont typeface="+mj-lt"/>
              <a:buAutoNum type="arabicPeriod"/>
            </a:pPr>
            <a:r>
              <a:rPr lang="es-CR" sz="2400" dirty="0" smtClean="0"/>
              <a:t>Nosotros </a:t>
            </a:r>
            <a:r>
              <a:rPr lang="es-CR" sz="2400" u="sng" dirty="0" err="1" smtClean="0"/>
              <a:t>quieremos</a:t>
            </a:r>
            <a:r>
              <a:rPr lang="es-CR" sz="2400" dirty="0" smtClean="0"/>
              <a:t> menos tarea.</a:t>
            </a:r>
          </a:p>
          <a:p>
            <a:pPr>
              <a:buFont typeface="+mj-lt"/>
              <a:buAutoNum type="arabicPeriod"/>
            </a:pPr>
            <a:endParaRPr lang="es-CR" sz="2400" dirty="0" smtClean="0"/>
          </a:p>
          <a:p>
            <a:pPr>
              <a:buFont typeface="+mj-lt"/>
              <a:buAutoNum type="arabicPeriod"/>
            </a:pPr>
            <a:endParaRPr lang="es-CR" sz="2400" dirty="0"/>
          </a:p>
          <a:p>
            <a:pPr>
              <a:buFont typeface="+mj-lt"/>
              <a:buAutoNum type="arabicPeriod"/>
            </a:pPr>
            <a:endParaRPr lang="es-CR" sz="2400" dirty="0" smtClean="0"/>
          </a:p>
          <a:p>
            <a:pPr>
              <a:buFont typeface="+mj-lt"/>
              <a:buAutoNum type="arabicPeriod"/>
            </a:pPr>
            <a:endParaRPr lang="es-CR" sz="2400" dirty="0"/>
          </a:p>
          <a:p>
            <a:pPr>
              <a:buFont typeface="+mj-lt"/>
              <a:buAutoNum type="arabicPeriod"/>
            </a:pPr>
            <a:endParaRPr lang="es-CR" sz="2400" dirty="0" smtClean="0"/>
          </a:p>
          <a:p>
            <a:pPr>
              <a:buFont typeface="+mj-lt"/>
              <a:buAutoNum type="arabicPeriod"/>
            </a:pPr>
            <a:endParaRPr lang="es-CR" sz="2400" dirty="0"/>
          </a:p>
        </p:txBody>
      </p:sp>
    </p:spTree>
    <p:extLst>
      <p:ext uri="{BB962C8B-B14F-4D97-AF65-F5344CB8AC3E}">
        <p14:creationId xmlns:p14="http://schemas.microsoft.com/office/powerpoint/2010/main" val="18260256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Anuncios</a:t>
            </a:r>
            <a:endParaRPr lang="es-CR" dirty="0"/>
          </a:p>
        </p:txBody>
      </p:sp>
      <p:sp>
        <p:nvSpPr>
          <p:cNvPr id="3" name="Content Placeholder 2"/>
          <p:cNvSpPr>
            <a:spLocks noGrp="1"/>
          </p:cNvSpPr>
          <p:nvPr>
            <p:ph idx="1"/>
          </p:nvPr>
        </p:nvSpPr>
        <p:spPr/>
        <p:txBody>
          <a:bodyPr>
            <a:normAutofit/>
          </a:bodyPr>
          <a:lstStyle/>
          <a:p>
            <a:pPr marL="0" indent="0">
              <a:buNone/>
            </a:pPr>
            <a:r>
              <a:rPr lang="es-CR" sz="2400" dirty="0" err="1"/>
              <a:t>Unit</a:t>
            </a:r>
            <a:r>
              <a:rPr lang="es-CR" sz="2400" dirty="0"/>
              <a:t> 1 </a:t>
            </a:r>
            <a:r>
              <a:rPr lang="es-CR" sz="2400" dirty="0" err="1"/>
              <a:t>Vocab</a:t>
            </a:r>
            <a:r>
              <a:rPr lang="es-CR" sz="2400" dirty="0"/>
              <a:t> </a:t>
            </a:r>
            <a:r>
              <a:rPr lang="es-CR" sz="2400" dirty="0" err="1" smtClean="0"/>
              <a:t>List</a:t>
            </a:r>
            <a:endParaRPr lang="es-CR" sz="2400" dirty="0" smtClean="0"/>
          </a:p>
          <a:p>
            <a:pPr marL="0" indent="0">
              <a:buNone/>
            </a:pPr>
            <a:r>
              <a:rPr lang="es-CR" sz="2400" dirty="0" err="1" smtClean="0"/>
              <a:t>Flashcards</a:t>
            </a:r>
            <a:endParaRPr lang="es-CR" sz="2400" dirty="0" smtClean="0"/>
          </a:p>
          <a:p>
            <a:pPr marL="0" indent="0">
              <a:buNone/>
            </a:pPr>
            <a:r>
              <a:rPr lang="es-CR" sz="2400" dirty="0" err="1" smtClean="0"/>
              <a:t>Duolingo</a:t>
            </a:r>
            <a:r>
              <a:rPr lang="es-CR" sz="2400" dirty="0" smtClean="0"/>
              <a:t> </a:t>
            </a:r>
            <a:r>
              <a:rPr lang="es-CR" sz="2400" dirty="0" err="1" smtClean="0"/>
              <a:t>due</a:t>
            </a:r>
            <a:r>
              <a:rPr lang="es-CR" sz="2400" dirty="0" smtClean="0"/>
              <a:t> </a:t>
            </a:r>
            <a:r>
              <a:rPr lang="es-CR" sz="2400" dirty="0" err="1" smtClean="0"/>
              <a:t>tomorrow</a:t>
            </a:r>
            <a:endParaRPr lang="es-CR" sz="2400" dirty="0" smtClean="0"/>
          </a:p>
          <a:p>
            <a:pPr marL="0" indent="0">
              <a:buNone/>
            </a:pPr>
            <a:r>
              <a:rPr lang="es-CR" sz="2400" dirty="0" err="1" smtClean="0"/>
              <a:t>Tutoring</a:t>
            </a:r>
            <a:r>
              <a:rPr lang="es-CR" sz="2400" dirty="0" smtClean="0"/>
              <a:t> 2:30-3:30</a:t>
            </a:r>
          </a:p>
          <a:p>
            <a:pPr marL="0" indent="0">
              <a:buNone/>
            </a:pPr>
            <a:r>
              <a:rPr lang="es-CR" sz="2400" dirty="0" smtClean="0"/>
              <a:t>Extra </a:t>
            </a:r>
            <a:r>
              <a:rPr lang="es-CR" sz="2400" dirty="0" err="1" smtClean="0"/>
              <a:t>Credit</a:t>
            </a:r>
            <a:r>
              <a:rPr lang="es-CR" sz="2400" dirty="0" smtClean="0"/>
              <a:t>: International </a:t>
            </a:r>
            <a:r>
              <a:rPr lang="es-CR" sz="2400" dirty="0" err="1" smtClean="0"/>
              <a:t>House</a:t>
            </a:r>
            <a:r>
              <a:rPr lang="es-CR" sz="2400" dirty="0" smtClean="0"/>
              <a:t> 7pm-8pm</a:t>
            </a:r>
            <a:endParaRPr lang="es-CR" sz="2400" dirty="0" smtClean="0"/>
          </a:p>
        </p:txBody>
      </p:sp>
    </p:spTree>
    <p:extLst>
      <p:ext uri="{BB962C8B-B14F-4D97-AF65-F5344CB8AC3E}">
        <p14:creationId xmlns:p14="http://schemas.microsoft.com/office/powerpoint/2010/main" val="26797438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009650" y="696685"/>
            <a:ext cx="9144000" cy="646331"/>
          </a:xfrm>
          <a:prstGeom prst="rect">
            <a:avLst/>
          </a:prstGeom>
          <a:noFill/>
          <a:ln w="9525">
            <a:noFill/>
            <a:miter lim="800000"/>
            <a:headEnd/>
            <a:tailEnd/>
          </a:ln>
          <a:effectLst/>
        </p:spPr>
        <p:txBody>
          <a:bodyPr>
            <a:spAutoFit/>
          </a:bodyPr>
          <a:lstStyle/>
          <a:p>
            <a:pPr>
              <a:spcBef>
                <a:spcPct val="50000"/>
              </a:spcBef>
              <a:defRPr/>
            </a:pPr>
            <a:r>
              <a:rPr lang="en-US" sz="3600" dirty="0">
                <a:latin typeface="+mj-lt"/>
              </a:rPr>
              <a:t>los </a:t>
            </a:r>
            <a:r>
              <a:rPr lang="en-US" sz="3600" dirty="0" err="1">
                <a:latin typeface="+mj-lt"/>
              </a:rPr>
              <a:t>verbos</a:t>
            </a:r>
            <a:r>
              <a:rPr lang="en-US" sz="3600" dirty="0">
                <a:latin typeface="+mj-lt"/>
              </a:rPr>
              <a:t> </a:t>
            </a:r>
            <a:r>
              <a:rPr lang="en-US" sz="3600" dirty="0" smtClean="0">
                <a:latin typeface="+mj-lt"/>
              </a:rPr>
              <a:t>de </a:t>
            </a:r>
            <a:r>
              <a:rPr lang="en-US" sz="3600" dirty="0" err="1" smtClean="0">
                <a:latin typeface="+mj-lt"/>
              </a:rPr>
              <a:t>botas</a:t>
            </a:r>
            <a:endParaRPr lang="en-US" sz="3600" dirty="0">
              <a:latin typeface="+mj-lt"/>
            </a:endParaRPr>
          </a:p>
        </p:txBody>
      </p:sp>
      <p:sp>
        <p:nvSpPr>
          <p:cNvPr id="8196" name="Rectangle 4"/>
          <p:cNvSpPr>
            <a:spLocks noChangeArrowheads="1"/>
          </p:cNvSpPr>
          <p:nvPr/>
        </p:nvSpPr>
        <p:spPr bwMode="auto">
          <a:xfrm>
            <a:off x="1204686" y="1624008"/>
            <a:ext cx="9144000" cy="914400"/>
          </a:xfrm>
          <a:prstGeom prst="rect">
            <a:avLst/>
          </a:prstGeom>
          <a:noFill/>
          <a:ln w="9525">
            <a:noFill/>
            <a:miter lim="800000"/>
            <a:headEnd/>
            <a:tailEnd/>
          </a:ln>
          <a:effectLst/>
        </p:spPr>
        <p:txBody>
          <a:bodyPr>
            <a:spAutoFit/>
          </a:bodyPr>
          <a:lstStyle/>
          <a:p>
            <a:pPr algn="ctr">
              <a:defRPr/>
            </a:pPr>
            <a:r>
              <a:rPr lang="en-US" sz="5400" dirty="0" err="1">
                <a:effectLst>
                  <a:outerShdw blurRad="38100" dist="38100" dir="2700000" algn="tl">
                    <a:srgbClr val="C0C0C0"/>
                  </a:outerShdw>
                </a:effectLst>
                <a:latin typeface="Haettenschweiler" pitchFamily="34" charset="0"/>
              </a:rPr>
              <a:t>querer</a:t>
            </a:r>
            <a:r>
              <a:rPr lang="en-US" sz="5400" b="1" dirty="0">
                <a:effectLst>
                  <a:outerShdw blurRad="38100" dist="38100" dir="2700000" algn="tl">
                    <a:srgbClr val="C0C0C0"/>
                  </a:outerShdw>
                </a:effectLst>
                <a:latin typeface="Lucida Sans" pitchFamily="34" charset="0"/>
              </a:rPr>
              <a:t>    </a:t>
            </a:r>
            <a:r>
              <a:rPr lang="en-US" sz="5400" b="1" dirty="0" err="1" smtClean="0">
                <a:effectLst>
                  <a:outerShdw blurRad="38100" dist="38100" dir="2700000" algn="tl">
                    <a:srgbClr val="C0C0C0"/>
                  </a:outerShdw>
                </a:effectLst>
                <a:latin typeface="Curlz MT" pitchFamily="82" charset="0"/>
              </a:rPr>
              <a:t>pensar</a:t>
            </a:r>
            <a:r>
              <a:rPr lang="en-US" sz="5400" b="1" dirty="0" smtClean="0">
                <a:effectLst>
                  <a:outerShdw blurRad="38100" dist="38100" dir="2700000" algn="tl">
                    <a:srgbClr val="C0C0C0"/>
                  </a:outerShdw>
                </a:effectLst>
                <a:latin typeface="Curlz MT" pitchFamily="82" charset="0"/>
              </a:rPr>
              <a:t> </a:t>
            </a:r>
            <a:r>
              <a:rPr lang="en-US" sz="5400" b="1" dirty="0">
                <a:effectLst>
                  <a:outerShdw blurRad="38100" dist="38100" dir="2700000" algn="tl">
                    <a:srgbClr val="C0C0C0"/>
                  </a:outerShdw>
                </a:effectLst>
                <a:latin typeface="Curlz MT" pitchFamily="82" charset="0"/>
              </a:rPr>
              <a:t>	</a:t>
            </a:r>
            <a:r>
              <a:rPr lang="en-US" sz="5400" b="1" dirty="0" err="1" smtClean="0">
                <a:effectLst>
                  <a:outerShdw blurRad="38100" dist="38100" dir="2700000" algn="tl">
                    <a:srgbClr val="C0C0C0"/>
                  </a:outerShdw>
                </a:effectLst>
                <a:latin typeface="Copperplate Gothic Bold" pitchFamily="34" charset="0"/>
              </a:rPr>
              <a:t>perder</a:t>
            </a:r>
            <a:endParaRPr lang="en-US" sz="5400" b="1" dirty="0">
              <a:effectLst>
                <a:outerShdw blurRad="38100" dist="38100" dir="2700000" algn="tl">
                  <a:srgbClr val="C0C0C0"/>
                </a:outerShdw>
              </a:effectLst>
              <a:latin typeface="Copperplate Gothic Bold" pitchFamily="34" charset="0"/>
            </a:endParaRPr>
          </a:p>
        </p:txBody>
      </p:sp>
      <p:sp>
        <p:nvSpPr>
          <p:cNvPr id="8197" name="Rectangle 5"/>
          <p:cNvSpPr>
            <a:spLocks noChangeArrowheads="1"/>
          </p:cNvSpPr>
          <p:nvPr/>
        </p:nvSpPr>
        <p:spPr bwMode="auto">
          <a:xfrm>
            <a:off x="1067707" y="2663250"/>
            <a:ext cx="9144000" cy="914400"/>
          </a:xfrm>
          <a:prstGeom prst="rect">
            <a:avLst/>
          </a:prstGeom>
          <a:noFill/>
          <a:ln w="9525">
            <a:noFill/>
            <a:miter lim="800000"/>
            <a:headEnd/>
            <a:tailEnd/>
          </a:ln>
          <a:effectLst/>
        </p:spPr>
        <p:txBody>
          <a:bodyPr>
            <a:spAutoFit/>
          </a:bodyPr>
          <a:lstStyle/>
          <a:p>
            <a:pPr algn="ctr">
              <a:defRPr/>
            </a:pPr>
            <a:r>
              <a:rPr lang="en-US" sz="5400" b="1" dirty="0" err="1">
                <a:solidFill>
                  <a:schemeClr val="folHlink"/>
                </a:solidFill>
                <a:effectLst>
                  <a:outerShdw blurRad="38100" dist="38100" dir="2700000" algn="tl">
                    <a:srgbClr val="C0C0C0"/>
                  </a:outerShdw>
                </a:effectLst>
                <a:latin typeface="Kristen ITC" pitchFamily="66" charset="0"/>
              </a:rPr>
              <a:t>dormir</a:t>
            </a:r>
            <a:r>
              <a:rPr lang="en-US" sz="5400" b="1" dirty="0">
                <a:solidFill>
                  <a:schemeClr val="folHlink"/>
                </a:solidFill>
                <a:effectLst>
                  <a:outerShdw blurRad="38100" dist="38100" dir="2700000" algn="tl">
                    <a:srgbClr val="C0C0C0"/>
                  </a:outerShdw>
                </a:effectLst>
                <a:latin typeface="Kristen ITC" pitchFamily="66" charset="0"/>
              </a:rPr>
              <a:t> </a:t>
            </a:r>
            <a:r>
              <a:rPr lang="en-US" sz="5400" b="1" dirty="0">
                <a:solidFill>
                  <a:schemeClr val="folHlink"/>
                </a:solidFill>
                <a:effectLst>
                  <a:outerShdw blurRad="38100" dist="38100" dir="2700000" algn="tl">
                    <a:srgbClr val="C0C0C0"/>
                  </a:outerShdw>
                </a:effectLst>
                <a:latin typeface="Lucida Sans" pitchFamily="34" charset="0"/>
              </a:rPr>
              <a:t>  </a:t>
            </a:r>
            <a:r>
              <a:rPr lang="en-US" sz="5400" b="1" dirty="0" err="1">
                <a:solidFill>
                  <a:schemeClr val="folHlink"/>
                </a:solidFill>
                <a:effectLst>
                  <a:outerShdw blurRad="38100" dist="38100" dir="2700000" algn="tl">
                    <a:srgbClr val="C0C0C0"/>
                  </a:outerShdw>
                </a:effectLst>
                <a:latin typeface="Georgia" pitchFamily="18" charset="0"/>
              </a:rPr>
              <a:t>volver</a:t>
            </a:r>
            <a:r>
              <a:rPr lang="en-US" sz="5400" b="1" dirty="0">
                <a:solidFill>
                  <a:schemeClr val="folHlink"/>
                </a:solidFill>
                <a:effectLst>
                  <a:outerShdw blurRad="38100" dist="38100" dir="2700000" algn="tl">
                    <a:srgbClr val="C0C0C0"/>
                  </a:outerShdw>
                </a:effectLst>
                <a:latin typeface="Lucida Sans" pitchFamily="34" charset="0"/>
              </a:rPr>
              <a:t>   </a:t>
            </a:r>
            <a:r>
              <a:rPr lang="en-US" sz="5400" b="1" dirty="0" err="1">
                <a:solidFill>
                  <a:schemeClr val="folHlink"/>
                </a:solidFill>
                <a:effectLst>
                  <a:outerShdw blurRad="38100" dist="38100" dir="2700000" algn="tl">
                    <a:srgbClr val="C0C0C0"/>
                  </a:outerShdw>
                </a:effectLst>
                <a:latin typeface="Papyrus" pitchFamily="66" charset="0"/>
              </a:rPr>
              <a:t>almorzar</a:t>
            </a:r>
            <a:endParaRPr lang="en-US" sz="5400" b="1" dirty="0">
              <a:solidFill>
                <a:schemeClr val="folHlink"/>
              </a:solidFill>
              <a:effectLst>
                <a:outerShdw blurRad="38100" dist="38100" dir="2700000" algn="tl">
                  <a:srgbClr val="C0C0C0"/>
                </a:outerShdw>
              </a:effectLst>
              <a:latin typeface="Matisse ITC" pitchFamily="82" charset="0"/>
            </a:endParaRPr>
          </a:p>
        </p:txBody>
      </p:sp>
      <p:sp>
        <p:nvSpPr>
          <p:cNvPr id="8198" name="Rectangle 6"/>
          <p:cNvSpPr>
            <a:spLocks noChangeArrowheads="1"/>
          </p:cNvSpPr>
          <p:nvPr/>
        </p:nvSpPr>
        <p:spPr bwMode="auto">
          <a:xfrm>
            <a:off x="1524000" y="3567113"/>
            <a:ext cx="9144000" cy="1311275"/>
          </a:xfrm>
          <a:prstGeom prst="rect">
            <a:avLst/>
          </a:prstGeom>
          <a:noFill/>
          <a:ln w="9525">
            <a:noFill/>
            <a:miter lim="800000"/>
            <a:headEnd/>
            <a:tailEnd/>
          </a:ln>
          <a:effectLst/>
        </p:spPr>
        <p:txBody>
          <a:bodyPr>
            <a:spAutoFit/>
          </a:bodyPr>
          <a:lstStyle/>
          <a:p>
            <a:pPr algn="ctr">
              <a:defRPr/>
            </a:pPr>
            <a:r>
              <a:rPr lang="en-US" sz="8000" b="1" dirty="0" err="1">
                <a:solidFill>
                  <a:schemeClr val="hlink"/>
                </a:solidFill>
                <a:effectLst>
                  <a:outerShdw blurRad="38100" dist="38100" dir="2700000" algn="tl">
                    <a:srgbClr val="C0C0C0"/>
                  </a:outerShdw>
                </a:effectLst>
                <a:latin typeface="SimSun" pitchFamily="2" charset="-122"/>
              </a:rPr>
              <a:t>jugar</a:t>
            </a:r>
            <a:endParaRPr lang="en-US" sz="8000" b="1" dirty="0">
              <a:solidFill>
                <a:schemeClr val="hlink"/>
              </a:solidFill>
              <a:effectLst>
                <a:outerShdw blurRad="38100" dist="38100" dir="2700000" algn="tl">
                  <a:srgbClr val="C0C0C0"/>
                </a:outerShdw>
              </a:effectLst>
              <a:latin typeface="SimSun" pitchFamily="2" charset="-122"/>
            </a:endParaRPr>
          </a:p>
        </p:txBody>
      </p:sp>
      <p:pic>
        <p:nvPicPr>
          <p:cNvPr id="2055" name="Picture 7" descr="5500-NAT-PR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543550"/>
            <a:ext cx="13144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5815-SCWV-PR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5410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5825-BTOL-PR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5391150"/>
            <a:ext cx="14668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5825-CHE-PRO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3550" y="5543550"/>
            <a:ext cx="13144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5825-WVLT-PRO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5543550"/>
            <a:ext cx="13144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descr="tim+10061+kle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5562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descr="TimberlandBo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15071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Text Box 9"/>
          <p:cNvSpPr txBox="1">
            <a:spLocks noChangeArrowheads="1"/>
          </p:cNvSpPr>
          <p:nvPr/>
        </p:nvSpPr>
        <p:spPr bwMode="auto">
          <a:xfrm>
            <a:off x="1422400" y="420915"/>
            <a:ext cx="9144000" cy="707886"/>
          </a:xfrm>
          <a:prstGeom prst="rect">
            <a:avLst/>
          </a:prstGeom>
          <a:noFill/>
          <a:ln w="9525">
            <a:noFill/>
            <a:miter lim="800000"/>
            <a:headEnd/>
            <a:tailEnd/>
          </a:ln>
          <a:effectLst/>
        </p:spPr>
        <p:txBody>
          <a:bodyPr>
            <a:spAutoFit/>
          </a:bodyPr>
          <a:lstStyle/>
          <a:p>
            <a:pPr algn="ctr">
              <a:spcBef>
                <a:spcPct val="50000"/>
              </a:spcBef>
              <a:defRPr/>
            </a:pPr>
            <a:r>
              <a:rPr lang="en-US" sz="4000" dirty="0"/>
              <a:t>Los </a:t>
            </a:r>
            <a:r>
              <a:rPr lang="en-US" sz="4000" dirty="0" err="1"/>
              <a:t>verbos</a:t>
            </a:r>
            <a:r>
              <a:rPr lang="en-US" sz="4000" dirty="0"/>
              <a:t> de </a:t>
            </a:r>
            <a:r>
              <a:rPr lang="en-US" sz="4000" dirty="0" err="1" smtClean="0"/>
              <a:t>botas</a:t>
            </a:r>
            <a:endParaRPr lang="en-US" sz="4000" dirty="0"/>
          </a:p>
        </p:txBody>
      </p:sp>
      <p:sp>
        <p:nvSpPr>
          <p:cNvPr id="3082" name="Text Box 10"/>
          <p:cNvSpPr txBox="1">
            <a:spLocks noChangeArrowheads="1"/>
          </p:cNvSpPr>
          <p:nvPr/>
        </p:nvSpPr>
        <p:spPr bwMode="auto">
          <a:xfrm>
            <a:off x="4709886" y="1128801"/>
            <a:ext cx="6400800" cy="823913"/>
          </a:xfrm>
          <a:prstGeom prst="rect">
            <a:avLst/>
          </a:prstGeom>
          <a:noFill/>
          <a:ln w="9525">
            <a:noFill/>
            <a:miter lim="800000"/>
            <a:headEnd/>
            <a:tailEnd/>
          </a:ln>
          <a:effectLst/>
        </p:spPr>
        <p:txBody>
          <a:bodyPr>
            <a:spAutoFit/>
          </a:bodyPr>
          <a:lstStyle/>
          <a:p>
            <a:pPr algn="ctr">
              <a:spcBef>
                <a:spcPct val="50000"/>
              </a:spcBef>
              <a:defRPr/>
            </a:pPr>
            <a:r>
              <a:rPr lang="en-US" sz="4800" b="1" dirty="0">
                <a:solidFill>
                  <a:srgbClr val="A50021"/>
                </a:solidFill>
                <a:effectLst>
                  <a:outerShdw blurRad="38100" dist="38100" dir="2700000" algn="tl">
                    <a:srgbClr val="C0C0C0"/>
                  </a:outerShdw>
                </a:effectLst>
                <a:latin typeface="Bradley Hand ITC" pitchFamily="66" charset="0"/>
              </a:rPr>
              <a:t>en el </a:t>
            </a:r>
            <a:r>
              <a:rPr lang="en-US" sz="4800" b="1" dirty="0" err="1">
                <a:solidFill>
                  <a:srgbClr val="A50021"/>
                </a:solidFill>
                <a:effectLst>
                  <a:outerShdw blurRad="38100" dist="38100" dir="2700000" algn="tl">
                    <a:srgbClr val="C0C0C0"/>
                  </a:outerShdw>
                </a:effectLst>
                <a:latin typeface="Bradley Hand ITC" pitchFamily="66" charset="0"/>
              </a:rPr>
              <a:t>presente</a:t>
            </a:r>
            <a:endParaRPr lang="en-US" sz="4800" b="1" dirty="0">
              <a:solidFill>
                <a:srgbClr val="A50021"/>
              </a:solidFill>
              <a:effectLst>
                <a:outerShdw blurRad="38100" dist="38100" dir="2700000" algn="tl">
                  <a:srgbClr val="C0C0C0"/>
                </a:outerShdw>
              </a:effectLst>
              <a:latin typeface="Bradley Hand ITC" pitchFamily="66" charset="0"/>
            </a:endParaRPr>
          </a:p>
        </p:txBody>
      </p:sp>
      <p:sp>
        <p:nvSpPr>
          <p:cNvPr id="3083" name="Text Box 11"/>
          <p:cNvSpPr txBox="1">
            <a:spLocks noChangeArrowheads="1"/>
          </p:cNvSpPr>
          <p:nvPr/>
        </p:nvSpPr>
        <p:spPr bwMode="auto">
          <a:xfrm>
            <a:off x="1524000" y="1981201"/>
            <a:ext cx="9144000" cy="3662363"/>
          </a:xfrm>
          <a:prstGeom prst="rect">
            <a:avLst/>
          </a:prstGeom>
          <a:noFill/>
          <a:ln w="9525">
            <a:noFill/>
            <a:miter lim="800000"/>
            <a:headEnd/>
            <a:tailEnd/>
          </a:ln>
          <a:effectLst/>
        </p:spPr>
        <p:txBody>
          <a:bodyPr>
            <a:spAutoFit/>
          </a:bodyPr>
          <a:lstStyle/>
          <a:p>
            <a:pPr marL="342900" indent="-342900">
              <a:spcBef>
                <a:spcPct val="50000"/>
              </a:spcBef>
              <a:buFontTx/>
              <a:buAutoNum type="arabicPeriod"/>
              <a:defRPr/>
            </a:pPr>
            <a:r>
              <a:rPr lang="en-US" sz="3600" b="1" dirty="0">
                <a:latin typeface="Lucida Sans" pitchFamily="34" charset="0"/>
              </a:rPr>
              <a:t>The </a:t>
            </a:r>
            <a:r>
              <a:rPr lang="en-US" sz="3600" b="1" i="1" u="sng" dirty="0">
                <a:latin typeface="Lucida Sans" pitchFamily="34" charset="0"/>
              </a:rPr>
              <a:t>SECOND TO LAST</a:t>
            </a:r>
            <a:r>
              <a:rPr lang="en-US" sz="3600" b="1" dirty="0">
                <a:latin typeface="Lucida Sans" pitchFamily="34" charset="0"/>
              </a:rPr>
              <a:t> vowel is affected.</a:t>
            </a:r>
          </a:p>
          <a:p>
            <a:pPr marL="342900" indent="-342900">
              <a:spcBef>
                <a:spcPct val="50000"/>
              </a:spcBef>
              <a:buFontTx/>
              <a:buAutoNum type="arabicPeriod"/>
              <a:defRPr/>
            </a:pPr>
            <a:r>
              <a:rPr lang="en-US" sz="3600" b="1" dirty="0">
                <a:latin typeface="Lucida Sans" pitchFamily="34" charset="0"/>
              </a:rPr>
              <a:t> In the </a:t>
            </a:r>
            <a:r>
              <a:rPr lang="en-US" sz="3600" b="1" i="1" dirty="0" err="1">
                <a:latin typeface="Lucida Sans" pitchFamily="34" charset="0"/>
              </a:rPr>
              <a:t>presente</a:t>
            </a:r>
            <a:r>
              <a:rPr lang="en-US" sz="3600" b="1" dirty="0">
                <a:latin typeface="Lucida Sans" pitchFamily="34" charset="0"/>
              </a:rPr>
              <a:t> </a:t>
            </a:r>
            <a:r>
              <a:rPr lang="en-US" sz="3600" b="1" u="sng" dirty="0">
                <a:latin typeface="Lucida Sans" pitchFamily="34" charset="0"/>
              </a:rPr>
              <a:t>ONLY</a:t>
            </a:r>
            <a:r>
              <a:rPr lang="en-US" sz="3600" b="1" dirty="0">
                <a:latin typeface="Lucida Sans" pitchFamily="34" charset="0"/>
              </a:rPr>
              <a:t> the </a:t>
            </a:r>
            <a:r>
              <a:rPr lang="en-US" sz="3600" b="1" i="1" dirty="0" err="1">
                <a:solidFill>
                  <a:schemeClr val="accent2"/>
                </a:solidFill>
                <a:latin typeface="Lucida Sans" pitchFamily="34" charset="0"/>
              </a:rPr>
              <a:t>nosotros</a:t>
            </a:r>
            <a:r>
              <a:rPr lang="en-US" sz="3600" b="1" i="1" dirty="0">
                <a:solidFill>
                  <a:schemeClr val="accent2"/>
                </a:solidFill>
                <a:latin typeface="Lucida Sans" pitchFamily="34" charset="0"/>
              </a:rPr>
              <a:t>/</a:t>
            </a:r>
            <a:r>
              <a:rPr lang="en-US" sz="3600" b="1" i="1" dirty="0" err="1">
                <a:solidFill>
                  <a:schemeClr val="accent2"/>
                </a:solidFill>
                <a:latin typeface="Lucida Sans" pitchFamily="34" charset="0"/>
              </a:rPr>
              <a:t>nosotras</a:t>
            </a:r>
            <a:r>
              <a:rPr lang="en-US" sz="3600" b="1" i="1" dirty="0">
                <a:latin typeface="Lucida Sans" pitchFamily="34" charset="0"/>
              </a:rPr>
              <a:t> </a:t>
            </a:r>
            <a:r>
              <a:rPr lang="en-US" sz="3600" b="1" dirty="0">
                <a:latin typeface="Lucida Sans" pitchFamily="34" charset="0"/>
              </a:rPr>
              <a:t>and </a:t>
            </a:r>
            <a:r>
              <a:rPr lang="en-US" sz="3600" b="1" i="1" dirty="0" err="1">
                <a:solidFill>
                  <a:srgbClr val="CC0099"/>
                </a:solidFill>
                <a:latin typeface="Lucida Sans" pitchFamily="34" charset="0"/>
              </a:rPr>
              <a:t>vosotros</a:t>
            </a:r>
            <a:r>
              <a:rPr lang="en-US" sz="3600" b="1" i="1" dirty="0">
                <a:solidFill>
                  <a:srgbClr val="CC0099"/>
                </a:solidFill>
                <a:latin typeface="Lucida Sans" pitchFamily="34" charset="0"/>
              </a:rPr>
              <a:t>/</a:t>
            </a:r>
            <a:r>
              <a:rPr lang="en-US" sz="3600" b="1" i="1" dirty="0" err="1">
                <a:solidFill>
                  <a:srgbClr val="CC0099"/>
                </a:solidFill>
                <a:latin typeface="Lucida Sans" pitchFamily="34" charset="0"/>
              </a:rPr>
              <a:t>vosotras</a:t>
            </a:r>
            <a:r>
              <a:rPr lang="en-US" sz="3600" b="1" i="1" dirty="0">
                <a:latin typeface="Lucida Sans" pitchFamily="34" charset="0"/>
              </a:rPr>
              <a:t> </a:t>
            </a:r>
            <a:r>
              <a:rPr lang="en-US" sz="3600" b="1" dirty="0">
                <a:latin typeface="Lucida Sans" pitchFamily="34" charset="0"/>
              </a:rPr>
              <a:t>forms are </a:t>
            </a:r>
            <a:r>
              <a:rPr lang="en-US" sz="3600" b="1" i="1" u="sng" dirty="0">
                <a:latin typeface="Lucida Sans" pitchFamily="34" charset="0"/>
              </a:rPr>
              <a:t>NOT</a:t>
            </a:r>
            <a:r>
              <a:rPr lang="en-US" sz="3600" b="1" dirty="0">
                <a:latin typeface="Lucida Sans" pitchFamily="34" charset="0"/>
              </a:rPr>
              <a:t> affected. </a:t>
            </a:r>
            <a:r>
              <a:rPr lang="en-US" sz="3600" i="1" dirty="0">
                <a:latin typeface="Lucida Sans" pitchFamily="34" charset="0"/>
              </a:rPr>
              <a:t>(Hence the boot.)</a:t>
            </a:r>
            <a:endParaRPr lang="en-US" sz="3600" b="1" dirty="0">
              <a:latin typeface="Lucida Sans" pitchFamily="34" charset="0"/>
            </a:endParaRPr>
          </a:p>
        </p:txBody>
      </p:sp>
    </p:spTree>
    <p:extLst>
      <p:ext uri="{BB962C8B-B14F-4D97-AF65-F5344CB8AC3E}">
        <p14:creationId xmlns:p14="http://schemas.microsoft.com/office/powerpoint/2010/main" val="26913385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5500-NAT-PR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960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Oval 3"/>
          <p:cNvSpPr>
            <a:spLocks noChangeArrowheads="1"/>
          </p:cNvSpPr>
          <p:nvPr/>
        </p:nvSpPr>
        <p:spPr bwMode="auto">
          <a:xfrm>
            <a:off x="4038600" y="2438400"/>
            <a:ext cx="3886200" cy="2590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5124" name="Oval 4"/>
          <p:cNvSpPr>
            <a:spLocks noChangeArrowheads="1"/>
          </p:cNvSpPr>
          <p:nvPr/>
        </p:nvSpPr>
        <p:spPr bwMode="auto">
          <a:xfrm>
            <a:off x="7924800" y="3048000"/>
            <a:ext cx="25908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5125" name="Oval 5"/>
          <p:cNvSpPr>
            <a:spLocks noChangeArrowheads="1"/>
          </p:cNvSpPr>
          <p:nvPr/>
        </p:nvSpPr>
        <p:spPr bwMode="auto">
          <a:xfrm>
            <a:off x="1524000" y="3124200"/>
            <a:ext cx="25908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5126" name="Oval 6"/>
          <p:cNvSpPr>
            <a:spLocks noChangeArrowheads="1"/>
          </p:cNvSpPr>
          <p:nvPr/>
        </p:nvSpPr>
        <p:spPr bwMode="auto">
          <a:xfrm>
            <a:off x="2819400" y="4648200"/>
            <a:ext cx="25908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5127" name="Oval 7"/>
          <p:cNvSpPr>
            <a:spLocks noChangeArrowheads="1"/>
          </p:cNvSpPr>
          <p:nvPr/>
        </p:nvSpPr>
        <p:spPr bwMode="auto">
          <a:xfrm>
            <a:off x="2057400" y="1371600"/>
            <a:ext cx="25908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5128" name="Oval 8"/>
          <p:cNvSpPr>
            <a:spLocks noChangeArrowheads="1"/>
          </p:cNvSpPr>
          <p:nvPr/>
        </p:nvSpPr>
        <p:spPr bwMode="auto">
          <a:xfrm>
            <a:off x="6629400" y="4572000"/>
            <a:ext cx="25908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5129" name="Text Box 9"/>
          <p:cNvSpPr txBox="1">
            <a:spLocks noChangeArrowheads="1"/>
          </p:cNvSpPr>
          <p:nvPr/>
        </p:nvSpPr>
        <p:spPr bwMode="auto">
          <a:xfrm>
            <a:off x="1524000" y="914400"/>
            <a:ext cx="1371600" cy="762000"/>
          </a:xfrm>
          <a:prstGeom prst="rect">
            <a:avLst/>
          </a:prstGeom>
          <a:noFill/>
          <a:ln w="9525">
            <a:noFill/>
            <a:miter lim="800000"/>
            <a:headEnd/>
            <a:tailEnd/>
          </a:ln>
          <a:effectLst/>
        </p:spPr>
        <p:txBody>
          <a:bodyPr>
            <a:spAutoFit/>
          </a:bodyPr>
          <a:lstStyle/>
          <a:p>
            <a:pPr>
              <a:spcBef>
                <a:spcPct val="50000"/>
              </a:spcBef>
              <a:defRPr/>
            </a:pPr>
            <a:r>
              <a:rPr lang="en-US" sz="4400" b="1">
                <a:solidFill>
                  <a:srgbClr val="008000"/>
                </a:solidFill>
                <a:effectLst>
                  <a:outerShdw blurRad="38100" dist="38100" dir="2700000" algn="tl">
                    <a:srgbClr val="C0C0C0"/>
                  </a:outerShdw>
                </a:effectLst>
                <a:latin typeface="Century Gothic" pitchFamily="34" charset="0"/>
              </a:rPr>
              <a:t>yo</a:t>
            </a:r>
          </a:p>
        </p:txBody>
      </p:sp>
      <p:sp>
        <p:nvSpPr>
          <p:cNvPr id="5130" name="Text Box 10"/>
          <p:cNvSpPr txBox="1">
            <a:spLocks noChangeArrowheads="1"/>
          </p:cNvSpPr>
          <p:nvPr/>
        </p:nvSpPr>
        <p:spPr bwMode="auto">
          <a:xfrm>
            <a:off x="1524000" y="2667000"/>
            <a:ext cx="914400" cy="762000"/>
          </a:xfrm>
          <a:prstGeom prst="rect">
            <a:avLst/>
          </a:prstGeom>
          <a:noFill/>
          <a:ln w="9525">
            <a:noFill/>
            <a:miter lim="800000"/>
            <a:headEnd/>
            <a:tailEnd/>
          </a:ln>
          <a:effectLst/>
        </p:spPr>
        <p:txBody>
          <a:bodyPr>
            <a:spAutoFit/>
          </a:bodyPr>
          <a:lstStyle/>
          <a:p>
            <a:pPr>
              <a:spcBef>
                <a:spcPct val="50000"/>
              </a:spcBef>
              <a:defRPr/>
            </a:pPr>
            <a:r>
              <a:rPr lang="en-US" sz="4400" b="1">
                <a:solidFill>
                  <a:srgbClr val="008000"/>
                </a:solidFill>
                <a:effectLst>
                  <a:outerShdw blurRad="38100" dist="38100" dir="2700000" algn="tl">
                    <a:srgbClr val="C0C0C0"/>
                  </a:outerShdw>
                </a:effectLst>
                <a:latin typeface="Century Gothic" pitchFamily="34" charset="0"/>
              </a:rPr>
              <a:t>tú</a:t>
            </a:r>
          </a:p>
        </p:txBody>
      </p:sp>
      <p:sp>
        <p:nvSpPr>
          <p:cNvPr id="5131" name="Text Box 11"/>
          <p:cNvSpPr txBox="1">
            <a:spLocks noChangeArrowheads="1"/>
          </p:cNvSpPr>
          <p:nvPr/>
        </p:nvSpPr>
        <p:spPr bwMode="auto">
          <a:xfrm>
            <a:off x="1524000" y="4953000"/>
            <a:ext cx="1676400" cy="1785104"/>
          </a:xfrm>
          <a:prstGeom prst="rect">
            <a:avLst/>
          </a:prstGeom>
          <a:noFill/>
          <a:ln w="9525">
            <a:noFill/>
            <a:miter lim="800000"/>
            <a:headEnd/>
            <a:tailEnd/>
          </a:ln>
          <a:effectLst/>
        </p:spPr>
        <p:txBody>
          <a:bodyPr>
            <a:spAutoFit/>
          </a:bodyPr>
          <a:lstStyle/>
          <a:p>
            <a:pPr>
              <a:lnSpc>
                <a:spcPct val="50000"/>
              </a:lnSpc>
              <a:spcBef>
                <a:spcPct val="50000"/>
              </a:spcBef>
              <a:defRPr/>
            </a:pPr>
            <a:r>
              <a:rPr lang="en-US" sz="4400" b="1">
                <a:solidFill>
                  <a:srgbClr val="008000"/>
                </a:solidFill>
                <a:effectLst>
                  <a:outerShdw blurRad="38100" dist="38100" dir="2700000" algn="tl">
                    <a:srgbClr val="C0C0C0"/>
                  </a:outerShdw>
                </a:effectLst>
                <a:latin typeface="Century Gothic" pitchFamily="34" charset="0"/>
              </a:rPr>
              <a:t>él</a:t>
            </a:r>
          </a:p>
          <a:p>
            <a:pPr>
              <a:lnSpc>
                <a:spcPct val="50000"/>
              </a:lnSpc>
              <a:spcBef>
                <a:spcPct val="50000"/>
              </a:spcBef>
              <a:defRPr/>
            </a:pPr>
            <a:r>
              <a:rPr lang="en-US" sz="4400" b="1">
                <a:solidFill>
                  <a:srgbClr val="008000"/>
                </a:solidFill>
                <a:effectLst>
                  <a:outerShdw blurRad="38100" dist="38100" dir="2700000" algn="tl">
                    <a:srgbClr val="C0C0C0"/>
                  </a:outerShdw>
                </a:effectLst>
                <a:latin typeface="Century Gothic" pitchFamily="34" charset="0"/>
              </a:rPr>
              <a:t>ella</a:t>
            </a:r>
          </a:p>
          <a:p>
            <a:pPr>
              <a:lnSpc>
                <a:spcPct val="50000"/>
              </a:lnSpc>
              <a:spcBef>
                <a:spcPct val="50000"/>
              </a:spcBef>
              <a:defRPr/>
            </a:pPr>
            <a:r>
              <a:rPr lang="en-US" sz="4400" b="1">
                <a:solidFill>
                  <a:srgbClr val="008000"/>
                </a:solidFill>
                <a:effectLst>
                  <a:outerShdw blurRad="38100" dist="38100" dir="2700000" algn="tl">
                    <a:srgbClr val="C0C0C0"/>
                  </a:outerShdw>
                </a:effectLst>
                <a:latin typeface="Century Gothic" pitchFamily="34" charset="0"/>
              </a:rPr>
              <a:t>Ud.</a:t>
            </a:r>
          </a:p>
        </p:txBody>
      </p:sp>
      <p:sp>
        <p:nvSpPr>
          <p:cNvPr id="5132" name="Text Box 12"/>
          <p:cNvSpPr txBox="1">
            <a:spLocks noChangeArrowheads="1"/>
          </p:cNvSpPr>
          <p:nvPr/>
        </p:nvSpPr>
        <p:spPr bwMode="auto">
          <a:xfrm>
            <a:off x="6324600" y="2362201"/>
            <a:ext cx="4343400" cy="701675"/>
          </a:xfrm>
          <a:prstGeom prst="rect">
            <a:avLst/>
          </a:prstGeom>
          <a:noFill/>
          <a:ln w="9525">
            <a:noFill/>
            <a:miter lim="800000"/>
            <a:headEnd/>
            <a:tailEnd/>
          </a:ln>
          <a:effectLst/>
        </p:spPr>
        <p:txBody>
          <a:bodyPr>
            <a:spAutoFit/>
          </a:bodyPr>
          <a:lstStyle/>
          <a:p>
            <a:pPr algn="r">
              <a:spcBef>
                <a:spcPct val="50000"/>
              </a:spcBef>
              <a:defRPr/>
            </a:pPr>
            <a:r>
              <a:rPr lang="en-US" sz="4000" b="1">
                <a:solidFill>
                  <a:srgbClr val="008000"/>
                </a:solidFill>
                <a:effectLst>
                  <a:outerShdw blurRad="38100" dist="38100" dir="2700000" algn="tl">
                    <a:srgbClr val="C0C0C0"/>
                  </a:outerShdw>
                </a:effectLst>
                <a:latin typeface="Century Gothic" pitchFamily="34" charset="0"/>
              </a:rPr>
              <a:t>vosotros(as)</a:t>
            </a:r>
          </a:p>
        </p:txBody>
      </p:sp>
      <p:sp>
        <p:nvSpPr>
          <p:cNvPr id="5133" name="Text Box 13"/>
          <p:cNvSpPr txBox="1">
            <a:spLocks noChangeArrowheads="1"/>
          </p:cNvSpPr>
          <p:nvPr/>
        </p:nvSpPr>
        <p:spPr bwMode="auto">
          <a:xfrm>
            <a:off x="6477000" y="6019800"/>
            <a:ext cx="4724400" cy="762000"/>
          </a:xfrm>
          <a:prstGeom prst="rect">
            <a:avLst/>
          </a:prstGeom>
          <a:noFill/>
          <a:ln w="9525">
            <a:noFill/>
            <a:miter lim="800000"/>
            <a:headEnd/>
            <a:tailEnd/>
          </a:ln>
          <a:effectLst/>
        </p:spPr>
        <p:txBody>
          <a:bodyPr>
            <a:spAutoFit/>
          </a:bodyPr>
          <a:lstStyle/>
          <a:p>
            <a:pPr>
              <a:spcBef>
                <a:spcPct val="50000"/>
              </a:spcBef>
              <a:defRPr/>
            </a:pPr>
            <a:r>
              <a:rPr lang="en-US" sz="4400" b="1">
                <a:solidFill>
                  <a:srgbClr val="008000"/>
                </a:solidFill>
                <a:effectLst>
                  <a:outerShdw blurRad="38100" dist="38100" dir="2700000" algn="tl">
                    <a:srgbClr val="C0C0C0"/>
                  </a:outerShdw>
                </a:effectLst>
                <a:latin typeface="Century Gothic" pitchFamily="34" charset="0"/>
              </a:rPr>
              <a:t>ellos(ellas)</a:t>
            </a:r>
          </a:p>
        </p:txBody>
      </p:sp>
      <p:sp>
        <p:nvSpPr>
          <p:cNvPr id="5134" name="Text Box 14"/>
          <p:cNvSpPr txBox="1">
            <a:spLocks noChangeArrowheads="1"/>
          </p:cNvSpPr>
          <p:nvPr/>
        </p:nvSpPr>
        <p:spPr bwMode="auto">
          <a:xfrm>
            <a:off x="9296400" y="5791200"/>
            <a:ext cx="1371600" cy="762000"/>
          </a:xfrm>
          <a:prstGeom prst="rect">
            <a:avLst/>
          </a:prstGeom>
          <a:noFill/>
          <a:ln w="9525">
            <a:noFill/>
            <a:miter lim="800000"/>
            <a:headEnd/>
            <a:tailEnd/>
          </a:ln>
          <a:effectLst/>
        </p:spPr>
        <p:txBody>
          <a:bodyPr>
            <a:spAutoFit/>
          </a:bodyPr>
          <a:lstStyle/>
          <a:p>
            <a:pPr algn="r">
              <a:spcBef>
                <a:spcPct val="50000"/>
              </a:spcBef>
              <a:defRPr/>
            </a:pPr>
            <a:r>
              <a:rPr lang="en-US" sz="4400" b="1">
                <a:solidFill>
                  <a:srgbClr val="008000"/>
                </a:solidFill>
                <a:effectLst>
                  <a:outerShdw blurRad="38100" dist="38100" dir="2700000" algn="tl">
                    <a:srgbClr val="C0C0C0"/>
                  </a:outerShdw>
                </a:effectLst>
                <a:latin typeface="Century Gothic" pitchFamily="34" charset="0"/>
              </a:rPr>
              <a:t>Uds.</a:t>
            </a:r>
          </a:p>
        </p:txBody>
      </p:sp>
      <p:sp>
        <p:nvSpPr>
          <p:cNvPr id="5135" name="Text Box 15"/>
          <p:cNvSpPr txBox="1">
            <a:spLocks noChangeArrowheads="1"/>
          </p:cNvSpPr>
          <p:nvPr/>
        </p:nvSpPr>
        <p:spPr bwMode="auto">
          <a:xfrm>
            <a:off x="2286000" y="1752601"/>
            <a:ext cx="3429000" cy="701675"/>
          </a:xfrm>
          <a:prstGeom prst="rect">
            <a:avLst/>
          </a:prstGeom>
          <a:noFill/>
          <a:ln w="9525">
            <a:noFill/>
            <a:miter lim="800000"/>
            <a:headEnd/>
            <a:tailEnd/>
          </a:ln>
          <a:effectLst/>
        </p:spPr>
        <p:txBody>
          <a:bodyPr>
            <a:spAutoFit/>
          </a:bodyPr>
          <a:lstStyle/>
          <a:p>
            <a:pPr>
              <a:spcBef>
                <a:spcPct val="50000"/>
              </a:spcBef>
              <a:defRPr/>
            </a:pPr>
            <a:r>
              <a:rPr lang="en-US" sz="4000" b="1">
                <a:solidFill>
                  <a:srgbClr val="A50021"/>
                </a:solidFill>
                <a:effectLst>
                  <a:outerShdw blurRad="38100" dist="38100" dir="2700000" algn="tl">
                    <a:srgbClr val="C0C0C0"/>
                  </a:outerShdw>
                </a:effectLst>
                <a:latin typeface="Century Gothic" pitchFamily="34" charset="0"/>
              </a:rPr>
              <a:t>qu</a:t>
            </a:r>
            <a:r>
              <a:rPr lang="en-US" sz="4000" b="1">
                <a:solidFill>
                  <a:srgbClr val="666633"/>
                </a:solidFill>
                <a:effectLst>
                  <a:outerShdw blurRad="38100" dist="38100" dir="2700000" algn="tl">
                    <a:srgbClr val="C0C0C0"/>
                  </a:outerShdw>
                </a:effectLst>
                <a:latin typeface="Century Gothic" pitchFamily="34" charset="0"/>
              </a:rPr>
              <a:t>ie</a:t>
            </a:r>
            <a:r>
              <a:rPr lang="en-US" sz="4000" b="1">
                <a:solidFill>
                  <a:srgbClr val="A50021"/>
                </a:solidFill>
                <a:effectLst>
                  <a:outerShdw blurRad="38100" dist="38100" dir="2700000" algn="tl">
                    <a:srgbClr val="C0C0C0"/>
                  </a:outerShdw>
                </a:effectLst>
                <a:latin typeface="Century Gothic" pitchFamily="34" charset="0"/>
              </a:rPr>
              <a:t>r</a:t>
            </a:r>
            <a:r>
              <a:rPr lang="en-US" sz="4000" b="1" u="sng">
                <a:solidFill>
                  <a:schemeClr val="accent2"/>
                </a:solidFill>
                <a:effectLst>
                  <a:outerShdw blurRad="38100" dist="38100" dir="2700000" algn="tl">
                    <a:srgbClr val="C0C0C0"/>
                  </a:outerShdw>
                </a:effectLst>
                <a:latin typeface="Century Gothic" pitchFamily="34" charset="0"/>
              </a:rPr>
              <a:t>o</a:t>
            </a:r>
          </a:p>
        </p:txBody>
      </p:sp>
      <p:sp>
        <p:nvSpPr>
          <p:cNvPr id="5136" name="Text Box 16"/>
          <p:cNvSpPr txBox="1">
            <a:spLocks noChangeArrowheads="1"/>
          </p:cNvSpPr>
          <p:nvPr/>
        </p:nvSpPr>
        <p:spPr bwMode="auto">
          <a:xfrm>
            <a:off x="1524000" y="3505201"/>
            <a:ext cx="2895600" cy="701675"/>
          </a:xfrm>
          <a:prstGeom prst="rect">
            <a:avLst/>
          </a:prstGeom>
          <a:noFill/>
          <a:ln w="9525">
            <a:noFill/>
            <a:miter lim="800000"/>
            <a:headEnd/>
            <a:tailEnd/>
          </a:ln>
          <a:effectLst/>
        </p:spPr>
        <p:txBody>
          <a:bodyPr>
            <a:spAutoFit/>
          </a:bodyPr>
          <a:lstStyle/>
          <a:p>
            <a:pPr>
              <a:spcBef>
                <a:spcPct val="50000"/>
              </a:spcBef>
              <a:defRPr/>
            </a:pPr>
            <a:r>
              <a:rPr lang="en-US" sz="4000" b="1" dirty="0" err="1">
                <a:solidFill>
                  <a:srgbClr val="A50021"/>
                </a:solidFill>
                <a:effectLst>
                  <a:outerShdw blurRad="38100" dist="38100" dir="2700000" algn="tl">
                    <a:srgbClr val="C0C0C0"/>
                  </a:outerShdw>
                </a:effectLst>
                <a:latin typeface="Century Gothic" pitchFamily="34" charset="0"/>
              </a:rPr>
              <a:t>qu</a:t>
            </a:r>
            <a:r>
              <a:rPr lang="en-US" sz="4000" b="1" dirty="0" err="1">
                <a:solidFill>
                  <a:srgbClr val="666633"/>
                </a:solidFill>
                <a:effectLst>
                  <a:outerShdw blurRad="38100" dist="38100" dir="2700000" algn="tl">
                    <a:srgbClr val="C0C0C0"/>
                  </a:outerShdw>
                </a:effectLst>
                <a:latin typeface="Century Gothic" pitchFamily="34" charset="0"/>
              </a:rPr>
              <a:t>ie</a:t>
            </a:r>
            <a:r>
              <a:rPr lang="en-US" sz="4000" b="1" dirty="0" err="1">
                <a:solidFill>
                  <a:srgbClr val="A50021"/>
                </a:solidFill>
                <a:effectLst>
                  <a:outerShdw blurRad="38100" dist="38100" dir="2700000" algn="tl">
                    <a:srgbClr val="C0C0C0"/>
                  </a:outerShdw>
                </a:effectLst>
                <a:latin typeface="Century Gothic" pitchFamily="34" charset="0"/>
              </a:rPr>
              <a:t>r</a:t>
            </a:r>
            <a:r>
              <a:rPr lang="en-US" sz="4000" b="1" u="sng" dirty="0" err="1">
                <a:solidFill>
                  <a:schemeClr val="accent2"/>
                </a:solidFill>
                <a:effectLst>
                  <a:outerShdw blurRad="38100" dist="38100" dir="2700000" algn="tl">
                    <a:srgbClr val="C0C0C0"/>
                  </a:outerShdw>
                </a:effectLst>
                <a:latin typeface="Century Gothic" pitchFamily="34" charset="0"/>
              </a:rPr>
              <a:t>es</a:t>
            </a:r>
            <a:endParaRPr lang="en-US" sz="4000" b="1" u="sng" dirty="0">
              <a:solidFill>
                <a:schemeClr val="accent2"/>
              </a:solidFill>
              <a:effectLst>
                <a:outerShdw blurRad="38100" dist="38100" dir="2700000" algn="tl">
                  <a:srgbClr val="C0C0C0"/>
                </a:outerShdw>
              </a:effectLst>
              <a:latin typeface="Century Gothic" pitchFamily="34" charset="0"/>
            </a:endParaRPr>
          </a:p>
        </p:txBody>
      </p:sp>
      <p:sp>
        <p:nvSpPr>
          <p:cNvPr id="5137" name="Text Box 17"/>
          <p:cNvSpPr txBox="1">
            <a:spLocks noChangeArrowheads="1"/>
          </p:cNvSpPr>
          <p:nvPr/>
        </p:nvSpPr>
        <p:spPr bwMode="auto">
          <a:xfrm>
            <a:off x="2895600" y="5105401"/>
            <a:ext cx="3048000" cy="701675"/>
          </a:xfrm>
          <a:prstGeom prst="rect">
            <a:avLst/>
          </a:prstGeom>
          <a:noFill/>
          <a:ln w="9525">
            <a:noFill/>
            <a:miter lim="800000"/>
            <a:headEnd/>
            <a:tailEnd/>
          </a:ln>
          <a:effectLst/>
        </p:spPr>
        <p:txBody>
          <a:bodyPr>
            <a:spAutoFit/>
          </a:bodyPr>
          <a:lstStyle/>
          <a:p>
            <a:pPr>
              <a:spcBef>
                <a:spcPct val="50000"/>
              </a:spcBef>
              <a:defRPr/>
            </a:pPr>
            <a:r>
              <a:rPr lang="en-US" sz="4000" b="1" dirty="0" err="1">
                <a:solidFill>
                  <a:srgbClr val="A50021"/>
                </a:solidFill>
                <a:effectLst>
                  <a:outerShdw blurRad="38100" dist="38100" dir="2700000" algn="tl">
                    <a:srgbClr val="C0C0C0"/>
                  </a:outerShdw>
                </a:effectLst>
                <a:latin typeface="Century Gothic" pitchFamily="34" charset="0"/>
              </a:rPr>
              <a:t>qu</a:t>
            </a:r>
            <a:r>
              <a:rPr lang="en-US" sz="4000" b="1" dirty="0" err="1">
                <a:solidFill>
                  <a:srgbClr val="666633"/>
                </a:solidFill>
                <a:effectLst>
                  <a:outerShdw blurRad="38100" dist="38100" dir="2700000" algn="tl">
                    <a:srgbClr val="C0C0C0"/>
                  </a:outerShdw>
                </a:effectLst>
                <a:latin typeface="Century Gothic" pitchFamily="34" charset="0"/>
              </a:rPr>
              <a:t>ie</a:t>
            </a:r>
            <a:r>
              <a:rPr lang="en-US" sz="4000" b="1" dirty="0" err="1">
                <a:solidFill>
                  <a:srgbClr val="A50021"/>
                </a:solidFill>
                <a:effectLst>
                  <a:outerShdw blurRad="38100" dist="38100" dir="2700000" algn="tl">
                    <a:srgbClr val="C0C0C0"/>
                  </a:outerShdw>
                </a:effectLst>
                <a:latin typeface="Century Gothic" pitchFamily="34" charset="0"/>
              </a:rPr>
              <a:t>r</a:t>
            </a:r>
            <a:r>
              <a:rPr lang="en-US" sz="4000" b="1" u="sng" dirty="0" err="1">
                <a:solidFill>
                  <a:schemeClr val="accent2"/>
                </a:solidFill>
                <a:effectLst>
                  <a:outerShdw blurRad="38100" dist="38100" dir="2700000" algn="tl">
                    <a:srgbClr val="C0C0C0"/>
                  </a:outerShdw>
                </a:effectLst>
                <a:latin typeface="Century Gothic" pitchFamily="34" charset="0"/>
              </a:rPr>
              <a:t>e</a:t>
            </a:r>
            <a:endParaRPr lang="en-US" sz="4000" b="1" u="sng" dirty="0">
              <a:solidFill>
                <a:schemeClr val="accent2"/>
              </a:solidFill>
              <a:effectLst>
                <a:outerShdw blurRad="38100" dist="38100" dir="2700000" algn="tl">
                  <a:srgbClr val="C0C0C0"/>
                </a:outerShdw>
              </a:effectLst>
              <a:latin typeface="Century Gothic" pitchFamily="34" charset="0"/>
            </a:endParaRPr>
          </a:p>
        </p:txBody>
      </p:sp>
      <p:sp>
        <p:nvSpPr>
          <p:cNvPr id="5138" name="Text Box 18"/>
          <p:cNvSpPr txBox="1">
            <a:spLocks noChangeArrowheads="1"/>
          </p:cNvSpPr>
          <p:nvPr/>
        </p:nvSpPr>
        <p:spPr bwMode="auto">
          <a:xfrm>
            <a:off x="6172200" y="1371601"/>
            <a:ext cx="3505200" cy="701675"/>
          </a:xfrm>
          <a:prstGeom prst="rect">
            <a:avLst/>
          </a:prstGeom>
          <a:noFill/>
          <a:ln w="9525">
            <a:noFill/>
            <a:miter lim="800000"/>
            <a:headEnd/>
            <a:tailEnd/>
          </a:ln>
          <a:effectLst/>
        </p:spPr>
        <p:txBody>
          <a:bodyPr>
            <a:spAutoFit/>
          </a:bodyPr>
          <a:lstStyle/>
          <a:p>
            <a:pPr>
              <a:spcBef>
                <a:spcPct val="50000"/>
              </a:spcBef>
              <a:defRPr/>
            </a:pPr>
            <a:r>
              <a:rPr lang="en-US" sz="4000" b="1" dirty="0" err="1">
                <a:solidFill>
                  <a:srgbClr val="A50021"/>
                </a:solidFill>
                <a:effectLst>
                  <a:outerShdw blurRad="38100" dist="38100" dir="2700000" algn="tl">
                    <a:srgbClr val="C0C0C0"/>
                  </a:outerShdw>
                </a:effectLst>
                <a:latin typeface="Century Gothic" pitchFamily="34" charset="0"/>
              </a:rPr>
              <a:t>quer</a:t>
            </a:r>
            <a:r>
              <a:rPr lang="en-US" sz="4000" b="1" u="sng" dirty="0" err="1">
                <a:solidFill>
                  <a:schemeClr val="accent2"/>
                </a:solidFill>
                <a:effectLst>
                  <a:outerShdw blurRad="38100" dist="38100" dir="2700000" algn="tl">
                    <a:srgbClr val="C0C0C0"/>
                  </a:outerShdw>
                </a:effectLst>
                <a:latin typeface="Century Gothic" pitchFamily="34" charset="0"/>
              </a:rPr>
              <a:t>emos</a:t>
            </a:r>
            <a:endParaRPr lang="en-US" sz="4000" b="1" u="sng" dirty="0">
              <a:solidFill>
                <a:schemeClr val="accent2"/>
              </a:solidFill>
              <a:effectLst>
                <a:outerShdw blurRad="38100" dist="38100" dir="2700000" algn="tl">
                  <a:srgbClr val="C0C0C0"/>
                </a:outerShdw>
              </a:effectLst>
              <a:latin typeface="Century Gothic" pitchFamily="34" charset="0"/>
            </a:endParaRPr>
          </a:p>
        </p:txBody>
      </p:sp>
      <p:sp>
        <p:nvSpPr>
          <p:cNvPr id="5139" name="Text Box 19"/>
          <p:cNvSpPr txBox="1">
            <a:spLocks noChangeArrowheads="1"/>
          </p:cNvSpPr>
          <p:nvPr/>
        </p:nvSpPr>
        <p:spPr bwMode="auto">
          <a:xfrm>
            <a:off x="6705600" y="5029201"/>
            <a:ext cx="2895600" cy="701675"/>
          </a:xfrm>
          <a:prstGeom prst="rect">
            <a:avLst/>
          </a:prstGeom>
          <a:noFill/>
          <a:ln w="9525">
            <a:noFill/>
            <a:miter lim="800000"/>
            <a:headEnd/>
            <a:tailEnd/>
          </a:ln>
          <a:effectLst/>
        </p:spPr>
        <p:txBody>
          <a:bodyPr>
            <a:spAutoFit/>
          </a:bodyPr>
          <a:lstStyle/>
          <a:p>
            <a:pPr>
              <a:spcBef>
                <a:spcPct val="50000"/>
              </a:spcBef>
              <a:defRPr/>
            </a:pPr>
            <a:r>
              <a:rPr lang="en-US" sz="4000" b="1" dirty="0" err="1">
                <a:solidFill>
                  <a:srgbClr val="A50021"/>
                </a:solidFill>
                <a:effectLst>
                  <a:outerShdw blurRad="38100" dist="38100" dir="2700000" algn="tl">
                    <a:srgbClr val="C0C0C0"/>
                  </a:outerShdw>
                </a:effectLst>
                <a:latin typeface="Century Gothic" pitchFamily="34" charset="0"/>
              </a:rPr>
              <a:t>qu</a:t>
            </a:r>
            <a:r>
              <a:rPr lang="en-US" sz="4000" b="1" dirty="0" err="1">
                <a:solidFill>
                  <a:srgbClr val="666633"/>
                </a:solidFill>
                <a:effectLst>
                  <a:outerShdw blurRad="38100" dist="38100" dir="2700000" algn="tl">
                    <a:srgbClr val="C0C0C0"/>
                  </a:outerShdw>
                </a:effectLst>
                <a:latin typeface="Century Gothic" pitchFamily="34" charset="0"/>
              </a:rPr>
              <a:t>ie</a:t>
            </a:r>
            <a:r>
              <a:rPr lang="en-US" sz="4000" b="1" dirty="0" err="1">
                <a:solidFill>
                  <a:srgbClr val="A50021"/>
                </a:solidFill>
                <a:effectLst>
                  <a:outerShdw blurRad="38100" dist="38100" dir="2700000" algn="tl">
                    <a:srgbClr val="C0C0C0"/>
                  </a:outerShdw>
                </a:effectLst>
                <a:latin typeface="Century Gothic" pitchFamily="34" charset="0"/>
              </a:rPr>
              <a:t>r</a:t>
            </a:r>
            <a:r>
              <a:rPr lang="en-US" sz="4000" b="1" u="sng" dirty="0" err="1">
                <a:solidFill>
                  <a:schemeClr val="accent2"/>
                </a:solidFill>
                <a:effectLst>
                  <a:outerShdw blurRad="38100" dist="38100" dir="2700000" algn="tl">
                    <a:srgbClr val="C0C0C0"/>
                  </a:outerShdw>
                </a:effectLst>
                <a:latin typeface="Century Gothic" pitchFamily="34" charset="0"/>
              </a:rPr>
              <a:t>en</a:t>
            </a:r>
            <a:endParaRPr lang="en-US" sz="4000" b="1" u="sng" dirty="0">
              <a:solidFill>
                <a:schemeClr val="accent2"/>
              </a:solidFill>
              <a:effectLst>
                <a:outerShdw blurRad="38100" dist="38100" dir="2700000" algn="tl">
                  <a:srgbClr val="C0C0C0"/>
                </a:outerShdw>
              </a:effectLst>
              <a:latin typeface="Century Gothic" pitchFamily="34" charset="0"/>
            </a:endParaRPr>
          </a:p>
        </p:txBody>
      </p:sp>
      <p:sp>
        <p:nvSpPr>
          <p:cNvPr id="5140" name="Text Box 20"/>
          <p:cNvSpPr txBox="1">
            <a:spLocks noChangeArrowheads="1"/>
          </p:cNvSpPr>
          <p:nvPr/>
        </p:nvSpPr>
        <p:spPr bwMode="auto">
          <a:xfrm>
            <a:off x="4343400" y="2895601"/>
            <a:ext cx="3733800" cy="1311275"/>
          </a:xfrm>
          <a:prstGeom prst="rect">
            <a:avLst/>
          </a:prstGeom>
          <a:noFill/>
          <a:ln w="9525">
            <a:noFill/>
            <a:miter lim="800000"/>
            <a:headEnd/>
            <a:tailEnd/>
          </a:ln>
          <a:effectLst/>
        </p:spPr>
        <p:txBody>
          <a:bodyPr>
            <a:spAutoFit/>
          </a:bodyPr>
          <a:lstStyle/>
          <a:p>
            <a:pPr>
              <a:spcBef>
                <a:spcPct val="50000"/>
              </a:spcBef>
              <a:defRPr/>
            </a:pPr>
            <a:r>
              <a:rPr lang="en-US" sz="8000" b="1">
                <a:solidFill>
                  <a:srgbClr val="FF0000"/>
                </a:solidFill>
                <a:effectLst>
                  <a:outerShdw blurRad="38100" dist="38100" dir="2700000" algn="tl">
                    <a:srgbClr val="C0C0C0"/>
                  </a:outerShdw>
                </a:effectLst>
                <a:latin typeface="Century Gothic" pitchFamily="34" charset="0"/>
              </a:rPr>
              <a:t>qu</a:t>
            </a:r>
            <a:r>
              <a:rPr lang="en-US" sz="8000" b="1">
                <a:solidFill>
                  <a:srgbClr val="666633"/>
                </a:solidFill>
                <a:effectLst>
                  <a:outerShdw blurRad="38100" dist="38100" dir="2700000" algn="tl">
                    <a:srgbClr val="C0C0C0"/>
                  </a:outerShdw>
                </a:effectLst>
                <a:latin typeface="Century Gothic" pitchFamily="34" charset="0"/>
              </a:rPr>
              <a:t>e</a:t>
            </a:r>
            <a:r>
              <a:rPr lang="en-US" sz="8000" b="1">
                <a:solidFill>
                  <a:srgbClr val="FF0000"/>
                </a:solidFill>
                <a:effectLst>
                  <a:outerShdw blurRad="38100" dist="38100" dir="2700000" algn="tl">
                    <a:srgbClr val="C0C0C0"/>
                  </a:outerShdw>
                </a:effectLst>
                <a:latin typeface="Century Gothic" pitchFamily="34" charset="0"/>
              </a:rPr>
              <a:t>r</a:t>
            </a:r>
            <a:r>
              <a:rPr lang="en-US" sz="8000" b="1">
                <a:solidFill>
                  <a:schemeClr val="accent2"/>
                </a:solidFill>
                <a:effectLst>
                  <a:outerShdw blurRad="38100" dist="38100" dir="2700000" algn="tl">
                    <a:srgbClr val="C0C0C0"/>
                  </a:outerShdw>
                </a:effectLst>
                <a:latin typeface="Century Gothic" pitchFamily="34" charset="0"/>
              </a:rPr>
              <a:t>er</a:t>
            </a:r>
          </a:p>
        </p:txBody>
      </p:sp>
      <p:sp>
        <p:nvSpPr>
          <p:cNvPr id="5141" name="Oval 21"/>
          <p:cNvSpPr>
            <a:spLocks noChangeArrowheads="1"/>
          </p:cNvSpPr>
          <p:nvPr/>
        </p:nvSpPr>
        <p:spPr bwMode="auto">
          <a:xfrm>
            <a:off x="6172200" y="914400"/>
            <a:ext cx="25908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5142" name="Text Box 22"/>
          <p:cNvSpPr txBox="1">
            <a:spLocks noChangeArrowheads="1"/>
          </p:cNvSpPr>
          <p:nvPr/>
        </p:nvSpPr>
        <p:spPr bwMode="auto">
          <a:xfrm>
            <a:off x="8153400" y="3505201"/>
            <a:ext cx="1982788" cy="701675"/>
          </a:xfrm>
          <a:prstGeom prst="rect">
            <a:avLst/>
          </a:prstGeom>
          <a:noFill/>
          <a:ln w="9525">
            <a:noFill/>
            <a:miter lim="800000"/>
            <a:headEnd/>
            <a:tailEnd/>
          </a:ln>
          <a:effectLst/>
        </p:spPr>
        <p:txBody>
          <a:bodyPr wrap="none">
            <a:spAutoFit/>
          </a:bodyPr>
          <a:lstStyle/>
          <a:p>
            <a:pPr>
              <a:defRPr/>
            </a:pPr>
            <a:r>
              <a:rPr lang="en-US" sz="4000" b="1" dirty="0" err="1">
                <a:solidFill>
                  <a:srgbClr val="A50021"/>
                </a:solidFill>
                <a:effectLst>
                  <a:outerShdw blurRad="38100" dist="38100" dir="2700000" algn="tl">
                    <a:srgbClr val="C0C0C0"/>
                  </a:outerShdw>
                </a:effectLst>
                <a:latin typeface="Century Gothic" pitchFamily="34" charset="0"/>
              </a:rPr>
              <a:t>quer</a:t>
            </a:r>
            <a:r>
              <a:rPr lang="en-US" sz="4000" b="1" u="sng" dirty="0" err="1">
                <a:solidFill>
                  <a:schemeClr val="accent2"/>
                </a:solidFill>
                <a:effectLst>
                  <a:outerShdw blurRad="38100" dist="38100" dir="2700000" algn="tl">
                    <a:srgbClr val="C0C0C0"/>
                  </a:outerShdw>
                </a:effectLst>
                <a:latin typeface="Century Gothic" pitchFamily="34" charset="0"/>
              </a:rPr>
              <a:t>eís</a:t>
            </a:r>
            <a:endParaRPr lang="en-US" sz="4000" b="1" u="sng" dirty="0">
              <a:solidFill>
                <a:schemeClr val="accent2"/>
              </a:solidFill>
              <a:effectLst>
                <a:outerShdw blurRad="38100" dist="38100" dir="2700000" algn="tl">
                  <a:srgbClr val="C0C0C0"/>
                </a:outerShdw>
              </a:effectLst>
              <a:latin typeface="Century Gothic" pitchFamily="34" charset="0"/>
            </a:endParaRPr>
          </a:p>
        </p:txBody>
      </p:sp>
      <p:sp>
        <p:nvSpPr>
          <p:cNvPr id="5143" name="Text Box 23"/>
          <p:cNvSpPr txBox="1">
            <a:spLocks noChangeArrowheads="1"/>
          </p:cNvSpPr>
          <p:nvPr/>
        </p:nvSpPr>
        <p:spPr bwMode="auto">
          <a:xfrm>
            <a:off x="6019800" y="304801"/>
            <a:ext cx="4343400" cy="701675"/>
          </a:xfrm>
          <a:prstGeom prst="rect">
            <a:avLst/>
          </a:prstGeom>
          <a:noFill/>
          <a:ln w="9525">
            <a:noFill/>
            <a:miter lim="800000"/>
            <a:headEnd/>
            <a:tailEnd/>
          </a:ln>
          <a:effectLst/>
        </p:spPr>
        <p:txBody>
          <a:bodyPr>
            <a:spAutoFit/>
          </a:bodyPr>
          <a:lstStyle/>
          <a:p>
            <a:pPr algn="r">
              <a:spcBef>
                <a:spcPct val="50000"/>
              </a:spcBef>
              <a:defRPr/>
            </a:pPr>
            <a:r>
              <a:rPr lang="en-US" sz="4000" b="1">
                <a:solidFill>
                  <a:srgbClr val="008000"/>
                </a:solidFill>
                <a:effectLst>
                  <a:outerShdw blurRad="38100" dist="38100" dir="2700000" algn="tl">
                    <a:srgbClr val="C0C0C0"/>
                  </a:outerShdw>
                </a:effectLst>
                <a:latin typeface="Century Gothic" pitchFamily="34" charset="0"/>
              </a:rPr>
              <a:t>nosotros(as)</a:t>
            </a:r>
          </a:p>
        </p:txBody>
      </p:sp>
      <p:sp>
        <p:nvSpPr>
          <p:cNvPr id="5144" name="Text Box 24"/>
          <p:cNvSpPr txBox="1">
            <a:spLocks noChangeArrowheads="1"/>
          </p:cNvSpPr>
          <p:nvPr/>
        </p:nvSpPr>
        <p:spPr bwMode="auto">
          <a:xfrm>
            <a:off x="5867400" y="3810000"/>
            <a:ext cx="1981200" cy="641350"/>
          </a:xfrm>
          <a:prstGeom prst="rect">
            <a:avLst/>
          </a:prstGeom>
          <a:noFill/>
          <a:ln w="9525">
            <a:noFill/>
            <a:miter lim="800000"/>
            <a:headEnd/>
            <a:tailEnd/>
          </a:ln>
          <a:effectLst/>
        </p:spPr>
        <p:txBody>
          <a:bodyPr>
            <a:spAutoFit/>
          </a:bodyPr>
          <a:lstStyle/>
          <a:p>
            <a:pPr algn="ctr">
              <a:spcBef>
                <a:spcPct val="50000"/>
              </a:spcBef>
              <a:defRPr/>
            </a:pPr>
            <a:r>
              <a:rPr lang="en-US" sz="3600" b="1" i="1">
                <a:solidFill>
                  <a:srgbClr val="A50021"/>
                </a:solidFill>
                <a:effectLst>
                  <a:outerShdw blurRad="38100" dist="38100" dir="2700000" algn="tl">
                    <a:srgbClr val="C0C0C0"/>
                  </a:outerShdw>
                </a:effectLst>
                <a:latin typeface="Lucida Sans" pitchFamily="34" charset="0"/>
              </a:rPr>
              <a:t>e </a:t>
            </a:r>
            <a:r>
              <a:rPr lang="en-US" sz="3600" b="1" i="1">
                <a:solidFill>
                  <a:srgbClr val="A50021"/>
                </a:solidFill>
                <a:effectLst>
                  <a:outerShdw blurRad="38100" dist="38100" dir="2700000" algn="tl">
                    <a:srgbClr val="C0C0C0"/>
                  </a:outerShdw>
                </a:effectLst>
                <a:latin typeface="Lucida Sans" pitchFamily="34" charset="0"/>
                <a:sym typeface="Wingdings" pitchFamily="2" charset="2"/>
              </a:rPr>
              <a:t> ie</a:t>
            </a:r>
            <a:endParaRPr lang="en-US" sz="3600" b="1" i="1">
              <a:solidFill>
                <a:srgbClr val="A50021"/>
              </a:solidFill>
              <a:effectLst>
                <a:outerShdw blurRad="38100" dist="38100" dir="2700000" algn="tl">
                  <a:srgbClr val="C0C0C0"/>
                </a:outerShdw>
              </a:effectLst>
              <a:latin typeface="Lucida Sans" pitchFamily="34" charset="0"/>
            </a:endParaRPr>
          </a:p>
        </p:txBody>
      </p:sp>
    </p:spTree>
    <p:extLst>
      <p:ext uri="{BB962C8B-B14F-4D97-AF65-F5344CB8AC3E}">
        <p14:creationId xmlns:p14="http://schemas.microsoft.com/office/powerpoint/2010/main" val="306992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36">
                                            <p:txEl>
                                              <p:pRg st="0" end="0"/>
                                            </p:txEl>
                                          </p:spTgt>
                                        </p:tgtEl>
                                        <p:attrNameLst>
                                          <p:attrName>style.visibility</p:attrName>
                                        </p:attrNameLst>
                                      </p:cBhvr>
                                      <p:to>
                                        <p:strVal val="visible"/>
                                      </p:to>
                                    </p:set>
                                    <p:animEffect transition="in" filter="fade">
                                      <p:cBhvr>
                                        <p:cTn id="7" dur="500"/>
                                        <p:tgtEl>
                                          <p:spTgt spid="51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37">
                                            <p:txEl>
                                              <p:pRg st="0" end="0"/>
                                            </p:txEl>
                                          </p:spTgt>
                                        </p:tgtEl>
                                        <p:attrNameLst>
                                          <p:attrName>style.visibility</p:attrName>
                                        </p:attrNameLst>
                                      </p:cBhvr>
                                      <p:to>
                                        <p:strVal val="visible"/>
                                      </p:to>
                                    </p:set>
                                    <p:animEffect transition="in" filter="fade">
                                      <p:cBhvr>
                                        <p:cTn id="12" dur="500"/>
                                        <p:tgtEl>
                                          <p:spTgt spid="51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38">
                                            <p:txEl>
                                              <p:pRg st="0" end="0"/>
                                            </p:txEl>
                                          </p:spTgt>
                                        </p:tgtEl>
                                        <p:attrNameLst>
                                          <p:attrName>style.visibility</p:attrName>
                                        </p:attrNameLst>
                                      </p:cBhvr>
                                      <p:to>
                                        <p:strVal val="visible"/>
                                      </p:to>
                                    </p:set>
                                    <p:animEffect transition="in" filter="fade">
                                      <p:cBhvr>
                                        <p:cTn id="17" dur="500"/>
                                        <p:tgtEl>
                                          <p:spTgt spid="513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42">
                                            <p:txEl>
                                              <p:pRg st="0" end="0"/>
                                            </p:txEl>
                                          </p:spTgt>
                                        </p:tgtEl>
                                        <p:attrNameLst>
                                          <p:attrName>style.visibility</p:attrName>
                                        </p:attrNameLst>
                                      </p:cBhvr>
                                      <p:to>
                                        <p:strVal val="visible"/>
                                      </p:to>
                                    </p:set>
                                    <p:animEffect transition="in" filter="fade">
                                      <p:cBhvr>
                                        <p:cTn id="22" dur="500"/>
                                        <p:tgtEl>
                                          <p:spTgt spid="514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39">
                                            <p:txEl>
                                              <p:pRg st="0" end="0"/>
                                            </p:txEl>
                                          </p:spTgt>
                                        </p:tgtEl>
                                        <p:attrNameLst>
                                          <p:attrName>style.visibility</p:attrName>
                                        </p:attrNameLst>
                                      </p:cBhvr>
                                      <p:to>
                                        <p:strVal val="visible"/>
                                      </p:to>
                                    </p:set>
                                    <p:animEffect transition="in" filter="fade">
                                      <p:cBhvr>
                                        <p:cTn id="27" dur="500"/>
                                        <p:tgtEl>
                                          <p:spTgt spid="51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5500-NAT-PR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960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Oval 3"/>
          <p:cNvSpPr>
            <a:spLocks noChangeArrowheads="1"/>
          </p:cNvSpPr>
          <p:nvPr/>
        </p:nvSpPr>
        <p:spPr bwMode="auto">
          <a:xfrm>
            <a:off x="4038600" y="2438400"/>
            <a:ext cx="3886200" cy="2590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6148" name="Oval 4"/>
          <p:cNvSpPr>
            <a:spLocks noChangeArrowheads="1"/>
          </p:cNvSpPr>
          <p:nvPr/>
        </p:nvSpPr>
        <p:spPr bwMode="auto">
          <a:xfrm>
            <a:off x="7924800" y="3048000"/>
            <a:ext cx="25908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6149" name="Oval 5"/>
          <p:cNvSpPr>
            <a:spLocks noChangeArrowheads="1"/>
          </p:cNvSpPr>
          <p:nvPr/>
        </p:nvSpPr>
        <p:spPr bwMode="auto">
          <a:xfrm>
            <a:off x="1524000" y="3124200"/>
            <a:ext cx="25908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6150" name="Oval 6"/>
          <p:cNvSpPr>
            <a:spLocks noChangeArrowheads="1"/>
          </p:cNvSpPr>
          <p:nvPr/>
        </p:nvSpPr>
        <p:spPr bwMode="auto">
          <a:xfrm>
            <a:off x="2819400" y="4648200"/>
            <a:ext cx="25908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6151" name="Oval 7"/>
          <p:cNvSpPr>
            <a:spLocks noChangeArrowheads="1"/>
          </p:cNvSpPr>
          <p:nvPr/>
        </p:nvSpPr>
        <p:spPr bwMode="auto">
          <a:xfrm>
            <a:off x="2057400" y="1371600"/>
            <a:ext cx="25908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6152" name="Oval 8"/>
          <p:cNvSpPr>
            <a:spLocks noChangeArrowheads="1"/>
          </p:cNvSpPr>
          <p:nvPr/>
        </p:nvSpPr>
        <p:spPr bwMode="auto">
          <a:xfrm>
            <a:off x="6629400" y="4572000"/>
            <a:ext cx="25908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6153" name="Text Box 9"/>
          <p:cNvSpPr txBox="1">
            <a:spLocks noChangeArrowheads="1"/>
          </p:cNvSpPr>
          <p:nvPr/>
        </p:nvSpPr>
        <p:spPr bwMode="auto">
          <a:xfrm>
            <a:off x="1524000" y="914400"/>
            <a:ext cx="1371600" cy="762000"/>
          </a:xfrm>
          <a:prstGeom prst="rect">
            <a:avLst/>
          </a:prstGeom>
          <a:noFill/>
          <a:ln w="9525">
            <a:noFill/>
            <a:miter lim="800000"/>
            <a:headEnd/>
            <a:tailEnd/>
          </a:ln>
          <a:effectLst/>
        </p:spPr>
        <p:txBody>
          <a:bodyPr>
            <a:spAutoFit/>
          </a:bodyPr>
          <a:lstStyle/>
          <a:p>
            <a:pPr>
              <a:spcBef>
                <a:spcPct val="50000"/>
              </a:spcBef>
              <a:defRPr/>
            </a:pPr>
            <a:r>
              <a:rPr lang="en-US" sz="4400" b="1">
                <a:solidFill>
                  <a:srgbClr val="008000"/>
                </a:solidFill>
                <a:effectLst>
                  <a:outerShdw blurRad="38100" dist="38100" dir="2700000" algn="tl">
                    <a:srgbClr val="C0C0C0"/>
                  </a:outerShdw>
                </a:effectLst>
                <a:latin typeface="Century Gothic" pitchFamily="34" charset="0"/>
              </a:rPr>
              <a:t>yo</a:t>
            </a:r>
          </a:p>
        </p:txBody>
      </p:sp>
      <p:sp>
        <p:nvSpPr>
          <p:cNvPr id="6154" name="Text Box 10"/>
          <p:cNvSpPr txBox="1">
            <a:spLocks noChangeArrowheads="1"/>
          </p:cNvSpPr>
          <p:nvPr/>
        </p:nvSpPr>
        <p:spPr bwMode="auto">
          <a:xfrm>
            <a:off x="1524000" y="2667000"/>
            <a:ext cx="914400" cy="762000"/>
          </a:xfrm>
          <a:prstGeom prst="rect">
            <a:avLst/>
          </a:prstGeom>
          <a:noFill/>
          <a:ln w="9525">
            <a:noFill/>
            <a:miter lim="800000"/>
            <a:headEnd/>
            <a:tailEnd/>
          </a:ln>
          <a:effectLst/>
        </p:spPr>
        <p:txBody>
          <a:bodyPr>
            <a:spAutoFit/>
          </a:bodyPr>
          <a:lstStyle/>
          <a:p>
            <a:pPr>
              <a:spcBef>
                <a:spcPct val="50000"/>
              </a:spcBef>
              <a:defRPr/>
            </a:pPr>
            <a:r>
              <a:rPr lang="en-US" sz="4400" b="1">
                <a:solidFill>
                  <a:srgbClr val="008000"/>
                </a:solidFill>
                <a:effectLst>
                  <a:outerShdw blurRad="38100" dist="38100" dir="2700000" algn="tl">
                    <a:srgbClr val="C0C0C0"/>
                  </a:outerShdw>
                </a:effectLst>
                <a:latin typeface="Century Gothic" pitchFamily="34" charset="0"/>
              </a:rPr>
              <a:t>tú</a:t>
            </a:r>
          </a:p>
        </p:txBody>
      </p:sp>
      <p:sp>
        <p:nvSpPr>
          <p:cNvPr id="6155" name="Text Box 11"/>
          <p:cNvSpPr txBox="1">
            <a:spLocks noChangeArrowheads="1"/>
          </p:cNvSpPr>
          <p:nvPr/>
        </p:nvSpPr>
        <p:spPr bwMode="auto">
          <a:xfrm>
            <a:off x="1524000" y="4953000"/>
            <a:ext cx="1676400" cy="1785104"/>
          </a:xfrm>
          <a:prstGeom prst="rect">
            <a:avLst/>
          </a:prstGeom>
          <a:noFill/>
          <a:ln w="9525">
            <a:noFill/>
            <a:miter lim="800000"/>
            <a:headEnd/>
            <a:tailEnd/>
          </a:ln>
          <a:effectLst/>
        </p:spPr>
        <p:txBody>
          <a:bodyPr>
            <a:spAutoFit/>
          </a:bodyPr>
          <a:lstStyle/>
          <a:p>
            <a:pPr>
              <a:lnSpc>
                <a:spcPct val="50000"/>
              </a:lnSpc>
              <a:spcBef>
                <a:spcPct val="50000"/>
              </a:spcBef>
              <a:defRPr/>
            </a:pPr>
            <a:r>
              <a:rPr lang="en-US" sz="4400" b="1">
                <a:solidFill>
                  <a:srgbClr val="008000"/>
                </a:solidFill>
                <a:effectLst>
                  <a:outerShdw blurRad="38100" dist="38100" dir="2700000" algn="tl">
                    <a:srgbClr val="C0C0C0"/>
                  </a:outerShdw>
                </a:effectLst>
                <a:latin typeface="Century Gothic" pitchFamily="34" charset="0"/>
              </a:rPr>
              <a:t>él</a:t>
            </a:r>
          </a:p>
          <a:p>
            <a:pPr>
              <a:lnSpc>
                <a:spcPct val="50000"/>
              </a:lnSpc>
              <a:spcBef>
                <a:spcPct val="50000"/>
              </a:spcBef>
              <a:defRPr/>
            </a:pPr>
            <a:r>
              <a:rPr lang="en-US" sz="4400" b="1">
                <a:solidFill>
                  <a:srgbClr val="008000"/>
                </a:solidFill>
                <a:effectLst>
                  <a:outerShdw blurRad="38100" dist="38100" dir="2700000" algn="tl">
                    <a:srgbClr val="C0C0C0"/>
                  </a:outerShdw>
                </a:effectLst>
                <a:latin typeface="Century Gothic" pitchFamily="34" charset="0"/>
              </a:rPr>
              <a:t>ella</a:t>
            </a:r>
          </a:p>
          <a:p>
            <a:pPr>
              <a:lnSpc>
                <a:spcPct val="50000"/>
              </a:lnSpc>
              <a:spcBef>
                <a:spcPct val="50000"/>
              </a:spcBef>
              <a:defRPr/>
            </a:pPr>
            <a:r>
              <a:rPr lang="en-US" sz="4400" b="1">
                <a:solidFill>
                  <a:srgbClr val="008000"/>
                </a:solidFill>
                <a:effectLst>
                  <a:outerShdw blurRad="38100" dist="38100" dir="2700000" algn="tl">
                    <a:srgbClr val="C0C0C0"/>
                  </a:outerShdw>
                </a:effectLst>
                <a:latin typeface="Century Gothic" pitchFamily="34" charset="0"/>
              </a:rPr>
              <a:t>Ud.</a:t>
            </a:r>
          </a:p>
        </p:txBody>
      </p:sp>
      <p:sp>
        <p:nvSpPr>
          <p:cNvPr id="6156" name="Text Box 12"/>
          <p:cNvSpPr txBox="1">
            <a:spLocks noChangeArrowheads="1"/>
          </p:cNvSpPr>
          <p:nvPr/>
        </p:nvSpPr>
        <p:spPr bwMode="auto">
          <a:xfrm>
            <a:off x="6324600" y="2362201"/>
            <a:ext cx="4343400" cy="701675"/>
          </a:xfrm>
          <a:prstGeom prst="rect">
            <a:avLst/>
          </a:prstGeom>
          <a:noFill/>
          <a:ln w="9525">
            <a:noFill/>
            <a:miter lim="800000"/>
            <a:headEnd/>
            <a:tailEnd/>
          </a:ln>
          <a:effectLst/>
        </p:spPr>
        <p:txBody>
          <a:bodyPr>
            <a:spAutoFit/>
          </a:bodyPr>
          <a:lstStyle/>
          <a:p>
            <a:pPr algn="r">
              <a:spcBef>
                <a:spcPct val="50000"/>
              </a:spcBef>
              <a:defRPr/>
            </a:pPr>
            <a:r>
              <a:rPr lang="en-US" sz="4000" b="1">
                <a:solidFill>
                  <a:srgbClr val="008000"/>
                </a:solidFill>
                <a:effectLst>
                  <a:outerShdw blurRad="38100" dist="38100" dir="2700000" algn="tl">
                    <a:srgbClr val="C0C0C0"/>
                  </a:outerShdw>
                </a:effectLst>
                <a:latin typeface="Century Gothic" pitchFamily="34" charset="0"/>
              </a:rPr>
              <a:t>vosotros(as)</a:t>
            </a:r>
          </a:p>
        </p:txBody>
      </p:sp>
      <p:sp>
        <p:nvSpPr>
          <p:cNvPr id="6157" name="Text Box 13"/>
          <p:cNvSpPr txBox="1">
            <a:spLocks noChangeArrowheads="1"/>
          </p:cNvSpPr>
          <p:nvPr/>
        </p:nvSpPr>
        <p:spPr bwMode="auto">
          <a:xfrm>
            <a:off x="6477000" y="6019800"/>
            <a:ext cx="4724400" cy="762000"/>
          </a:xfrm>
          <a:prstGeom prst="rect">
            <a:avLst/>
          </a:prstGeom>
          <a:noFill/>
          <a:ln w="9525">
            <a:noFill/>
            <a:miter lim="800000"/>
            <a:headEnd/>
            <a:tailEnd/>
          </a:ln>
          <a:effectLst/>
        </p:spPr>
        <p:txBody>
          <a:bodyPr>
            <a:spAutoFit/>
          </a:bodyPr>
          <a:lstStyle/>
          <a:p>
            <a:pPr>
              <a:spcBef>
                <a:spcPct val="50000"/>
              </a:spcBef>
              <a:defRPr/>
            </a:pPr>
            <a:r>
              <a:rPr lang="en-US" sz="4400" b="1">
                <a:solidFill>
                  <a:srgbClr val="008000"/>
                </a:solidFill>
                <a:effectLst>
                  <a:outerShdw blurRad="38100" dist="38100" dir="2700000" algn="tl">
                    <a:srgbClr val="C0C0C0"/>
                  </a:outerShdw>
                </a:effectLst>
                <a:latin typeface="Century Gothic" pitchFamily="34" charset="0"/>
              </a:rPr>
              <a:t>ellos(ellas)</a:t>
            </a:r>
          </a:p>
        </p:txBody>
      </p:sp>
      <p:sp>
        <p:nvSpPr>
          <p:cNvPr id="6158" name="Text Box 14"/>
          <p:cNvSpPr txBox="1">
            <a:spLocks noChangeArrowheads="1"/>
          </p:cNvSpPr>
          <p:nvPr/>
        </p:nvSpPr>
        <p:spPr bwMode="auto">
          <a:xfrm>
            <a:off x="9296400" y="5791200"/>
            <a:ext cx="1371600" cy="762000"/>
          </a:xfrm>
          <a:prstGeom prst="rect">
            <a:avLst/>
          </a:prstGeom>
          <a:noFill/>
          <a:ln w="9525">
            <a:noFill/>
            <a:miter lim="800000"/>
            <a:headEnd/>
            <a:tailEnd/>
          </a:ln>
          <a:effectLst/>
        </p:spPr>
        <p:txBody>
          <a:bodyPr>
            <a:spAutoFit/>
          </a:bodyPr>
          <a:lstStyle/>
          <a:p>
            <a:pPr algn="r">
              <a:spcBef>
                <a:spcPct val="50000"/>
              </a:spcBef>
              <a:defRPr/>
            </a:pPr>
            <a:r>
              <a:rPr lang="en-US" sz="4400" b="1">
                <a:solidFill>
                  <a:srgbClr val="008000"/>
                </a:solidFill>
                <a:effectLst>
                  <a:outerShdw blurRad="38100" dist="38100" dir="2700000" algn="tl">
                    <a:srgbClr val="C0C0C0"/>
                  </a:outerShdw>
                </a:effectLst>
                <a:latin typeface="Century Gothic" pitchFamily="34" charset="0"/>
              </a:rPr>
              <a:t>Uds.</a:t>
            </a:r>
          </a:p>
        </p:txBody>
      </p:sp>
      <p:sp>
        <p:nvSpPr>
          <p:cNvPr id="6159" name="Text Box 15"/>
          <p:cNvSpPr txBox="1">
            <a:spLocks noChangeArrowheads="1"/>
          </p:cNvSpPr>
          <p:nvPr/>
        </p:nvSpPr>
        <p:spPr bwMode="auto">
          <a:xfrm>
            <a:off x="2286000" y="1752601"/>
            <a:ext cx="3429000" cy="701675"/>
          </a:xfrm>
          <a:prstGeom prst="rect">
            <a:avLst/>
          </a:prstGeom>
          <a:noFill/>
          <a:ln w="9525">
            <a:noFill/>
            <a:miter lim="800000"/>
            <a:headEnd/>
            <a:tailEnd/>
          </a:ln>
          <a:effectLst/>
        </p:spPr>
        <p:txBody>
          <a:bodyPr>
            <a:spAutoFit/>
          </a:bodyPr>
          <a:lstStyle/>
          <a:p>
            <a:pPr>
              <a:spcBef>
                <a:spcPct val="50000"/>
              </a:spcBef>
              <a:defRPr/>
            </a:pPr>
            <a:r>
              <a:rPr lang="en-US" sz="4000" b="1">
                <a:solidFill>
                  <a:srgbClr val="A50021"/>
                </a:solidFill>
                <a:effectLst>
                  <a:outerShdw blurRad="38100" dist="38100" dir="2700000" algn="tl">
                    <a:srgbClr val="C0C0C0"/>
                  </a:outerShdw>
                </a:effectLst>
                <a:latin typeface="Century Gothic" pitchFamily="34" charset="0"/>
              </a:rPr>
              <a:t>d</a:t>
            </a:r>
            <a:r>
              <a:rPr lang="en-US" sz="4000" b="1">
                <a:solidFill>
                  <a:srgbClr val="666633"/>
                </a:solidFill>
                <a:effectLst>
                  <a:outerShdw blurRad="38100" dist="38100" dir="2700000" algn="tl">
                    <a:srgbClr val="C0C0C0"/>
                  </a:outerShdw>
                </a:effectLst>
                <a:latin typeface="Century Gothic" pitchFamily="34" charset="0"/>
              </a:rPr>
              <a:t>ue</a:t>
            </a:r>
            <a:r>
              <a:rPr lang="en-US" sz="4000" b="1">
                <a:solidFill>
                  <a:srgbClr val="A50021"/>
                </a:solidFill>
                <a:effectLst>
                  <a:outerShdw blurRad="38100" dist="38100" dir="2700000" algn="tl">
                    <a:srgbClr val="C0C0C0"/>
                  </a:outerShdw>
                </a:effectLst>
                <a:latin typeface="Century Gothic" pitchFamily="34" charset="0"/>
              </a:rPr>
              <a:t>rm</a:t>
            </a:r>
            <a:r>
              <a:rPr lang="en-US" sz="4000" b="1" u="sng">
                <a:solidFill>
                  <a:schemeClr val="accent2"/>
                </a:solidFill>
                <a:effectLst>
                  <a:outerShdw blurRad="38100" dist="38100" dir="2700000" algn="tl">
                    <a:srgbClr val="C0C0C0"/>
                  </a:outerShdw>
                </a:effectLst>
                <a:latin typeface="Century Gothic" pitchFamily="34" charset="0"/>
              </a:rPr>
              <a:t>o</a:t>
            </a:r>
          </a:p>
        </p:txBody>
      </p:sp>
      <p:sp>
        <p:nvSpPr>
          <p:cNvPr id="6160" name="Text Box 16"/>
          <p:cNvSpPr txBox="1">
            <a:spLocks noChangeArrowheads="1"/>
          </p:cNvSpPr>
          <p:nvPr/>
        </p:nvSpPr>
        <p:spPr bwMode="auto">
          <a:xfrm>
            <a:off x="1524000" y="3505201"/>
            <a:ext cx="2895600" cy="701675"/>
          </a:xfrm>
          <a:prstGeom prst="rect">
            <a:avLst/>
          </a:prstGeom>
          <a:noFill/>
          <a:ln w="9525">
            <a:noFill/>
            <a:miter lim="800000"/>
            <a:headEnd/>
            <a:tailEnd/>
          </a:ln>
          <a:effectLst/>
        </p:spPr>
        <p:txBody>
          <a:bodyPr>
            <a:spAutoFit/>
          </a:bodyPr>
          <a:lstStyle/>
          <a:p>
            <a:pPr>
              <a:spcBef>
                <a:spcPct val="50000"/>
              </a:spcBef>
              <a:defRPr/>
            </a:pPr>
            <a:r>
              <a:rPr lang="en-US" sz="4000" b="1" dirty="0" err="1">
                <a:solidFill>
                  <a:srgbClr val="A50021"/>
                </a:solidFill>
                <a:effectLst>
                  <a:outerShdw blurRad="38100" dist="38100" dir="2700000" algn="tl">
                    <a:srgbClr val="C0C0C0"/>
                  </a:outerShdw>
                </a:effectLst>
                <a:latin typeface="Century Gothic" pitchFamily="34" charset="0"/>
              </a:rPr>
              <a:t>d</a:t>
            </a:r>
            <a:r>
              <a:rPr lang="en-US" sz="4000" b="1" dirty="0" err="1">
                <a:solidFill>
                  <a:srgbClr val="666633"/>
                </a:solidFill>
                <a:effectLst>
                  <a:outerShdw blurRad="38100" dist="38100" dir="2700000" algn="tl">
                    <a:srgbClr val="C0C0C0"/>
                  </a:outerShdw>
                </a:effectLst>
                <a:latin typeface="Century Gothic" pitchFamily="34" charset="0"/>
              </a:rPr>
              <a:t>ue</a:t>
            </a:r>
            <a:r>
              <a:rPr lang="en-US" sz="4000" b="1" dirty="0" err="1">
                <a:solidFill>
                  <a:srgbClr val="A50021"/>
                </a:solidFill>
                <a:effectLst>
                  <a:outerShdw blurRad="38100" dist="38100" dir="2700000" algn="tl">
                    <a:srgbClr val="C0C0C0"/>
                  </a:outerShdw>
                </a:effectLst>
                <a:latin typeface="Century Gothic" pitchFamily="34" charset="0"/>
              </a:rPr>
              <a:t>rm</a:t>
            </a:r>
            <a:r>
              <a:rPr lang="en-US" sz="4000" b="1" u="sng" dirty="0" err="1">
                <a:solidFill>
                  <a:schemeClr val="accent2"/>
                </a:solidFill>
                <a:effectLst>
                  <a:outerShdw blurRad="38100" dist="38100" dir="2700000" algn="tl">
                    <a:srgbClr val="C0C0C0"/>
                  </a:outerShdw>
                </a:effectLst>
                <a:latin typeface="Century Gothic" pitchFamily="34" charset="0"/>
              </a:rPr>
              <a:t>es</a:t>
            </a:r>
            <a:endParaRPr lang="en-US" sz="4000" b="1" u="sng" dirty="0">
              <a:solidFill>
                <a:schemeClr val="accent2"/>
              </a:solidFill>
              <a:effectLst>
                <a:outerShdw blurRad="38100" dist="38100" dir="2700000" algn="tl">
                  <a:srgbClr val="C0C0C0"/>
                </a:outerShdw>
              </a:effectLst>
              <a:latin typeface="Century Gothic" pitchFamily="34" charset="0"/>
            </a:endParaRPr>
          </a:p>
        </p:txBody>
      </p:sp>
      <p:sp>
        <p:nvSpPr>
          <p:cNvPr id="6161" name="Text Box 17"/>
          <p:cNvSpPr txBox="1">
            <a:spLocks noChangeArrowheads="1"/>
          </p:cNvSpPr>
          <p:nvPr/>
        </p:nvSpPr>
        <p:spPr bwMode="auto">
          <a:xfrm>
            <a:off x="2895600" y="5105401"/>
            <a:ext cx="3048000" cy="701675"/>
          </a:xfrm>
          <a:prstGeom prst="rect">
            <a:avLst/>
          </a:prstGeom>
          <a:noFill/>
          <a:ln w="9525">
            <a:noFill/>
            <a:miter lim="800000"/>
            <a:headEnd/>
            <a:tailEnd/>
          </a:ln>
          <a:effectLst/>
        </p:spPr>
        <p:txBody>
          <a:bodyPr>
            <a:spAutoFit/>
          </a:bodyPr>
          <a:lstStyle/>
          <a:p>
            <a:pPr>
              <a:spcBef>
                <a:spcPct val="50000"/>
              </a:spcBef>
              <a:defRPr/>
            </a:pPr>
            <a:r>
              <a:rPr lang="en-US" sz="4000" b="1" dirty="0" err="1">
                <a:solidFill>
                  <a:srgbClr val="A50021"/>
                </a:solidFill>
                <a:effectLst>
                  <a:outerShdw blurRad="38100" dist="38100" dir="2700000" algn="tl">
                    <a:srgbClr val="C0C0C0"/>
                  </a:outerShdw>
                </a:effectLst>
                <a:latin typeface="Century Gothic" pitchFamily="34" charset="0"/>
              </a:rPr>
              <a:t>d</a:t>
            </a:r>
            <a:r>
              <a:rPr lang="en-US" sz="4000" b="1" dirty="0" err="1">
                <a:solidFill>
                  <a:srgbClr val="666633"/>
                </a:solidFill>
                <a:effectLst>
                  <a:outerShdw blurRad="38100" dist="38100" dir="2700000" algn="tl">
                    <a:srgbClr val="C0C0C0"/>
                  </a:outerShdw>
                </a:effectLst>
                <a:latin typeface="Century Gothic" pitchFamily="34" charset="0"/>
              </a:rPr>
              <a:t>ue</a:t>
            </a:r>
            <a:r>
              <a:rPr lang="en-US" sz="4000" b="1" dirty="0" err="1">
                <a:solidFill>
                  <a:srgbClr val="A50021"/>
                </a:solidFill>
                <a:effectLst>
                  <a:outerShdw blurRad="38100" dist="38100" dir="2700000" algn="tl">
                    <a:srgbClr val="C0C0C0"/>
                  </a:outerShdw>
                </a:effectLst>
                <a:latin typeface="Century Gothic" pitchFamily="34" charset="0"/>
              </a:rPr>
              <a:t>rm</a:t>
            </a:r>
            <a:r>
              <a:rPr lang="en-US" sz="4000" b="1" u="sng" dirty="0" err="1">
                <a:solidFill>
                  <a:schemeClr val="accent2"/>
                </a:solidFill>
                <a:effectLst>
                  <a:outerShdw blurRad="38100" dist="38100" dir="2700000" algn="tl">
                    <a:srgbClr val="C0C0C0"/>
                  </a:outerShdw>
                </a:effectLst>
                <a:latin typeface="Century Gothic" pitchFamily="34" charset="0"/>
              </a:rPr>
              <a:t>e</a:t>
            </a:r>
            <a:endParaRPr lang="en-US" sz="4000" b="1" u="sng" dirty="0">
              <a:solidFill>
                <a:schemeClr val="accent2"/>
              </a:solidFill>
              <a:effectLst>
                <a:outerShdw blurRad="38100" dist="38100" dir="2700000" algn="tl">
                  <a:srgbClr val="C0C0C0"/>
                </a:outerShdw>
              </a:effectLst>
              <a:latin typeface="Century Gothic" pitchFamily="34" charset="0"/>
            </a:endParaRPr>
          </a:p>
        </p:txBody>
      </p:sp>
      <p:sp>
        <p:nvSpPr>
          <p:cNvPr id="6162" name="Text Box 18"/>
          <p:cNvSpPr txBox="1">
            <a:spLocks noChangeArrowheads="1"/>
          </p:cNvSpPr>
          <p:nvPr/>
        </p:nvSpPr>
        <p:spPr bwMode="auto">
          <a:xfrm>
            <a:off x="6172200" y="1371601"/>
            <a:ext cx="3505200" cy="701675"/>
          </a:xfrm>
          <a:prstGeom prst="rect">
            <a:avLst/>
          </a:prstGeom>
          <a:noFill/>
          <a:ln w="9525">
            <a:noFill/>
            <a:miter lim="800000"/>
            <a:headEnd/>
            <a:tailEnd/>
          </a:ln>
          <a:effectLst/>
        </p:spPr>
        <p:txBody>
          <a:bodyPr>
            <a:spAutoFit/>
          </a:bodyPr>
          <a:lstStyle/>
          <a:p>
            <a:pPr>
              <a:spcBef>
                <a:spcPct val="50000"/>
              </a:spcBef>
              <a:defRPr/>
            </a:pPr>
            <a:r>
              <a:rPr lang="en-US" sz="4000" b="1" dirty="0" err="1">
                <a:solidFill>
                  <a:srgbClr val="A50021"/>
                </a:solidFill>
                <a:effectLst>
                  <a:outerShdw blurRad="38100" dist="38100" dir="2700000" algn="tl">
                    <a:srgbClr val="C0C0C0"/>
                  </a:outerShdw>
                </a:effectLst>
                <a:latin typeface="Century Gothic" pitchFamily="34" charset="0"/>
              </a:rPr>
              <a:t>dorm</a:t>
            </a:r>
            <a:r>
              <a:rPr lang="en-US" sz="4000" b="1" u="sng" dirty="0" err="1">
                <a:solidFill>
                  <a:schemeClr val="accent2"/>
                </a:solidFill>
                <a:effectLst>
                  <a:outerShdw blurRad="38100" dist="38100" dir="2700000" algn="tl">
                    <a:srgbClr val="C0C0C0"/>
                  </a:outerShdw>
                </a:effectLst>
                <a:latin typeface="Century Gothic" pitchFamily="34" charset="0"/>
              </a:rPr>
              <a:t>imos</a:t>
            </a:r>
            <a:endParaRPr lang="en-US" sz="4000" b="1" u="sng" dirty="0">
              <a:solidFill>
                <a:schemeClr val="accent2"/>
              </a:solidFill>
              <a:effectLst>
                <a:outerShdw blurRad="38100" dist="38100" dir="2700000" algn="tl">
                  <a:srgbClr val="C0C0C0"/>
                </a:outerShdw>
              </a:effectLst>
              <a:latin typeface="Century Gothic" pitchFamily="34" charset="0"/>
            </a:endParaRPr>
          </a:p>
        </p:txBody>
      </p:sp>
      <p:sp>
        <p:nvSpPr>
          <p:cNvPr id="6163" name="Text Box 19"/>
          <p:cNvSpPr txBox="1">
            <a:spLocks noChangeArrowheads="1"/>
          </p:cNvSpPr>
          <p:nvPr/>
        </p:nvSpPr>
        <p:spPr bwMode="auto">
          <a:xfrm>
            <a:off x="6705600" y="5029201"/>
            <a:ext cx="2895600" cy="701675"/>
          </a:xfrm>
          <a:prstGeom prst="rect">
            <a:avLst/>
          </a:prstGeom>
          <a:noFill/>
          <a:ln w="9525">
            <a:noFill/>
            <a:miter lim="800000"/>
            <a:headEnd/>
            <a:tailEnd/>
          </a:ln>
          <a:effectLst/>
        </p:spPr>
        <p:txBody>
          <a:bodyPr>
            <a:spAutoFit/>
          </a:bodyPr>
          <a:lstStyle/>
          <a:p>
            <a:pPr>
              <a:spcBef>
                <a:spcPct val="50000"/>
              </a:spcBef>
              <a:defRPr/>
            </a:pPr>
            <a:r>
              <a:rPr lang="en-US" sz="4000" b="1" dirty="0" err="1">
                <a:solidFill>
                  <a:srgbClr val="A50021"/>
                </a:solidFill>
                <a:effectLst>
                  <a:outerShdw blurRad="38100" dist="38100" dir="2700000" algn="tl">
                    <a:srgbClr val="C0C0C0"/>
                  </a:outerShdw>
                </a:effectLst>
                <a:latin typeface="Century Gothic" pitchFamily="34" charset="0"/>
              </a:rPr>
              <a:t>d</a:t>
            </a:r>
            <a:r>
              <a:rPr lang="en-US" sz="4000" b="1" dirty="0" err="1">
                <a:solidFill>
                  <a:srgbClr val="666633"/>
                </a:solidFill>
                <a:effectLst>
                  <a:outerShdw blurRad="38100" dist="38100" dir="2700000" algn="tl">
                    <a:srgbClr val="C0C0C0"/>
                  </a:outerShdw>
                </a:effectLst>
                <a:latin typeface="Century Gothic" pitchFamily="34" charset="0"/>
              </a:rPr>
              <a:t>ue</a:t>
            </a:r>
            <a:r>
              <a:rPr lang="en-US" sz="4000" b="1" dirty="0" err="1">
                <a:solidFill>
                  <a:srgbClr val="A50021"/>
                </a:solidFill>
                <a:effectLst>
                  <a:outerShdw blurRad="38100" dist="38100" dir="2700000" algn="tl">
                    <a:srgbClr val="C0C0C0"/>
                  </a:outerShdw>
                </a:effectLst>
                <a:latin typeface="Century Gothic" pitchFamily="34" charset="0"/>
              </a:rPr>
              <a:t>rm</a:t>
            </a:r>
            <a:r>
              <a:rPr lang="en-US" sz="4000" b="1" u="sng" dirty="0" err="1">
                <a:solidFill>
                  <a:schemeClr val="accent2"/>
                </a:solidFill>
                <a:effectLst>
                  <a:outerShdw blurRad="38100" dist="38100" dir="2700000" algn="tl">
                    <a:srgbClr val="C0C0C0"/>
                  </a:outerShdw>
                </a:effectLst>
                <a:latin typeface="Century Gothic" pitchFamily="34" charset="0"/>
              </a:rPr>
              <a:t>en</a:t>
            </a:r>
            <a:endParaRPr lang="en-US" sz="4000" b="1" u="sng" dirty="0">
              <a:solidFill>
                <a:schemeClr val="accent2"/>
              </a:solidFill>
              <a:effectLst>
                <a:outerShdw blurRad="38100" dist="38100" dir="2700000" algn="tl">
                  <a:srgbClr val="C0C0C0"/>
                </a:outerShdw>
              </a:effectLst>
              <a:latin typeface="Century Gothic" pitchFamily="34" charset="0"/>
            </a:endParaRPr>
          </a:p>
        </p:txBody>
      </p:sp>
      <p:sp>
        <p:nvSpPr>
          <p:cNvPr id="6164" name="Text Box 20"/>
          <p:cNvSpPr txBox="1">
            <a:spLocks noChangeArrowheads="1"/>
          </p:cNvSpPr>
          <p:nvPr/>
        </p:nvSpPr>
        <p:spPr bwMode="auto">
          <a:xfrm>
            <a:off x="4343400" y="2895601"/>
            <a:ext cx="3733800" cy="1311275"/>
          </a:xfrm>
          <a:prstGeom prst="rect">
            <a:avLst/>
          </a:prstGeom>
          <a:noFill/>
          <a:ln w="9525">
            <a:noFill/>
            <a:miter lim="800000"/>
            <a:headEnd/>
            <a:tailEnd/>
          </a:ln>
          <a:effectLst/>
        </p:spPr>
        <p:txBody>
          <a:bodyPr>
            <a:spAutoFit/>
          </a:bodyPr>
          <a:lstStyle/>
          <a:p>
            <a:pPr>
              <a:spcBef>
                <a:spcPct val="50000"/>
              </a:spcBef>
              <a:defRPr/>
            </a:pPr>
            <a:r>
              <a:rPr lang="en-US" sz="8000" b="1">
                <a:solidFill>
                  <a:srgbClr val="FF0000"/>
                </a:solidFill>
                <a:effectLst>
                  <a:outerShdw blurRad="38100" dist="38100" dir="2700000" algn="tl">
                    <a:srgbClr val="C0C0C0"/>
                  </a:outerShdw>
                </a:effectLst>
                <a:latin typeface="Century Gothic" pitchFamily="34" charset="0"/>
              </a:rPr>
              <a:t>d</a:t>
            </a:r>
            <a:r>
              <a:rPr lang="en-US" sz="8000" b="1">
                <a:solidFill>
                  <a:srgbClr val="666633"/>
                </a:solidFill>
                <a:effectLst>
                  <a:outerShdw blurRad="38100" dist="38100" dir="2700000" algn="tl">
                    <a:srgbClr val="C0C0C0"/>
                  </a:outerShdw>
                </a:effectLst>
                <a:latin typeface="Century Gothic" pitchFamily="34" charset="0"/>
              </a:rPr>
              <a:t>o</a:t>
            </a:r>
            <a:r>
              <a:rPr lang="en-US" sz="8000" b="1">
                <a:solidFill>
                  <a:srgbClr val="FF0000"/>
                </a:solidFill>
                <a:effectLst>
                  <a:outerShdw blurRad="38100" dist="38100" dir="2700000" algn="tl">
                    <a:srgbClr val="C0C0C0"/>
                  </a:outerShdw>
                </a:effectLst>
                <a:latin typeface="Century Gothic" pitchFamily="34" charset="0"/>
              </a:rPr>
              <a:t>rm</a:t>
            </a:r>
            <a:r>
              <a:rPr lang="en-US" sz="8000" b="1">
                <a:solidFill>
                  <a:schemeClr val="accent2"/>
                </a:solidFill>
                <a:effectLst>
                  <a:outerShdw blurRad="38100" dist="38100" dir="2700000" algn="tl">
                    <a:srgbClr val="C0C0C0"/>
                  </a:outerShdw>
                </a:effectLst>
                <a:latin typeface="Century Gothic" pitchFamily="34" charset="0"/>
              </a:rPr>
              <a:t>ir</a:t>
            </a:r>
          </a:p>
        </p:txBody>
      </p:sp>
      <p:sp>
        <p:nvSpPr>
          <p:cNvPr id="6165" name="Oval 21"/>
          <p:cNvSpPr>
            <a:spLocks noChangeArrowheads="1"/>
          </p:cNvSpPr>
          <p:nvPr/>
        </p:nvSpPr>
        <p:spPr bwMode="auto">
          <a:xfrm>
            <a:off x="6172200" y="914400"/>
            <a:ext cx="25908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6166" name="Text Box 22"/>
          <p:cNvSpPr txBox="1">
            <a:spLocks noChangeArrowheads="1"/>
          </p:cNvSpPr>
          <p:nvPr/>
        </p:nvSpPr>
        <p:spPr bwMode="auto">
          <a:xfrm>
            <a:off x="8153400" y="3505201"/>
            <a:ext cx="1830388" cy="701675"/>
          </a:xfrm>
          <a:prstGeom prst="rect">
            <a:avLst/>
          </a:prstGeom>
          <a:noFill/>
          <a:ln w="9525">
            <a:noFill/>
            <a:miter lim="800000"/>
            <a:headEnd/>
            <a:tailEnd/>
          </a:ln>
          <a:effectLst/>
        </p:spPr>
        <p:txBody>
          <a:bodyPr wrap="none">
            <a:spAutoFit/>
          </a:bodyPr>
          <a:lstStyle/>
          <a:p>
            <a:pPr>
              <a:defRPr/>
            </a:pPr>
            <a:r>
              <a:rPr lang="en-US" sz="4000" b="1" dirty="0" err="1">
                <a:solidFill>
                  <a:srgbClr val="A50021"/>
                </a:solidFill>
                <a:effectLst>
                  <a:outerShdw blurRad="38100" dist="38100" dir="2700000" algn="tl">
                    <a:srgbClr val="C0C0C0"/>
                  </a:outerShdw>
                </a:effectLst>
                <a:latin typeface="Century Gothic" pitchFamily="34" charset="0"/>
              </a:rPr>
              <a:t>dorm</a:t>
            </a:r>
            <a:r>
              <a:rPr lang="en-US" sz="4000" b="1" u="sng" dirty="0" err="1">
                <a:solidFill>
                  <a:schemeClr val="accent2"/>
                </a:solidFill>
                <a:effectLst>
                  <a:outerShdw blurRad="38100" dist="38100" dir="2700000" algn="tl">
                    <a:srgbClr val="C0C0C0"/>
                  </a:outerShdw>
                </a:effectLst>
                <a:latin typeface="Century Gothic" pitchFamily="34" charset="0"/>
              </a:rPr>
              <a:t>ís</a:t>
            </a:r>
            <a:endParaRPr lang="en-US" sz="4000" b="1" u="sng" dirty="0">
              <a:solidFill>
                <a:schemeClr val="accent2"/>
              </a:solidFill>
              <a:effectLst>
                <a:outerShdw blurRad="38100" dist="38100" dir="2700000" algn="tl">
                  <a:srgbClr val="C0C0C0"/>
                </a:outerShdw>
              </a:effectLst>
              <a:latin typeface="Century Gothic" pitchFamily="34" charset="0"/>
            </a:endParaRPr>
          </a:p>
        </p:txBody>
      </p:sp>
      <p:sp>
        <p:nvSpPr>
          <p:cNvPr id="6167" name="Text Box 23"/>
          <p:cNvSpPr txBox="1">
            <a:spLocks noChangeArrowheads="1"/>
          </p:cNvSpPr>
          <p:nvPr/>
        </p:nvSpPr>
        <p:spPr bwMode="auto">
          <a:xfrm>
            <a:off x="6019800" y="304801"/>
            <a:ext cx="4343400" cy="701675"/>
          </a:xfrm>
          <a:prstGeom prst="rect">
            <a:avLst/>
          </a:prstGeom>
          <a:noFill/>
          <a:ln w="9525">
            <a:noFill/>
            <a:miter lim="800000"/>
            <a:headEnd/>
            <a:tailEnd/>
          </a:ln>
          <a:effectLst/>
        </p:spPr>
        <p:txBody>
          <a:bodyPr>
            <a:spAutoFit/>
          </a:bodyPr>
          <a:lstStyle/>
          <a:p>
            <a:pPr algn="r">
              <a:spcBef>
                <a:spcPct val="50000"/>
              </a:spcBef>
              <a:defRPr/>
            </a:pPr>
            <a:r>
              <a:rPr lang="en-US" sz="4000" b="1">
                <a:solidFill>
                  <a:srgbClr val="008000"/>
                </a:solidFill>
                <a:effectLst>
                  <a:outerShdw blurRad="38100" dist="38100" dir="2700000" algn="tl">
                    <a:srgbClr val="C0C0C0"/>
                  </a:outerShdw>
                </a:effectLst>
                <a:latin typeface="Century Gothic" pitchFamily="34" charset="0"/>
              </a:rPr>
              <a:t>nosotros(as)</a:t>
            </a:r>
          </a:p>
        </p:txBody>
      </p:sp>
      <p:sp>
        <p:nvSpPr>
          <p:cNvPr id="6168" name="Text Box 24"/>
          <p:cNvSpPr txBox="1">
            <a:spLocks noChangeArrowheads="1"/>
          </p:cNvSpPr>
          <p:nvPr/>
        </p:nvSpPr>
        <p:spPr bwMode="auto">
          <a:xfrm>
            <a:off x="5867400" y="3810000"/>
            <a:ext cx="1981200" cy="641350"/>
          </a:xfrm>
          <a:prstGeom prst="rect">
            <a:avLst/>
          </a:prstGeom>
          <a:noFill/>
          <a:ln w="9525">
            <a:noFill/>
            <a:miter lim="800000"/>
            <a:headEnd/>
            <a:tailEnd/>
          </a:ln>
          <a:effectLst/>
        </p:spPr>
        <p:txBody>
          <a:bodyPr>
            <a:spAutoFit/>
          </a:bodyPr>
          <a:lstStyle/>
          <a:p>
            <a:pPr algn="ctr">
              <a:spcBef>
                <a:spcPct val="50000"/>
              </a:spcBef>
              <a:defRPr/>
            </a:pPr>
            <a:r>
              <a:rPr lang="en-US" sz="3600" b="1" i="1">
                <a:solidFill>
                  <a:srgbClr val="A50021"/>
                </a:solidFill>
                <a:effectLst>
                  <a:outerShdw blurRad="38100" dist="38100" dir="2700000" algn="tl">
                    <a:srgbClr val="C0C0C0"/>
                  </a:outerShdw>
                </a:effectLst>
                <a:latin typeface="Lucida Sans" pitchFamily="34" charset="0"/>
              </a:rPr>
              <a:t>o </a:t>
            </a:r>
            <a:r>
              <a:rPr lang="en-US" sz="3600" b="1" i="1">
                <a:solidFill>
                  <a:srgbClr val="A50021"/>
                </a:solidFill>
                <a:effectLst>
                  <a:outerShdw blurRad="38100" dist="38100" dir="2700000" algn="tl">
                    <a:srgbClr val="C0C0C0"/>
                  </a:outerShdw>
                </a:effectLst>
                <a:latin typeface="Lucida Sans" pitchFamily="34" charset="0"/>
                <a:sym typeface="Wingdings" pitchFamily="2" charset="2"/>
              </a:rPr>
              <a:t> ue</a:t>
            </a:r>
            <a:endParaRPr lang="en-US" sz="3600" b="1" i="1">
              <a:solidFill>
                <a:srgbClr val="A50021"/>
              </a:solidFill>
              <a:effectLst>
                <a:outerShdw blurRad="38100" dist="38100" dir="2700000" algn="tl">
                  <a:srgbClr val="C0C0C0"/>
                </a:outerShdw>
              </a:effectLst>
              <a:latin typeface="Lucida Sans" pitchFamily="34" charset="0"/>
            </a:endParaRPr>
          </a:p>
        </p:txBody>
      </p:sp>
    </p:spTree>
    <p:extLst>
      <p:ext uri="{BB962C8B-B14F-4D97-AF65-F5344CB8AC3E}">
        <p14:creationId xmlns:p14="http://schemas.microsoft.com/office/powerpoint/2010/main" val="330585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60">
                                            <p:txEl>
                                              <p:pRg st="0" end="0"/>
                                            </p:txEl>
                                          </p:spTgt>
                                        </p:tgtEl>
                                        <p:attrNameLst>
                                          <p:attrName>style.visibility</p:attrName>
                                        </p:attrNameLst>
                                      </p:cBhvr>
                                      <p:to>
                                        <p:strVal val="visible"/>
                                      </p:to>
                                    </p:set>
                                    <p:animEffect transition="in" filter="fade">
                                      <p:cBhvr>
                                        <p:cTn id="7" dur="500"/>
                                        <p:tgtEl>
                                          <p:spTgt spid="61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61">
                                            <p:txEl>
                                              <p:pRg st="0" end="0"/>
                                            </p:txEl>
                                          </p:spTgt>
                                        </p:tgtEl>
                                        <p:attrNameLst>
                                          <p:attrName>style.visibility</p:attrName>
                                        </p:attrNameLst>
                                      </p:cBhvr>
                                      <p:to>
                                        <p:strVal val="visible"/>
                                      </p:to>
                                    </p:set>
                                    <p:animEffect transition="in" filter="fade">
                                      <p:cBhvr>
                                        <p:cTn id="12" dur="500"/>
                                        <p:tgtEl>
                                          <p:spTgt spid="616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62">
                                            <p:txEl>
                                              <p:pRg st="0" end="0"/>
                                            </p:txEl>
                                          </p:spTgt>
                                        </p:tgtEl>
                                        <p:attrNameLst>
                                          <p:attrName>style.visibility</p:attrName>
                                        </p:attrNameLst>
                                      </p:cBhvr>
                                      <p:to>
                                        <p:strVal val="visible"/>
                                      </p:to>
                                    </p:set>
                                    <p:animEffect transition="in" filter="fade">
                                      <p:cBhvr>
                                        <p:cTn id="17" dur="500"/>
                                        <p:tgtEl>
                                          <p:spTgt spid="616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66">
                                            <p:txEl>
                                              <p:pRg st="0" end="0"/>
                                            </p:txEl>
                                          </p:spTgt>
                                        </p:tgtEl>
                                        <p:attrNameLst>
                                          <p:attrName>style.visibility</p:attrName>
                                        </p:attrNameLst>
                                      </p:cBhvr>
                                      <p:to>
                                        <p:strVal val="visible"/>
                                      </p:to>
                                    </p:set>
                                    <p:animEffect transition="in" filter="fade">
                                      <p:cBhvr>
                                        <p:cTn id="22" dur="500"/>
                                        <p:tgtEl>
                                          <p:spTgt spid="616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63"/>
                                        </p:tgtEl>
                                        <p:attrNameLst>
                                          <p:attrName>style.visibility</p:attrName>
                                        </p:attrNameLst>
                                      </p:cBhvr>
                                      <p:to>
                                        <p:strVal val="visible"/>
                                      </p:to>
                                    </p:set>
                                    <p:animEffect transition="in" filter="fade">
                                      <p:cBhvr>
                                        <p:cTn id="27" dur="500"/>
                                        <p:tgtEl>
                                          <p:spTgt spid="6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CR" dirty="0" smtClean="0"/>
              <a:t>Miércoles el 7 de septiembre 2016</a:t>
            </a:r>
            <a:endParaRPr lang="es-CR" dirty="0"/>
          </a:p>
        </p:txBody>
      </p:sp>
      <p:sp>
        <p:nvSpPr>
          <p:cNvPr id="3" name="Subtitle 2"/>
          <p:cNvSpPr>
            <a:spLocks noGrp="1"/>
          </p:cNvSpPr>
          <p:nvPr>
            <p:ph type="subTitle" idx="1"/>
          </p:nvPr>
        </p:nvSpPr>
        <p:spPr/>
        <p:txBody>
          <a:bodyPr/>
          <a:lstStyle/>
          <a:p>
            <a:endParaRPr lang="es-CR"/>
          </a:p>
        </p:txBody>
      </p:sp>
    </p:spTree>
    <p:extLst>
      <p:ext uri="{BB962C8B-B14F-4D97-AF65-F5344CB8AC3E}">
        <p14:creationId xmlns:p14="http://schemas.microsoft.com/office/powerpoint/2010/main" val="37842719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5500-NAT-PR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960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Oval 3"/>
          <p:cNvSpPr>
            <a:spLocks noChangeArrowheads="1"/>
          </p:cNvSpPr>
          <p:nvPr/>
        </p:nvSpPr>
        <p:spPr bwMode="auto">
          <a:xfrm>
            <a:off x="4038600" y="2438400"/>
            <a:ext cx="3886200" cy="2590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72" name="Oval 4"/>
          <p:cNvSpPr>
            <a:spLocks noChangeArrowheads="1"/>
          </p:cNvSpPr>
          <p:nvPr/>
        </p:nvSpPr>
        <p:spPr bwMode="auto">
          <a:xfrm>
            <a:off x="7924800" y="3048000"/>
            <a:ext cx="25908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73" name="Oval 5"/>
          <p:cNvSpPr>
            <a:spLocks noChangeArrowheads="1"/>
          </p:cNvSpPr>
          <p:nvPr/>
        </p:nvSpPr>
        <p:spPr bwMode="auto">
          <a:xfrm>
            <a:off x="1524000" y="3124200"/>
            <a:ext cx="25908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74" name="Oval 6"/>
          <p:cNvSpPr>
            <a:spLocks noChangeArrowheads="1"/>
          </p:cNvSpPr>
          <p:nvPr/>
        </p:nvSpPr>
        <p:spPr bwMode="auto">
          <a:xfrm>
            <a:off x="2819400" y="4648200"/>
            <a:ext cx="25908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75" name="Oval 7"/>
          <p:cNvSpPr>
            <a:spLocks noChangeArrowheads="1"/>
          </p:cNvSpPr>
          <p:nvPr/>
        </p:nvSpPr>
        <p:spPr bwMode="auto">
          <a:xfrm>
            <a:off x="2057400" y="1371600"/>
            <a:ext cx="25908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76" name="Oval 8"/>
          <p:cNvSpPr>
            <a:spLocks noChangeArrowheads="1"/>
          </p:cNvSpPr>
          <p:nvPr/>
        </p:nvSpPr>
        <p:spPr bwMode="auto">
          <a:xfrm>
            <a:off x="6629400" y="4572000"/>
            <a:ext cx="25908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77" name="Text Box 9"/>
          <p:cNvSpPr txBox="1">
            <a:spLocks noChangeArrowheads="1"/>
          </p:cNvSpPr>
          <p:nvPr/>
        </p:nvSpPr>
        <p:spPr bwMode="auto">
          <a:xfrm>
            <a:off x="1524000" y="914400"/>
            <a:ext cx="1371600" cy="762000"/>
          </a:xfrm>
          <a:prstGeom prst="rect">
            <a:avLst/>
          </a:prstGeom>
          <a:noFill/>
          <a:ln w="9525">
            <a:noFill/>
            <a:miter lim="800000"/>
            <a:headEnd/>
            <a:tailEnd/>
          </a:ln>
          <a:effectLst/>
        </p:spPr>
        <p:txBody>
          <a:bodyPr>
            <a:spAutoFit/>
          </a:bodyPr>
          <a:lstStyle/>
          <a:p>
            <a:pPr>
              <a:spcBef>
                <a:spcPct val="50000"/>
              </a:spcBef>
              <a:defRPr/>
            </a:pPr>
            <a:r>
              <a:rPr lang="en-US" sz="4400" b="1">
                <a:solidFill>
                  <a:srgbClr val="008000"/>
                </a:solidFill>
                <a:effectLst>
                  <a:outerShdw blurRad="38100" dist="38100" dir="2700000" algn="tl">
                    <a:srgbClr val="C0C0C0"/>
                  </a:outerShdw>
                </a:effectLst>
                <a:latin typeface="Century Gothic" pitchFamily="34" charset="0"/>
              </a:rPr>
              <a:t>yo</a:t>
            </a:r>
          </a:p>
        </p:txBody>
      </p:sp>
      <p:sp>
        <p:nvSpPr>
          <p:cNvPr id="7178" name="Text Box 10"/>
          <p:cNvSpPr txBox="1">
            <a:spLocks noChangeArrowheads="1"/>
          </p:cNvSpPr>
          <p:nvPr/>
        </p:nvSpPr>
        <p:spPr bwMode="auto">
          <a:xfrm>
            <a:off x="1524000" y="2667000"/>
            <a:ext cx="914400" cy="762000"/>
          </a:xfrm>
          <a:prstGeom prst="rect">
            <a:avLst/>
          </a:prstGeom>
          <a:noFill/>
          <a:ln w="9525">
            <a:noFill/>
            <a:miter lim="800000"/>
            <a:headEnd/>
            <a:tailEnd/>
          </a:ln>
          <a:effectLst/>
        </p:spPr>
        <p:txBody>
          <a:bodyPr>
            <a:spAutoFit/>
          </a:bodyPr>
          <a:lstStyle/>
          <a:p>
            <a:pPr>
              <a:spcBef>
                <a:spcPct val="50000"/>
              </a:spcBef>
              <a:defRPr/>
            </a:pPr>
            <a:r>
              <a:rPr lang="en-US" sz="4400" b="1">
                <a:solidFill>
                  <a:srgbClr val="008000"/>
                </a:solidFill>
                <a:effectLst>
                  <a:outerShdw blurRad="38100" dist="38100" dir="2700000" algn="tl">
                    <a:srgbClr val="C0C0C0"/>
                  </a:outerShdw>
                </a:effectLst>
                <a:latin typeface="Century Gothic" pitchFamily="34" charset="0"/>
              </a:rPr>
              <a:t>tú</a:t>
            </a:r>
          </a:p>
        </p:txBody>
      </p:sp>
      <p:sp>
        <p:nvSpPr>
          <p:cNvPr id="7179" name="Text Box 11"/>
          <p:cNvSpPr txBox="1">
            <a:spLocks noChangeArrowheads="1"/>
          </p:cNvSpPr>
          <p:nvPr/>
        </p:nvSpPr>
        <p:spPr bwMode="auto">
          <a:xfrm>
            <a:off x="1524000" y="4953000"/>
            <a:ext cx="1676400" cy="1785104"/>
          </a:xfrm>
          <a:prstGeom prst="rect">
            <a:avLst/>
          </a:prstGeom>
          <a:noFill/>
          <a:ln w="9525">
            <a:noFill/>
            <a:miter lim="800000"/>
            <a:headEnd/>
            <a:tailEnd/>
          </a:ln>
          <a:effectLst/>
        </p:spPr>
        <p:txBody>
          <a:bodyPr>
            <a:spAutoFit/>
          </a:bodyPr>
          <a:lstStyle/>
          <a:p>
            <a:pPr>
              <a:lnSpc>
                <a:spcPct val="50000"/>
              </a:lnSpc>
              <a:spcBef>
                <a:spcPct val="50000"/>
              </a:spcBef>
              <a:defRPr/>
            </a:pPr>
            <a:r>
              <a:rPr lang="en-US" sz="4400" b="1">
                <a:solidFill>
                  <a:srgbClr val="008000"/>
                </a:solidFill>
                <a:effectLst>
                  <a:outerShdw blurRad="38100" dist="38100" dir="2700000" algn="tl">
                    <a:srgbClr val="C0C0C0"/>
                  </a:outerShdw>
                </a:effectLst>
                <a:latin typeface="Century Gothic" pitchFamily="34" charset="0"/>
              </a:rPr>
              <a:t>él</a:t>
            </a:r>
          </a:p>
          <a:p>
            <a:pPr>
              <a:lnSpc>
                <a:spcPct val="50000"/>
              </a:lnSpc>
              <a:spcBef>
                <a:spcPct val="50000"/>
              </a:spcBef>
              <a:defRPr/>
            </a:pPr>
            <a:r>
              <a:rPr lang="en-US" sz="4400" b="1">
                <a:solidFill>
                  <a:srgbClr val="008000"/>
                </a:solidFill>
                <a:effectLst>
                  <a:outerShdw blurRad="38100" dist="38100" dir="2700000" algn="tl">
                    <a:srgbClr val="C0C0C0"/>
                  </a:outerShdw>
                </a:effectLst>
                <a:latin typeface="Century Gothic" pitchFamily="34" charset="0"/>
              </a:rPr>
              <a:t>ella</a:t>
            </a:r>
          </a:p>
          <a:p>
            <a:pPr>
              <a:lnSpc>
                <a:spcPct val="50000"/>
              </a:lnSpc>
              <a:spcBef>
                <a:spcPct val="50000"/>
              </a:spcBef>
              <a:defRPr/>
            </a:pPr>
            <a:r>
              <a:rPr lang="en-US" sz="4400" b="1">
                <a:solidFill>
                  <a:srgbClr val="008000"/>
                </a:solidFill>
                <a:effectLst>
                  <a:outerShdw blurRad="38100" dist="38100" dir="2700000" algn="tl">
                    <a:srgbClr val="C0C0C0"/>
                  </a:outerShdw>
                </a:effectLst>
                <a:latin typeface="Century Gothic" pitchFamily="34" charset="0"/>
              </a:rPr>
              <a:t>Ud.</a:t>
            </a:r>
          </a:p>
        </p:txBody>
      </p:sp>
      <p:sp>
        <p:nvSpPr>
          <p:cNvPr id="7180" name="Text Box 12"/>
          <p:cNvSpPr txBox="1">
            <a:spLocks noChangeArrowheads="1"/>
          </p:cNvSpPr>
          <p:nvPr/>
        </p:nvSpPr>
        <p:spPr bwMode="auto">
          <a:xfrm>
            <a:off x="6324600" y="2362201"/>
            <a:ext cx="4343400" cy="701675"/>
          </a:xfrm>
          <a:prstGeom prst="rect">
            <a:avLst/>
          </a:prstGeom>
          <a:noFill/>
          <a:ln w="9525">
            <a:noFill/>
            <a:miter lim="800000"/>
            <a:headEnd/>
            <a:tailEnd/>
          </a:ln>
          <a:effectLst/>
        </p:spPr>
        <p:txBody>
          <a:bodyPr>
            <a:spAutoFit/>
          </a:bodyPr>
          <a:lstStyle/>
          <a:p>
            <a:pPr algn="r">
              <a:spcBef>
                <a:spcPct val="50000"/>
              </a:spcBef>
              <a:defRPr/>
            </a:pPr>
            <a:r>
              <a:rPr lang="en-US" sz="4000" b="1">
                <a:solidFill>
                  <a:srgbClr val="008000"/>
                </a:solidFill>
                <a:effectLst>
                  <a:outerShdw blurRad="38100" dist="38100" dir="2700000" algn="tl">
                    <a:srgbClr val="C0C0C0"/>
                  </a:outerShdw>
                </a:effectLst>
                <a:latin typeface="Century Gothic" pitchFamily="34" charset="0"/>
              </a:rPr>
              <a:t>vosotros(as)</a:t>
            </a:r>
          </a:p>
        </p:txBody>
      </p:sp>
      <p:sp>
        <p:nvSpPr>
          <p:cNvPr id="7181" name="Text Box 13"/>
          <p:cNvSpPr txBox="1">
            <a:spLocks noChangeArrowheads="1"/>
          </p:cNvSpPr>
          <p:nvPr/>
        </p:nvSpPr>
        <p:spPr bwMode="auto">
          <a:xfrm>
            <a:off x="6477000" y="6019800"/>
            <a:ext cx="4724400" cy="762000"/>
          </a:xfrm>
          <a:prstGeom prst="rect">
            <a:avLst/>
          </a:prstGeom>
          <a:noFill/>
          <a:ln w="9525">
            <a:noFill/>
            <a:miter lim="800000"/>
            <a:headEnd/>
            <a:tailEnd/>
          </a:ln>
          <a:effectLst/>
        </p:spPr>
        <p:txBody>
          <a:bodyPr>
            <a:spAutoFit/>
          </a:bodyPr>
          <a:lstStyle/>
          <a:p>
            <a:pPr>
              <a:spcBef>
                <a:spcPct val="50000"/>
              </a:spcBef>
              <a:defRPr/>
            </a:pPr>
            <a:r>
              <a:rPr lang="en-US" sz="4400" b="1">
                <a:solidFill>
                  <a:srgbClr val="008000"/>
                </a:solidFill>
                <a:effectLst>
                  <a:outerShdw blurRad="38100" dist="38100" dir="2700000" algn="tl">
                    <a:srgbClr val="C0C0C0"/>
                  </a:outerShdw>
                </a:effectLst>
                <a:latin typeface="Century Gothic" pitchFamily="34" charset="0"/>
              </a:rPr>
              <a:t>ellos(ellas)</a:t>
            </a:r>
          </a:p>
        </p:txBody>
      </p:sp>
      <p:sp>
        <p:nvSpPr>
          <p:cNvPr id="7182" name="Text Box 14"/>
          <p:cNvSpPr txBox="1">
            <a:spLocks noChangeArrowheads="1"/>
          </p:cNvSpPr>
          <p:nvPr/>
        </p:nvSpPr>
        <p:spPr bwMode="auto">
          <a:xfrm>
            <a:off x="9296400" y="5791200"/>
            <a:ext cx="1371600" cy="762000"/>
          </a:xfrm>
          <a:prstGeom prst="rect">
            <a:avLst/>
          </a:prstGeom>
          <a:noFill/>
          <a:ln w="9525">
            <a:noFill/>
            <a:miter lim="800000"/>
            <a:headEnd/>
            <a:tailEnd/>
          </a:ln>
          <a:effectLst/>
        </p:spPr>
        <p:txBody>
          <a:bodyPr>
            <a:spAutoFit/>
          </a:bodyPr>
          <a:lstStyle/>
          <a:p>
            <a:pPr algn="r">
              <a:spcBef>
                <a:spcPct val="50000"/>
              </a:spcBef>
              <a:defRPr/>
            </a:pPr>
            <a:r>
              <a:rPr lang="en-US" sz="4400" b="1">
                <a:solidFill>
                  <a:srgbClr val="008000"/>
                </a:solidFill>
                <a:effectLst>
                  <a:outerShdw blurRad="38100" dist="38100" dir="2700000" algn="tl">
                    <a:srgbClr val="C0C0C0"/>
                  </a:outerShdw>
                </a:effectLst>
                <a:latin typeface="Century Gothic" pitchFamily="34" charset="0"/>
              </a:rPr>
              <a:t>Uds.</a:t>
            </a:r>
          </a:p>
        </p:txBody>
      </p:sp>
      <p:sp>
        <p:nvSpPr>
          <p:cNvPr id="7183" name="Text Box 15"/>
          <p:cNvSpPr txBox="1">
            <a:spLocks noChangeArrowheads="1"/>
          </p:cNvSpPr>
          <p:nvPr/>
        </p:nvSpPr>
        <p:spPr bwMode="auto">
          <a:xfrm>
            <a:off x="2286000" y="1752601"/>
            <a:ext cx="3429000" cy="701675"/>
          </a:xfrm>
          <a:prstGeom prst="rect">
            <a:avLst/>
          </a:prstGeom>
          <a:noFill/>
          <a:ln w="9525">
            <a:noFill/>
            <a:miter lim="800000"/>
            <a:headEnd/>
            <a:tailEnd/>
          </a:ln>
          <a:effectLst/>
        </p:spPr>
        <p:txBody>
          <a:bodyPr>
            <a:spAutoFit/>
          </a:bodyPr>
          <a:lstStyle/>
          <a:p>
            <a:pPr>
              <a:spcBef>
                <a:spcPct val="50000"/>
              </a:spcBef>
              <a:defRPr/>
            </a:pPr>
            <a:r>
              <a:rPr lang="en-US" sz="4000" b="1" dirty="0" err="1">
                <a:solidFill>
                  <a:srgbClr val="A50021"/>
                </a:solidFill>
                <a:effectLst>
                  <a:outerShdw blurRad="38100" dist="38100" dir="2700000" algn="tl">
                    <a:srgbClr val="C0C0C0"/>
                  </a:outerShdw>
                </a:effectLst>
                <a:latin typeface="Century Gothic" pitchFamily="34" charset="0"/>
              </a:rPr>
              <a:t>j</a:t>
            </a:r>
            <a:r>
              <a:rPr lang="en-US" sz="4000" b="1" dirty="0" err="1">
                <a:solidFill>
                  <a:srgbClr val="666633"/>
                </a:solidFill>
                <a:effectLst>
                  <a:outerShdw blurRad="38100" dist="38100" dir="2700000" algn="tl">
                    <a:srgbClr val="C0C0C0"/>
                  </a:outerShdw>
                </a:effectLst>
                <a:latin typeface="Century Gothic" pitchFamily="34" charset="0"/>
              </a:rPr>
              <a:t>ue</a:t>
            </a:r>
            <a:r>
              <a:rPr lang="en-US" sz="4000" b="1" dirty="0" err="1">
                <a:solidFill>
                  <a:srgbClr val="A50021"/>
                </a:solidFill>
                <a:effectLst>
                  <a:outerShdw blurRad="38100" dist="38100" dir="2700000" algn="tl">
                    <a:srgbClr val="C0C0C0"/>
                  </a:outerShdw>
                </a:effectLst>
                <a:latin typeface="Century Gothic" pitchFamily="34" charset="0"/>
              </a:rPr>
              <a:t>g</a:t>
            </a:r>
            <a:r>
              <a:rPr lang="en-US" sz="4000" b="1" u="sng" dirty="0" err="1">
                <a:solidFill>
                  <a:schemeClr val="accent2"/>
                </a:solidFill>
                <a:effectLst>
                  <a:outerShdw blurRad="38100" dist="38100" dir="2700000" algn="tl">
                    <a:srgbClr val="C0C0C0"/>
                  </a:outerShdw>
                </a:effectLst>
                <a:latin typeface="Century Gothic" pitchFamily="34" charset="0"/>
              </a:rPr>
              <a:t>o</a:t>
            </a:r>
            <a:endParaRPr lang="en-US" sz="4000" b="1" u="sng" dirty="0">
              <a:solidFill>
                <a:schemeClr val="accent2"/>
              </a:solidFill>
              <a:effectLst>
                <a:outerShdw blurRad="38100" dist="38100" dir="2700000" algn="tl">
                  <a:srgbClr val="C0C0C0"/>
                </a:outerShdw>
              </a:effectLst>
              <a:latin typeface="Century Gothic" pitchFamily="34" charset="0"/>
            </a:endParaRPr>
          </a:p>
        </p:txBody>
      </p:sp>
      <p:sp>
        <p:nvSpPr>
          <p:cNvPr id="7184" name="Text Box 16"/>
          <p:cNvSpPr txBox="1">
            <a:spLocks noChangeArrowheads="1"/>
          </p:cNvSpPr>
          <p:nvPr/>
        </p:nvSpPr>
        <p:spPr bwMode="auto">
          <a:xfrm>
            <a:off x="1524000" y="3505201"/>
            <a:ext cx="2895600" cy="701675"/>
          </a:xfrm>
          <a:prstGeom prst="rect">
            <a:avLst/>
          </a:prstGeom>
          <a:noFill/>
          <a:ln w="9525">
            <a:noFill/>
            <a:miter lim="800000"/>
            <a:headEnd/>
            <a:tailEnd/>
          </a:ln>
          <a:effectLst/>
        </p:spPr>
        <p:txBody>
          <a:bodyPr>
            <a:spAutoFit/>
          </a:bodyPr>
          <a:lstStyle/>
          <a:p>
            <a:pPr algn="ctr">
              <a:spcBef>
                <a:spcPct val="50000"/>
              </a:spcBef>
              <a:defRPr/>
            </a:pPr>
            <a:r>
              <a:rPr lang="en-US" sz="4000" b="1" dirty="0" err="1">
                <a:solidFill>
                  <a:srgbClr val="A50021"/>
                </a:solidFill>
                <a:effectLst>
                  <a:outerShdw blurRad="38100" dist="38100" dir="2700000" algn="tl">
                    <a:srgbClr val="C0C0C0"/>
                  </a:outerShdw>
                </a:effectLst>
                <a:latin typeface="Century Gothic" pitchFamily="34" charset="0"/>
              </a:rPr>
              <a:t>j</a:t>
            </a:r>
            <a:r>
              <a:rPr lang="en-US" sz="4000" b="1" dirty="0" err="1">
                <a:solidFill>
                  <a:srgbClr val="666633"/>
                </a:solidFill>
                <a:effectLst>
                  <a:outerShdw blurRad="38100" dist="38100" dir="2700000" algn="tl">
                    <a:srgbClr val="C0C0C0"/>
                  </a:outerShdw>
                </a:effectLst>
                <a:latin typeface="Century Gothic" pitchFamily="34" charset="0"/>
              </a:rPr>
              <a:t>ue</a:t>
            </a:r>
            <a:r>
              <a:rPr lang="en-US" sz="4000" b="1" dirty="0" err="1">
                <a:solidFill>
                  <a:srgbClr val="A50021"/>
                </a:solidFill>
                <a:effectLst>
                  <a:outerShdw blurRad="38100" dist="38100" dir="2700000" algn="tl">
                    <a:srgbClr val="C0C0C0"/>
                  </a:outerShdw>
                </a:effectLst>
                <a:latin typeface="Century Gothic" pitchFamily="34" charset="0"/>
              </a:rPr>
              <a:t>g</a:t>
            </a:r>
            <a:r>
              <a:rPr lang="en-US" sz="4000" b="1" u="sng" dirty="0" err="1">
                <a:solidFill>
                  <a:schemeClr val="accent2"/>
                </a:solidFill>
                <a:effectLst>
                  <a:outerShdw blurRad="38100" dist="38100" dir="2700000" algn="tl">
                    <a:srgbClr val="C0C0C0"/>
                  </a:outerShdw>
                </a:effectLst>
                <a:latin typeface="Century Gothic" pitchFamily="34" charset="0"/>
              </a:rPr>
              <a:t>as</a:t>
            </a:r>
            <a:endParaRPr lang="en-US" sz="4000" b="1" u="sng" dirty="0">
              <a:solidFill>
                <a:schemeClr val="accent2"/>
              </a:solidFill>
              <a:effectLst>
                <a:outerShdw blurRad="38100" dist="38100" dir="2700000" algn="tl">
                  <a:srgbClr val="C0C0C0"/>
                </a:outerShdw>
              </a:effectLst>
              <a:latin typeface="Century Gothic" pitchFamily="34" charset="0"/>
            </a:endParaRPr>
          </a:p>
        </p:txBody>
      </p:sp>
      <p:sp>
        <p:nvSpPr>
          <p:cNvPr id="7185" name="Text Box 17"/>
          <p:cNvSpPr txBox="1">
            <a:spLocks noChangeArrowheads="1"/>
          </p:cNvSpPr>
          <p:nvPr/>
        </p:nvSpPr>
        <p:spPr bwMode="auto">
          <a:xfrm>
            <a:off x="3200400" y="5181601"/>
            <a:ext cx="3048000" cy="701675"/>
          </a:xfrm>
          <a:prstGeom prst="rect">
            <a:avLst/>
          </a:prstGeom>
          <a:noFill/>
          <a:ln w="9525">
            <a:noFill/>
            <a:miter lim="800000"/>
            <a:headEnd/>
            <a:tailEnd/>
          </a:ln>
          <a:effectLst/>
        </p:spPr>
        <p:txBody>
          <a:bodyPr>
            <a:spAutoFit/>
          </a:bodyPr>
          <a:lstStyle/>
          <a:p>
            <a:pPr>
              <a:spcBef>
                <a:spcPct val="50000"/>
              </a:spcBef>
              <a:defRPr/>
            </a:pPr>
            <a:r>
              <a:rPr lang="en-US" sz="4000" b="1" dirty="0" err="1">
                <a:solidFill>
                  <a:srgbClr val="A50021"/>
                </a:solidFill>
                <a:effectLst>
                  <a:outerShdw blurRad="38100" dist="38100" dir="2700000" algn="tl">
                    <a:srgbClr val="C0C0C0"/>
                  </a:outerShdw>
                </a:effectLst>
                <a:latin typeface="Century Gothic" pitchFamily="34" charset="0"/>
              </a:rPr>
              <a:t>j</a:t>
            </a:r>
            <a:r>
              <a:rPr lang="en-US" sz="4000" b="1" dirty="0" err="1">
                <a:solidFill>
                  <a:srgbClr val="666633"/>
                </a:solidFill>
                <a:effectLst>
                  <a:outerShdw blurRad="38100" dist="38100" dir="2700000" algn="tl">
                    <a:srgbClr val="C0C0C0"/>
                  </a:outerShdw>
                </a:effectLst>
                <a:latin typeface="Century Gothic" pitchFamily="34" charset="0"/>
              </a:rPr>
              <a:t>ue</a:t>
            </a:r>
            <a:r>
              <a:rPr lang="en-US" sz="4000" b="1" dirty="0" err="1">
                <a:solidFill>
                  <a:srgbClr val="A50021"/>
                </a:solidFill>
                <a:effectLst>
                  <a:outerShdw blurRad="38100" dist="38100" dir="2700000" algn="tl">
                    <a:srgbClr val="C0C0C0"/>
                  </a:outerShdw>
                </a:effectLst>
                <a:latin typeface="Century Gothic" pitchFamily="34" charset="0"/>
              </a:rPr>
              <a:t>g</a:t>
            </a:r>
            <a:r>
              <a:rPr lang="en-US" sz="4000" b="1" u="sng" dirty="0" err="1">
                <a:solidFill>
                  <a:schemeClr val="accent2"/>
                </a:solidFill>
                <a:effectLst>
                  <a:outerShdw blurRad="38100" dist="38100" dir="2700000" algn="tl">
                    <a:srgbClr val="C0C0C0"/>
                  </a:outerShdw>
                </a:effectLst>
                <a:latin typeface="Century Gothic" pitchFamily="34" charset="0"/>
              </a:rPr>
              <a:t>a</a:t>
            </a:r>
            <a:endParaRPr lang="en-US" sz="4000" b="1" u="sng" dirty="0">
              <a:solidFill>
                <a:schemeClr val="accent2"/>
              </a:solidFill>
              <a:effectLst>
                <a:outerShdw blurRad="38100" dist="38100" dir="2700000" algn="tl">
                  <a:srgbClr val="C0C0C0"/>
                </a:outerShdw>
              </a:effectLst>
              <a:latin typeface="Century Gothic" pitchFamily="34" charset="0"/>
            </a:endParaRPr>
          </a:p>
        </p:txBody>
      </p:sp>
      <p:sp>
        <p:nvSpPr>
          <p:cNvPr id="7186" name="Text Box 18"/>
          <p:cNvSpPr txBox="1">
            <a:spLocks noChangeArrowheads="1"/>
          </p:cNvSpPr>
          <p:nvPr/>
        </p:nvSpPr>
        <p:spPr bwMode="auto">
          <a:xfrm>
            <a:off x="6324600" y="1295401"/>
            <a:ext cx="3505200" cy="701675"/>
          </a:xfrm>
          <a:prstGeom prst="rect">
            <a:avLst/>
          </a:prstGeom>
          <a:noFill/>
          <a:ln w="9525">
            <a:noFill/>
            <a:miter lim="800000"/>
            <a:headEnd/>
            <a:tailEnd/>
          </a:ln>
          <a:effectLst/>
        </p:spPr>
        <p:txBody>
          <a:bodyPr>
            <a:spAutoFit/>
          </a:bodyPr>
          <a:lstStyle/>
          <a:p>
            <a:pPr>
              <a:spcBef>
                <a:spcPct val="50000"/>
              </a:spcBef>
              <a:defRPr/>
            </a:pPr>
            <a:r>
              <a:rPr lang="en-US" sz="4000" b="1" dirty="0" err="1">
                <a:solidFill>
                  <a:srgbClr val="A50021"/>
                </a:solidFill>
                <a:effectLst>
                  <a:outerShdw blurRad="38100" dist="38100" dir="2700000" algn="tl">
                    <a:srgbClr val="C0C0C0"/>
                  </a:outerShdw>
                </a:effectLst>
                <a:latin typeface="Century Gothic" pitchFamily="34" charset="0"/>
              </a:rPr>
              <a:t>jug</a:t>
            </a:r>
            <a:r>
              <a:rPr lang="en-US" sz="4000" b="1" u="sng" dirty="0" err="1">
                <a:solidFill>
                  <a:schemeClr val="accent2"/>
                </a:solidFill>
                <a:effectLst>
                  <a:outerShdw blurRad="38100" dist="38100" dir="2700000" algn="tl">
                    <a:srgbClr val="C0C0C0"/>
                  </a:outerShdw>
                </a:effectLst>
                <a:latin typeface="Century Gothic" pitchFamily="34" charset="0"/>
              </a:rPr>
              <a:t>amos</a:t>
            </a:r>
            <a:endParaRPr lang="en-US" sz="4000" b="1" u="sng" dirty="0">
              <a:solidFill>
                <a:schemeClr val="accent2"/>
              </a:solidFill>
              <a:effectLst>
                <a:outerShdw blurRad="38100" dist="38100" dir="2700000" algn="tl">
                  <a:srgbClr val="C0C0C0"/>
                </a:outerShdw>
              </a:effectLst>
              <a:latin typeface="Century Gothic" pitchFamily="34" charset="0"/>
            </a:endParaRPr>
          </a:p>
        </p:txBody>
      </p:sp>
      <p:sp>
        <p:nvSpPr>
          <p:cNvPr id="7187" name="Text Box 19"/>
          <p:cNvSpPr txBox="1">
            <a:spLocks noChangeArrowheads="1"/>
          </p:cNvSpPr>
          <p:nvPr/>
        </p:nvSpPr>
        <p:spPr bwMode="auto">
          <a:xfrm>
            <a:off x="6858000" y="5029201"/>
            <a:ext cx="2895600" cy="701675"/>
          </a:xfrm>
          <a:prstGeom prst="rect">
            <a:avLst/>
          </a:prstGeom>
          <a:noFill/>
          <a:ln w="9525">
            <a:noFill/>
            <a:miter lim="800000"/>
            <a:headEnd/>
            <a:tailEnd/>
          </a:ln>
          <a:effectLst/>
        </p:spPr>
        <p:txBody>
          <a:bodyPr>
            <a:spAutoFit/>
          </a:bodyPr>
          <a:lstStyle/>
          <a:p>
            <a:pPr>
              <a:spcBef>
                <a:spcPct val="50000"/>
              </a:spcBef>
              <a:defRPr/>
            </a:pPr>
            <a:r>
              <a:rPr lang="en-US" sz="4000" b="1" dirty="0" err="1">
                <a:solidFill>
                  <a:srgbClr val="A50021"/>
                </a:solidFill>
                <a:effectLst>
                  <a:outerShdw blurRad="38100" dist="38100" dir="2700000" algn="tl">
                    <a:srgbClr val="C0C0C0"/>
                  </a:outerShdw>
                </a:effectLst>
                <a:latin typeface="Century Gothic" pitchFamily="34" charset="0"/>
              </a:rPr>
              <a:t>j</a:t>
            </a:r>
            <a:r>
              <a:rPr lang="en-US" sz="4000" b="1" dirty="0" err="1">
                <a:solidFill>
                  <a:srgbClr val="666633"/>
                </a:solidFill>
                <a:effectLst>
                  <a:outerShdw blurRad="38100" dist="38100" dir="2700000" algn="tl">
                    <a:srgbClr val="C0C0C0"/>
                  </a:outerShdw>
                </a:effectLst>
                <a:latin typeface="Century Gothic" pitchFamily="34" charset="0"/>
              </a:rPr>
              <a:t>ue</a:t>
            </a:r>
            <a:r>
              <a:rPr lang="en-US" sz="4000" b="1" dirty="0" err="1">
                <a:solidFill>
                  <a:srgbClr val="A50021"/>
                </a:solidFill>
                <a:effectLst>
                  <a:outerShdw blurRad="38100" dist="38100" dir="2700000" algn="tl">
                    <a:srgbClr val="C0C0C0"/>
                  </a:outerShdw>
                </a:effectLst>
                <a:latin typeface="Century Gothic" pitchFamily="34" charset="0"/>
              </a:rPr>
              <a:t>g</a:t>
            </a:r>
            <a:r>
              <a:rPr lang="en-US" sz="4000" b="1" u="sng" dirty="0" err="1">
                <a:solidFill>
                  <a:schemeClr val="accent2"/>
                </a:solidFill>
                <a:effectLst>
                  <a:outerShdw blurRad="38100" dist="38100" dir="2700000" algn="tl">
                    <a:srgbClr val="C0C0C0"/>
                  </a:outerShdw>
                </a:effectLst>
                <a:latin typeface="Century Gothic" pitchFamily="34" charset="0"/>
              </a:rPr>
              <a:t>an</a:t>
            </a:r>
            <a:endParaRPr lang="en-US" sz="4000" b="1" u="sng" dirty="0">
              <a:solidFill>
                <a:schemeClr val="accent2"/>
              </a:solidFill>
              <a:effectLst>
                <a:outerShdw blurRad="38100" dist="38100" dir="2700000" algn="tl">
                  <a:srgbClr val="C0C0C0"/>
                </a:outerShdw>
              </a:effectLst>
              <a:latin typeface="Century Gothic" pitchFamily="34" charset="0"/>
            </a:endParaRPr>
          </a:p>
        </p:txBody>
      </p:sp>
      <p:sp>
        <p:nvSpPr>
          <p:cNvPr id="7188" name="Text Box 20"/>
          <p:cNvSpPr txBox="1">
            <a:spLocks noChangeArrowheads="1"/>
          </p:cNvSpPr>
          <p:nvPr/>
        </p:nvSpPr>
        <p:spPr bwMode="auto">
          <a:xfrm>
            <a:off x="4495800" y="2895601"/>
            <a:ext cx="3733800" cy="1311275"/>
          </a:xfrm>
          <a:prstGeom prst="rect">
            <a:avLst/>
          </a:prstGeom>
          <a:noFill/>
          <a:ln w="9525">
            <a:noFill/>
            <a:miter lim="800000"/>
            <a:headEnd/>
            <a:tailEnd/>
          </a:ln>
          <a:effectLst/>
        </p:spPr>
        <p:txBody>
          <a:bodyPr>
            <a:spAutoFit/>
          </a:bodyPr>
          <a:lstStyle/>
          <a:p>
            <a:pPr>
              <a:spcBef>
                <a:spcPct val="50000"/>
              </a:spcBef>
              <a:defRPr/>
            </a:pPr>
            <a:r>
              <a:rPr lang="en-US" sz="8000" b="1">
                <a:solidFill>
                  <a:srgbClr val="FF0000"/>
                </a:solidFill>
                <a:effectLst>
                  <a:outerShdw blurRad="38100" dist="38100" dir="2700000" algn="tl">
                    <a:srgbClr val="C0C0C0"/>
                  </a:outerShdw>
                </a:effectLst>
                <a:latin typeface="Century Gothic" pitchFamily="34" charset="0"/>
              </a:rPr>
              <a:t>j</a:t>
            </a:r>
            <a:r>
              <a:rPr lang="en-US" sz="8000" b="1">
                <a:solidFill>
                  <a:srgbClr val="666633"/>
                </a:solidFill>
                <a:effectLst>
                  <a:outerShdw blurRad="38100" dist="38100" dir="2700000" algn="tl">
                    <a:srgbClr val="C0C0C0"/>
                  </a:outerShdw>
                </a:effectLst>
                <a:latin typeface="Century Gothic" pitchFamily="34" charset="0"/>
              </a:rPr>
              <a:t>u</a:t>
            </a:r>
            <a:r>
              <a:rPr lang="en-US" sz="8000" b="1">
                <a:solidFill>
                  <a:srgbClr val="FF0000"/>
                </a:solidFill>
                <a:effectLst>
                  <a:outerShdw blurRad="38100" dist="38100" dir="2700000" algn="tl">
                    <a:srgbClr val="C0C0C0"/>
                  </a:outerShdw>
                </a:effectLst>
                <a:latin typeface="Century Gothic" pitchFamily="34" charset="0"/>
              </a:rPr>
              <a:t>g</a:t>
            </a:r>
            <a:r>
              <a:rPr lang="en-US" sz="8000" b="1">
                <a:solidFill>
                  <a:schemeClr val="accent2"/>
                </a:solidFill>
                <a:effectLst>
                  <a:outerShdw blurRad="38100" dist="38100" dir="2700000" algn="tl">
                    <a:srgbClr val="C0C0C0"/>
                  </a:outerShdw>
                </a:effectLst>
                <a:latin typeface="Century Gothic" pitchFamily="34" charset="0"/>
              </a:rPr>
              <a:t>ar</a:t>
            </a:r>
          </a:p>
        </p:txBody>
      </p:sp>
      <p:sp>
        <p:nvSpPr>
          <p:cNvPr id="7189" name="Oval 21"/>
          <p:cNvSpPr>
            <a:spLocks noChangeArrowheads="1"/>
          </p:cNvSpPr>
          <p:nvPr/>
        </p:nvSpPr>
        <p:spPr bwMode="auto">
          <a:xfrm>
            <a:off x="6172200" y="914400"/>
            <a:ext cx="25908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90" name="Text Box 22"/>
          <p:cNvSpPr txBox="1">
            <a:spLocks noChangeArrowheads="1"/>
          </p:cNvSpPr>
          <p:nvPr/>
        </p:nvSpPr>
        <p:spPr bwMode="auto">
          <a:xfrm>
            <a:off x="8153401" y="3505201"/>
            <a:ext cx="1636713" cy="701675"/>
          </a:xfrm>
          <a:prstGeom prst="rect">
            <a:avLst/>
          </a:prstGeom>
          <a:noFill/>
          <a:ln w="9525">
            <a:noFill/>
            <a:miter lim="800000"/>
            <a:headEnd/>
            <a:tailEnd/>
          </a:ln>
          <a:effectLst/>
        </p:spPr>
        <p:txBody>
          <a:bodyPr wrap="none">
            <a:spAutoFit/>
          </a:bodyPr>
          <a:lstStyle/>
          <a:p>
            <a:pPr>
              <a:defRPr/>
            </a:pPr>
            <a:r>
              <a:rPr lang="en-US" sz="4000" b="1" dirty="0" err="1">
                <a:solidFill>
                  <a:srgbClr val="A50021"/>
                </a:solidFill>
                <a:effectLst>
                  <a:outerShdw blurRad="38100" dist="38100" dir="2700000" algn="tl">
                    <a:srgbClr val="C0C0C0"/>
                  </a:outerShdw>
                </a:effectLst>
                <a:latin typeface="Century Gothic" pitchFamily="34" charset="0"/>
              </a:rPr>
              <a:t>jug</a:t>
            </a:r>
            <a:r>
              <a:rPr lang="en-US" sz="4000" b="1" u="sng" dirty="0" err="1">
                <a:solidFill>
                  <a:schemeClr val="accent2"/>
                </a:solidFill>
                <a:effectLst>
                  <a:outerShdw blurRad="38100" dist="38100" dir="2700000" algn="tl">
                    <a:srgbClr val="C0C0C0"/>
                  </a:outerShdw>
                </a:effectLst>
                <a:latin typeface="Century Gothic" pitchFamily="34" charset="0"/>
              </a:rPr>
              <a:t>aís</a:t>
            </a:r>
            <a:endParaRPr lang="en-US" sz="4000" b="1" u="sng" dirty="0">
              <a:solidFill>
                <a:schemeClr val="accent2"/>
              </a:solidFill>
              <a:effectLst>
                <a:outerShdw blurRad="38100" dist="38100" dir="2700000" algn="tl">
                  <a:srgbClr val="C0C0C0"/>
                </a:outerShdw>
              </a:effectLst>
              <a:latin typeface="Century Gothic" pitchFamily="34" charset="0"/>
            </a:endParaRPr>
          </a:p>
        </p:txBody>
      </p:sp>
      <p:sp>
        <p:nvSpPr>
          <p:cNvPr id="7191" name="Text Box 23"/>
          <p:cNvSpPr txBox="1">
            <a:spLocks noChangeArrowheads="1"/>
          </p:cNvSpPr>
          <p:nvPr/>
        </p:nvSpPr>
        <p:spPr bwMode="auto">
          <a:xfrm>
            <a:off x="6019800" y="304801"/>
            <a:ext cx="4343400" cy="701675"/>
          </a:xfrm>
          <a:prstGeom prst="rect">
            <a:avLst/>
          </a:prstGeom>
          <a:noFill/>
          <a:ln w="9525">
            <a:noFill/>
            <a:miter lim="800000"/>
            <a:headEnd/>
            <a:tailEnd/>
          </a:ln>
          <a:effectLst/>
        </p:spPr>
        <p:txBody>
          <a:bodyPr>
            <a:spAutoFit/>
          </a:bodyPr>
          <a:lstStyle/>
          <a:p>
            <a:pPr algn="r">
              <a:spcBef>
                <a:spcPct val="50000"/>
              </a:spcBef>
              <a:defRPr/>
            </a:pPr>
            <a:r>
              <a:rPr lang="en-US" sz="4000" b="1">
                <a:solidFill>
                  <a:srgbClr val="008000"/>
                </a:solidFill>
                <a:effectLst>
                  <a:outerShdw blurRad="38100" dist="38100" dir="2700000" algn="tl">
                    <a:srgbClr val="C0C0C0"/>
                  </a:outerShdw>
                </a:effectLst>
                <a:latin typeface="Century Gothic" pitchFamily="34" charset="0"/>
              </a:rPr>
              <a:t>nosotros(as)</a:t>
            </a:r>
          </a:p>
        </p:txBody>
      </p:sp>
      <p:sp>
        <p:nvSpPr>
          <p:cNvPr id="7192" name="Text Box 24"/>
          <p:cNvSpPr txBox="1">
            <a:spLocks noChangeArrowheads="1"/>
          </p:cNvSpPr>
          <p:nvPr/>
        </p:nvSpPr>
        <p:spPr bwMode="auto">
          <a:xfrm>
            <a:off x="5867400" y="3810000"/>
            <a:ext cx="1981200" cy="641350"/>
          </a:xfrm>
          <a:prstGeom prst="rect">
            <a:avLst/>
          </a:prstGeom>
          <a:noFill/>
          <a:ln w="9525">
            <a:noFill/>
            <a:miter lim="800000"/>
            <a:headEnd/>
            <a:tailEnd/>
          </a:ln>
          <a:effectLst/>
        </p:spPr>
        <p:txBody>
          <a:bodyPr>
            <a:spAutoFit/>
          </a:bodyPr>
          <a:lstStyle/>
          <a:p>
            <a:pPr algn="ctr">
              <a:spcBef>
                <a:spcPct val="50000"/>
              </a:spcBef>
              <a:defRPr/>
            </a:pPr>
            <a:r>
              <a:rPr lang="en-US" sz="3600" b="1" i="1">
                <a:solidFill>
                  <a:srgbClr val="A50021"/>
                </a:solidFill>
                <a:effectLst>
                  <a:outerShdw blurRad="38100" dist="38100" dir="2700000" algn="tl">
                    <a:srgbClr val="C0C0C0"/>
                  </a:outerShdw>
                </a:effectLst>
                <a:latin typeface="Lucida Sans" pitchFamily="34" charset="0"/>
              </a:rPr>
              <a:t>u </a:t>
            </a:r>
            <a:r>
              <a:rPr lang="en-US" sz="3600" b="1" i="1">
                <a:solidFill>
                  <a:srgbClr val="A50021"/>
                </a:solidFill>
                <a:effectLst>
                  <a:outerShdw blurRad="38100" dist="38100" dir="2700000" algn="tl">
                    <a:srgbClr val="C0C0C0"/>
                  </a:outerShdw>
                </a:effectLst>
                <a:latin typeface="Lucida Sans" pitchFamily="34" charset="0"/>
                <a:sym typeface="Wingdings" pitchFamily="2" charset="2"/>
              </a:rPr>
              <a:t> ue</a:t>
            </a:r>
            <a:endParaRPr lang="en-US" sz="3600" b="1" i="1">
              <a:solidFill>
                <a:srgbClr val="A50021"/>
              </a:solidFill>
              <a:effectLst>
                <a:outerShdw blurRad="38100" dist="38100" dir="2700000" algn="tl">
                  <a:srgbClr val="C0C0C0"/>
                </a:outerShdw>
              </a:effectLst>
              <a:latin typeface="Lucida Sans" pitchFamily="34" charset="0"/>
            </a:endParaRPr>
          </a:p>
        </p:txBody>
      </p:sp>
    </p:spTree>
    <p:extLst>
      <p:ext uri="{BB962C8B-B14F-4D97-AF65-F5344CB8AC3E}">
        <p14:creationId xmlns:p14="http://schemas.microsoft.com/office/powerpoint/2010/main" val="120000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84">
                                            <p:txEl>
                                              <p:pRg st="0" end="0"/>
                                            </p:txEl>
                                          </p:spTgt>
                                        </p:tgtEl>
                                        <p:attrNameLst>
                                          <p:attrName>style.visibility</p:attrName>
                                        </p:attrNameLst>
                                      </p:cBhvr>
                                      <p:to>
                                        <p:strVal val="visible"/>
                                      </p:to>
                                    </p:set>
                                    <p:animEffect transition="in" filter="fade">
                                      <p:cBhvr>
                                        <p:cTn id="7" dur="500"/>
                                        <p:tgtEl>
                                          <p:spTgt spid="71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85"/>
                                        </p:tgtEl>
                                        <p:attrNameLst>
                                          <p:attrName>style.visibility</p:attrName>
                                        </p:attrNameLst>
                                      </p:cBhvr>
                                      <p:to>
                                        <p:strVal val="visible"/>
                                      </p:to>
                                    </p:set>
                                    <p:animEffect transition="in" filter="fade">
                                      <p:cBhvr>
                                        <p:cTn id="12" dur="500"/>
                                        <p:tgtEl>
                                          <p:spTgt spid="71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86">
                                            <p:txEl>
                                              <p:pRg st="0" end="0"/>
                                            </p:txEl>
                                          </p:spTgt>
                                        </p:tgtEl>
                                        <p:attrNameLst>
                                          <p:attrName>style.visibility</p:attrName>
                                        </p:attrNameLst>
                                      </p:cBhvr>
                                      <p:to>
                                        <p:strVal val="visible"/>
                                      </p:to>
                                    </p:set>
                                    <p:animEffect transition="in" filter="fade">
                                      <p:cBhvr>
                                        <p:cTn id="17" dur="500"/>
                                        <p:tgtEl>
                                          <p:spTgt spid="718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90"/>
                                        </p:tgtEl>
                                        <p:attrNameLst>
                                          <p:attrName>style.visibility</p:attrName>
                                        </p:attrNameLst>
                                      </p:cBhvr>
                                      <p:to>
                                        <p:strVal val="visible"/>
                                      </p:to>
                                    </p:set>
                                    <p:animEffect transition="in" filter="fade">
                                      <p:cBhvr>
                                        <p:cTn id="22" dur="500"/>
                                        <p:tgtEl>
                                          <p:spTgt spid="719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87"/>
                                        </p:tgtEl>
                                        <p:attrNameLst>
                                          <p:attrName>style.visibility</p:attrName>
                                        </p:attrNameLst>
                                      </p:cBhvr>
                                      <p:to>
                                        <p:strVal val="visible"/>
                                      </p:to>
                                    </p:set>
                                    <p:animEffect transition="in" filter="fade">
                                      <p:cBhvr>
                                        <p:cTn id="27" dur="500"/>
                                        <p:tgtEl>
                                          <p:spTgt spid="7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5" grpId="0"/>
      <p:bldP spid="7187" grpId="0"/>
      <p:bldP spid="719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9"/>
          <p:cNvSpPr txBox="1">
            <a:spLocks noChangeArrowheads="1"/>
          </p:cNvSpPr>
          <p:nvPr/>
        </p:nvSpPr>
        <p:spPr bwMode="auto">
          <a:xfrm>
            <a:off x="1524000" y="381001"/>
            <a:ext cx="9144000" cy="6188075"/>
          </a:xfrm>
          <a:prstGeom prst="rect">
            <a:avLst/>
          </a:prstGeom>
          <a:noFill/>
          <a:ln w="9525">
            <a:noFill/>
            <a:miter lim="800000"/>
            <a:headEnd/>
            <a:tailEnd/>
          </a:ln>
          <a:effectLst/>
        </p:spPr>
        <p:txBody>
          <a:bodyPr>
            <a:spAutoFit/>
          </a:bodyPr>
          <a:lstStyle/>
          <a:p>
            <a:pPr algn="ctr">
              <a:spcBef>
                <a:spcPct val="50000"/>
              </a:spcBef>
              <a:defRPr/>
            </a:pPr>
            <a:r>
              <a:rPr lang="en-US" sz="4000" b="1" dirty="0" err="1">
                <a:effectLst>
                  <a:outerShdw blurRad="38100" dist="38100" dir="2700000" algn="tl">
                    <a:srgbClr val="C0C0C0"/>
                  </a:outerShdw>
                </a:effectLst>
                <a:latin typeface="Century Gothic" pitchFamily="34" charset="0"/>
              </a:rPr>
              <a:t>qu</a:t>
            </a:r>
            <a:r>
              <a:rPr lang="en-US" sz="4000" b="1" i="1" u="sng" dirty="0" err="1">
                <a:solidFill>
                  <a:srgbClr val="FF0000"/>
                </a:solidFill>
                <a:effectLst>
                  <a:outerShdw blurRad="38100" dist="38100" dir="2700000" algn="tl">
                    <a:srgbClr val="C0C0C0"/>
                  </a:outerShdw>
                </a:effectLst>
                <a:latin typeface="Century Gothic" pitchFamily="34" charset="0"/>
              </a:rPr>
              <a:t>e</a:t>
            </a:r>
            <a:r>
              <a:rPr lang="en-US" sz="4000" b="1" dirty="0" err="1">
                <a:effectLst>
                  <a:outerShdw blurRad="38100" dist="38100" dir="2700000" algn="tl">
                    <a:srgbClr val="C0C0C0"/>
                  </a:outerShdw>
                </a:effectLst>
                <a:latin typeface="Century Gothic" pitchFamily="34" charset="0"/>
              </a:rPr>
              <a:t>rer</a:t>
            </a:r>
            <a:r>
              <a:rPr lang="en-US" sz="4000" b="1" dirty="0">
                <a:effectLst>
                  <a:outerShdw blurRad="38100" dist="38100" dir="2700000" algn="tl">
                    <a:srgbClr val="C0C0C0"/>
                  </a:outerShdw>
                </a:effectLst>
                <a:latin typeface="Century Gothic" pitchFamily="34" charset="0"/>
              </a:rPr>
              <a:t> (</a:t>
            </a:r>
            <a:r>
              <a:rPr lang="en-US" sz="4000" b="1" dirty="0" err="1">
                <a:solidFill>
                  <a:srgbClr val="FF0000"/>
                </a:solidFill>
                <a:effectLst>
                  <a:outerShdw blurRad="38100" dist="38100" dir="2700000" algn="tl">
                    <a:srgbClr val="C0C0C0"/>
                  </a:outerShdw>
                </a:effectLst>
                <a:latin typeface="Century Gothic" pitchFamily="34" charset="0"/>
              </a:rPr>
              <a:t>e</a:t>
            </a:r>
            <a:r>
              <a:rPr lang="en-US" sz="4000" b="1" dirty="0" err="1">
                <a:solidFill>
                  <a:srgbClr val="FF0000"/>
                </a:solidFill>
                <a:effectLst>
                  <a:outerShdw blurRad="38100" dist="38100" dir="2700000" algn="tl">
                    <a:srgbClr val="C0C0C0"/>
                  </a:outerShdw>
                </a:effectLst>
                <a:latin typeface="Century Gothic" pitchFamily="34" charset="0"/>
                <a:sym typeface="Wingdings" pitchFamily="2" charset="2"/>
              </a:rPr>
              <a:t></a:t>
            </a:r>
            <a:r>
              <a:rPr lang="en-US" sz="4000" b="1" dirty="0" err="1">
                <a:solidFill>
                  <a:srgbClr val="FF0000"/>
                </a:solidFill>
                <a:effectLst>
                  <a:outerShdw blurRad="38100" dist="38100" dir="2700000" algn="tl">
                    <a:srgbClr val="C0C0C0"/>
                  </a:outerShdw>
                </a:effectLst>
                <a:latin typeface="Century Gothic" pitchFamily="34" charset="0"/>
              </a:rPr>
              <a:t>ie</a:t>
            </a:r>
            <a:r>
              <a:rPr lang="en-US" sz="4000" b="1" dirty="0">
                <a:effectLst>
                  <a:outerShdw blurRad="38100" dist="38100" dir="2700000" algn="tl">
                    <a:srgbClr val="C0C0C0"/>
                  </a:outerShdw>
                </a:effectLst>
                <a:latin typeface="Century Gothic" pitchFamily="34" charset="0"/>
              </a:rPr>
              <a:t>) </a:t>
            </a:r>
            <a:r>
              <a:rPr lang="en-US" sz="4000" b="1" i="1" dirty="0">
                <a:effectLst>
                  <a:outerShdw blurRad="38100" dist="38100" dir="2700000" algn="tl">
                    <a:srgbClr val="C0C0C0"/>
                  </a:outerShdw>
                </a:effectLst>
                <a:latin typeface="Century Gothic" pitchFamily="34" charset="0"/>
              </a:rPr>
              <a:t>to want, to love</a:t>
            </a:r>
            <a:r>
              <a:rPr lang="en-US" sz="4000" b="1" dirty="0">
                <a:solidFill>
                  <a:srgbClr val="FF0000"/>
                </a:solidFill>
                <a:effectLst>
                  <a:outerShdw blurRad="38100" dist="38100" dir="2700000" algn="tl">
                    <a:srgbClr val="C0C0C0"/>
                  </a:outerShdw>
                </a:effectLst>
                <a:latin typeface="Century Gothic" pitchFamily="34" charset="0"/>
              </a:rPr>
              <a:t> </a:t>
            </a:r>
          </a:p>
          <a:p>
            <a:pPr algn="ctr">
              <a:spcBef>
                <a:spcPct val="50000"/>
              </a:spcBef>
              <a:defRPr/>
            </a:pPr>
            <a:r>
              <a:rPr lang="en-US" sz="4000" b="1" dirty="0" err="1" smtClean="0">
                <a:effectLst>
                  <a:outerShdw blurRad="38100" dist="38100" dir="2700000" algn="tl">
                    <a:srgbClr val="C0C0C0"/>
                  </a:outerShdw>
                </a:effectLst>
                <a:latin typeface="Century Gothic" pitchFamily="34" charset="0"/>
              </a:rPr>
              <a:t>p</a:t>
            </a:r>
            <a:r>
              <a:rPr lang="en-US" sz="4000" b="1" i="1" u="sng" dirty="0" err="1" smtClean="0">
                <a:solidFill>
                  <a:srgbClr val="FF0000"/>
                </a:solidFill>
                <a:effectLst>
                  <a:outerShdw blurRad="38100" dist="38100" dir="2700000" algn="tl">
                    <a:srgbClr val="C0C0C0"/>
                  </a:outerShdw>
                </a:effectLst>
                <a:latin typeface="Century Gothic" pitchFamily="34" charset="0"/>
              </a:rPr>
              <a:t>e</a:t>
            </a:r>
            <a:r>
              <a:rPr lang="en-US" sz="4000" b="1" dirty="0" err="1" smtClean="0">
                <a:effectLst>
                  <a:outerShdw blurRad="38100" dist="38100" dir="2700000" algn="tl">
                    <a:srgbClr val="C0C0C0"/>
                  </a:outerShdw>
                </a:effectLst>
                <a:latin typeface="Century Gothic" pitchFamily="34" charset="0"/>
              </a:rPr>
              <a:t>nsar</a:t>
            </a:r>
            <a:r>
              <a:rPr lang="en-US" sz="4000" b="1" dirty="0" smtClean="0">
                <a:effectLst>
                  <a:outerShdw blurRad="38100" dist="38100" dir="2700000" algn="tl">
                    <a:srgbClr val="C0C0C0"/>
                  </a:outerShdw>
                </a:effectLst>
                <a:latin typeface="Century Gothic" pitchFamily="34" charset="0"/>
              </a:rPr>
              <a:t> </a:t>
            </a:r>
            <a:r>
              <a:rPr lang="en-US" sz="4000" b="1" dirty="0">
                <a:effectLst>
                  <a:outerShdw blurRad="38100" dist="38100" dir="2700000" algn="tl">
                    <a:srgbClr val="C0C0C0"/>
                  </a:outerShdw>
                </a:effectLst>
                <a:latin typeface="Century Gothic" pitchFamily="34" charset="0"/>
              </a:rPr>
              <a:t>(</a:t>
            </a:r>
            <a:r>
              <a:rPr lang="en-US" sz="4000" b="1" dirty="0" err="1">
                <a:solidFill>
                  <a:srgbClr val="FF0000"/>
                </a:solidFill>
                <a:effectLst>
                  <a:outerShdw blurRad="38100" dist="38100" dir="2700000" algn="tl">
                    <a:srgbClr val="C0C0C0"/>
                  </a:outerShdw>
                </a:effectLst>
                <a:latin typeface="Century Gothic" pitchFamily="34" charset="0"/>
              </a:rPr>
              <a:t>e</a:t>
            </a:r>
            <a:r>
              <a:rPr lang="en-US" sz="4000" b="1" dirty="0" err="1">
                <a:solidFill>
                  <a:srgbClr val="FF0000"/>
                </a:solidFill>
                <a:effectLst>
                  <a:outerShdw blurRad="38100" dist="38100" dir="2700000" algn="tl">
                    <a:srgbClr val="C0C0C0"/>
                  </a:outerShdw>
                </a:effectLst>
                <a:latin typeface="Century Gothic" pitchFamily="34" charset="0"/>
                <a:sym typeface="Wingdings" pitchFamily="2" charset="2"/>
              </a:rPr>
              <a:t></a:t>
            </a:r>
            <a:r>
              <a:rPr lang="en-US" sz="4000" b="1" dirty="0" err="1">
                <a:solidFill>
                  <a:srgbClr val="FF0000"/>
                </a:solidFill>
                <a:effectLst>
                  <a:outerShdw blurRad="38100" dist="38100" dir="2700000" algn="tl">
                    <a:srgbClr val="C0C0C0"/>
                  </a:outerShdw>
                </a:effectLst>
                <a:latin typeface="Century Gothic" pitchFamily="34" charset="0"/>
              </a:rPr>
              <a:t>ie</a:t>
            </a:r>
            <a:r>
              <a:rPr lang="en-US" sz="4000" b="1" dirty="0">
                <a:effectLst>
                  <a:outerShdw blurRad="38100" dist="38100" dir="2700000" algn="tl">
                    <a:srgbClr val="C0C0C0"/>
                  </a:outerShdw>
                </a:effectLst>
                <a:latin typeface="Century Gothic" pitchFamily="34" charset="0"/>
              </a:rPr>
              <a:t>) </a:t>
            </a:r>
            <a:r>
              <a:rPr lang="en-US" sz="4000" b="1" i="1" dirty="0" smtClean="0">
                <a:effectLst>
                  <a:outerShdw blurRad="38100" dist="38100" dir="2700000" algn="tl">
                    <a:srgbClr val="C0C0C0"/>
                  </a:outerShdw>
                </a:effectLst>
                <a:latin typeface="Century Gothic" pitchFamily="34" charset="0"/>
              </a:rPr>
              <a:t>to think</a:t>
            </a:r>
            <a:endParaRPr lang="en-US" sz="4000" b="1" dirty="0">
              <a:effectLst>
                <a:outerShdw blurRad="38100" dist="38100" dir="2700000" algn="tl">
                  <a:srgbClr val="C0C0C0"/>
                </a:outerShdw>
              </a:effectLst>
              <a:latin typeface="Century Gothic" pitchFamily="34" charset="0"/>
            </a:endParaRPr>
          </a:p>
          <a:p>
            <a:pPr algn="ctr">
              <a:spcBef>
                <a:spcPct val="50000"/>
              </a:spcBef>
              <a:defRPr/>
            </a:pPr>
            <a:r>
              <a:rPr lang="en-US" sz="4000" b="1" dirty="0" err="1" smtClean="0">
                <a:effectLst>
                  <a:outerShdw blurRad="38100" dist="38100" dir="2700000" algn="tl">
                    <a:srgbClr val="C0C0C0"/>
                  </a:outerShdw>
                </a:effectLst>
                <a:latin typeface="Century Gothic" pitchFamily="34" charset="0"/>
              </a:rPr>
              <a:t>p</a:t>
            </a:r>
            <a:r>
              <a:rPr lang="en-US" sz="4000" b="1" i="1" u="sng" dirty="0" err="1" smtClean="0">
                <a:solidFill>
                  <a:srgbClr val="FF0000"/>
                </a:solidFill>
                <a:effectLst>
                  <a:outerShdw blurRad="38100" dist="38100" dir="2700000" algn="tl">
                    <a:srgbClr val="C0C0C0"/>
                  </a:outerShdw>
                </a:effectLst>
                <a:latin typeface="Century Gothic" pitchFamily="34" charset="0"/>
              </a:rPr>
              <a:t>e</a:t>
            </a:r>
            <a:r>
              <a:rPr lang="en-US" sz="4000" b="1" dirty="0" err="1">
                <a:effectLst>
                  <a:outerShdw blurRad="38100" dist="38100" dir="2700000" algn="tl">
                    <a:srgbClr val="C0C0C0"/>
                  </a:outerShdw>
                </a:effectLst>
                <a:latin typeface="Century Gothic" pitchFamily="34" charset="0"/>
              </a:rPr>
              <a:t>r</a:t>
            </a:r>
            <a:r>
              <a:rPr lang="en-US" sz="4000" b="1" dirty="0" err="1" smtClean="0">
                <a:effectLst>
                  <a:outerShdw blurRad="38100" dist="38100" dir="2700000" algn="tl">
                    <a:srgbClr val="C0C0C0"/>
                  </a:outerShdw>
                </a:effectLst>
                <a:latin typeface="Century Gothic" pitchFamily="34" charset="0"/>
              </a:rPr>
              <a:t>der</a:t>
            </a:r>
            <a:r>
              <a:rPr lang="en-US" sz="4000" b="1" dirty="0" smtClean="0">
                <a:effectLst>
                  <a:outerShdw blurRad="38100" dist="38100" dir="2700000" algn="tl">
                    <a:srgbClr val="C0C0C0"/>
                  </a:outerShdw>
                </a:effectLst>
                <a:latin typeface="Century Gothic" pitchFamily="34" charset="0"/>
              </a:rPr>
              <a:t> </a:t>
            </a:r>
            <a:r>
              <a:rPr lang="en-US" sz="4000" b="1" dirty="0">
                <a:effectLst>
                  <a:outerShdw blurRad="38100" dist="38100" dir="2700000" algn="tl">
                    <a:srgbClr val="C0C0C0"/>
                  </a:outerShdw>
                </a:effectLst>
                <a:latin typeface="Century Gothic" pitchFamily="34" charset="0"/>
              </a:rPr>
              <a:t>(</a:t>
            </a:r>
            <a:r>
              <a:rPr lang="en-US" sz="4000" b="1" dirty="0" err="1">
                <a:solidFill>
                  <a:srgbClr val="FF0000"/>
                </a:solidFill>
                <a:effectLst>
                  <a:outerShdw blurRad="38100" dist="38100" dir="2700000" algn="tl">
                    <a:srgbClr val="C0C0C0"/>
                  </a:outerShdw>
                </a:effectLst>
                <a:latin typeface="Century Gothic" pitchFamily="34" charset="0"/>
              </a:rPr>
              <a:t>e</a:t>
            </a:r>
            <a:r>
              <a:rPr lang="en-US" sz="4000" b="1" dirty="0" err="1">
                <a:solidFill>
                  <a:srgbClr val="FF0000"/>
                </a:solidFill>
                <a:effectLst>
                  <a:outerShdw blurRad="38100" dist="38100" dir="2700000" algn="tl">
                    <a:srgbClr val="C0C0C0"/>
                  </a:outerShdw>
                </a:effectLst>
                <a:latin typeface="Century Gothic" pitchFamily="34" charset="0"/>
                <a:sym typeface="Wingdings" pitchFamily="2" charset="2"/>
              </a:rPr>
              <a:t></a:t>
            </a:r>
            <a:r>
              <a:rPr lang="en-US" sz="4000" b="1" dirty="0" err="1">
                <a:solidFill>
                  <a:srgbClr val="FF0000"/>
                </a:solidFill>
                <a:effectLst>
                  <a:outerShdw blurRad="38100" dist="38100" dir="2700000" algn="tl">
                    <a:srgbClr val="C0C0C0"/>
                  </a:outerShdw>
                </a:effectLst>
                <a:latin typeface="Century Gothic" pitchFamily="34" charset="0"/>
              </a:rPr>
              <a:t>ie</a:t>
            </a:r>
            <a:r>
              <a:rPr lang="en-US" sz="4000" b="1" dirty="0">
                <a:effectLst>
                  <a:outerShdw blurRad="38100" dist="38100" dir="2700000" algn="tl">
                    <a:srgbClr val="C0C0C0"/>
                  </a:outerShdw>
                </a:effectLst>
                <a:latin typeface="Century Gothic" pitchFamily="34" charset="0"/>
              </a:rPr>
              <a:t>) </a:t>
            </a:r>
            <a:r>
              <a:rPr lang="en-US" sz="4000" b="1" i="1" dirty="0" smtClean="0">
                <a:effectLst>
                  <a:outerShdw blurRad="38100" dist="38100" dir="2700000" algn="tl">
                    <a:srgbClr val="C0C0C0"/>
                  </a:outerShdw>
                </a:effectLst>
                <a:latin typeface="Century Gothic" pitchFamily="34" charset="0"/>
              </a:rPr>
              <a:t>to lose, to miss</a:t>
            </a:r>
            <a:endParaRPr lang="en-US" sz="4000" b="1" i="1" dirty="0">
              <a:effectLst>
                <a:outerShdw blurRad="38100" dist="38100" dir="2700000" algn="tl">
                  <a:srgbClr val="C0C0C0"/>
                </a:outerShdw>
              </a:effectLst>
              <a:latin typeface="Century Gothic" pitchFamily="34" charset="0"/>
            </a:endParaRPr>
          </a:p>
          <a:p>
            <a:pPr algn="ctr">
              <a:spcBef>
                <a:spcPct val="50000"/>
              </a:spcBef>
              <a:defRPr/>
            </a:pPr>
            <a:r>
              <a:rPr lang="en-US" sz="4000" b="1" dirty="0" err="1">
                <a:effectLst>
                  <a:outerShdw blurRad="38100" dist="38100" dir="2700000" algn="tl">
                    <a:srgbClr val="C0C0C0"/>
                  </a:outerShdw>
                </a:effectLst>
                <a:latin typeface="Century Gothic" pitchFamily="34" charset="0"/>
              </a:rPr>
              <a:t>d</a:t>
            </a:r>
            <a:r>
              <a:rPr lang="en-US" sz="4000" b="1" i="1" u="sng" dirty="0" err="1">
                <a:solidFill>
                  <a:srgbClr val="FF0000"/>
                </a:solidFill>
                <a:effectLst>
                  <a:outerShdw blurRad="38100" dist="38100" dir="2700000" algn="tl">
                    <a:srgbClr val="C0C0C0"/>
                  </a:outerShdw>
                </a:effectLst>
                <a:latin typeface="Century Gothic" pitchFamily="34" charset="0"/>
              </a:rPr>
              <a:t>o</a:t>
            </a:r>
            <a:r>
              <a:rPr lang="en-US" sz="4000" b="1" dirty="0" err="1">
                <a:effectLst>
                  <a:outerShdw blurRad="38100" dist="38100" dir="2700000" algn="tl">
                    <a:srgbClr val="C0C0C0"/>
                  </a:outerShdw>
                </a:effectLst>
                <a:latin typeface="Century Gothic" pitchFamily="34" charset="0"/>
              </a:rPr>
              <a:t>rmir</a:t>
            </a:r>
            <a:r>
              <a:rPr lang="en-US" sz="4000" b="1" dirty="0">
                <a:effectLst>
                  <a:outerShdw blurRad="38100" dist="38100" dir="2700000" algn="tl">
                    <a:srgbClr val="C0C0C0"/>
                  </a:outerShdw>
                </a:effectLst>
                <a:latin typeface="Century Gothic" pitchFamily="34" charset="0"/>
              </a:rPr>
              <a:t> (</a:t>
            </a:r>
            <a:r>
              <a:rPr lang="en-US" sz="4000" b="1" dirty="0" err="1">
                <a:solidFill>
                  <a:srgbClr val="FF0000"/>
                </a:solidFill>
                <a:effectLst>
                  <a:outerShdw blurRad="38100" dist="38100" dir="2700000" algn="tl">
                    <a:srgbClr val="C0C0C0"/>
                  </a:outerShdw>
                </a:effectLst>
                <a:latin typeface="Century Gothic" pitchFamily="34" charset="0"/>
              </a:rPr>
              <a:t>o</a:t>
            </a:r>
            <a:r>
              <a:rPr lang="en-US" sz="4000" b="1" dirty="0" err="1">
                <a:solidFill>
                  <a:srgbClr val="FF0000"/>
                </a:solidFill>
                <a:effectLst>
                  <a:outerShdw blurRad="38100" dist="38100" dir="2700000" algn="tl">
                    <a:srgbClr val="C0C0C0"/>
                  </a:outerShdw>
                </a:effectLst>
                <a:latin typeface="Century Gothic" pitchFamily="34" charset="0"/>
                <a:sym typeface="Wingdings" pitchFamily="2" charset="2"/>
              </a:rPr>
              <a:t></a:t>
            </a:r>
            <a:r>
              <a:rPr lang="en-US" sz="4000" b="1" dirty="0" err="1">
                <a:solidFill>
                  <a:srgbClr val="FF0000"/>
                </a:solidFill>
                <a:effectLst>
                  <a:outerShdw blurRad="38100" dist="38100" dir="2700000" algn="tl">
                    <a:srgbClr val="C0C0C0"/>
                  </a:outerShdw>
                </a:effectLst>
                <a:latin typeface="Century Gothic" pitchFamily="34" charset="0"/>
              </a:rPr>
              <a:t>ue</a:t>
            </a:r>
            <a:r>
              <a:rPr lang="en-US" sz="4000" b="1" dirty="0">
                <a:effectLst>
                  <a:outerShdw blurRad="38100" dist="38100" dir="2700000" algn="tl">
                    <a:srgbClr val="C0C0C0"/>
                  </a:outerShdw>
                </a:effectLst>
                <a:latin typeface="Century Gothic" pitchFamily="34" charset="0"/>
              </a:rPr>
              <a:t>) </a:t>
            </a:r>
            <a:r>
              <a:rPr lang="en-US" sz="4000" b="1" i="1" dirty="0">
                <a:effectLst>
                  <a:outerShdw blurRad="38100" dist="38100" dir="2700000" algn="tl">
                    <a:srgbClr val="C0C0C0"/>
                  </a:outerShdw>
                </a:effectLst>
                <a:latin typeface="Century Gothic" pitchFamily="34" charset="0"/>
              </a:rPr>
              <a:t>to sleep</a:t>
            </a:r>
            <a:endParaRPr lang="en-US" sz="4000" b="1" dirty="0">
              <a:solidFill>
                <a:srgbClr val="FF0000"/>
              </a:solidFill>
              <a:effectLst>
                <a:outerShdw blurRad="38100" dist="38100" dir="2700000" algn="tl">
                  <a:srgbClr val="C0C0C0"/>
                </a:outerShdw>
              </a:effectLst>
              <a:latin typeface="Century Gothic" pitchFamily="34" charset="0"/>
            </a:endParaRPr>
          </a:p>
          <a:p>
            <a:pPr algn="ctr">
              <a:spcBef>
                <a:spcPct val="50000"/>
              </a:spcBef>
              <a:defRPr/>
            </a:pPr>
            <a:r>
              <a:rPr lang="en-US" sz="4000" b="1" dirty="0" err="1">
                <a:effectLst>
                  <a:outerShdw blurRad="38100" dist="38100" dir="2700000" algn="tl">
                    <a:srgbClr val="C0C0C0"/>
                  </a:outerShdw>
                </a:effectLst>
                <a:latin typeface="Century Gothic" pitchFamily="34" charset="0"/>
              </a:rPr>
              <a:t>v</a:t>
            </a:r>
            <a:r>
              <a:rPr lang="en-US" sz="4000" b="1" i="1" u="sng" dirty="0" err="1">
                <a:solidFill>
                  <a:srgbClr val="FF0000"/>
                </a:solidFill>
                <a:effectLst>
                  <a:outerShdw blurRad="38100" dist="38100" dir="2700000" algn="tl">
                    <a:srgbClr val="C0C0C0"/>
                  </a:outerShdw>
                </a:effectLst>
                <a:latin typeface="Century Gothic" pitchFamily="34" charset="0"/>
              </a:rPr>
              <a:t>o</a:t>
            </a:r>
            <a:r>
              <a:rPr lang="en-US" sz="4000" b="1" dirty="0" err="1">
                <a:effectLst>
                  <a:outerShdw blurRad="38100" dist="38100" dir="2700000" algn="tl">
                    <a:srgbClr val="C0C0C0"/>
                  </a:outerShdw>
                </a:effectLst>
                <a:latin typeface="Century Gothic" pitchFamily="34" charset="0"/>
              </a:rPr>
              <a:t>lver</a:t>
            </a:r>
            <a:r>
              <a:rPr lang="en-US" sz="4000" b="1" dirty="0">
                <a:effectLst>
                  <a:outerShdw blurRad="38100" dist="38100" dir="2700000" algn="tl">
                    <a:srgbClr val="C0C0C0"/>
                  </a:outerShdw>
                </a:effectLst>
                <a:latin typeface="Century Gothic" pitchFamily="34" charset="0"/>
              </a:rPr>
              <a:t> (</a:t>
            </a:r>
            <a:r>
              <a:rPr lang="en-US" sz="4000" b="1" dirty="0" err="1">
                <a:solidFill>
                  <a:srgbClr val="FF0000"/>
                </a:solidFill>
                <a:effectLst>
                  <a:outerShdw blurRad="38100" dist="38100" dir="2700000" algn="tl">
                    <a:srgbClr val="C0C0C0"/>
                  </a:outerShdw>
                </a:effectLst>
                <a:latin typeface="Century Gothic" pitchFamily="34" charset="0"/>
              </a:rPr>
              <a:t>o</a:t>
            </a:r>
            <a:r>
              <a:rPr lang="en-US" sz="4000" b="1" dirty="0" err="1">
                <a:solidFill>
                  <a:srgbClr val="FF0000"/>
                </a:solidFill>
                <a:effectLst>
                  <a:outerShdw blurRad="38100" dist="38100" dir="2700000" algn="tl">
                    <a:srgbClr val="C0C0C0"/>
                  </a:outerShdw>
                </a:effectLst>
                <a:latin typeface="Century Gothic" pitchFamily="34" charset="0"/>
                <a:sym typeface="Wingdings" pitchFamily="2" charset="2"/>
              </a:rPr>
              <a:t></a:t>
            </a:r>
            <a:r>
              <a:rPr lang="en-US" sz="4000" b="1" dirty="0" err="1">
                <a:solidFill>
                  <a:srgbClr val="FF0000"/>
                </a:solidFill>
                <a:effectLst>
                  <a:outerShdw blurRad="38100" dist="38100" dir="2700000" algn="tl">
                    <a:srgbClr val="C0C0C0"/>
                  </a:outerShdw>
                </a:effectLst>
                <a:latin typeface="Century Gothic" pitchFamily="34" charset="0"/>
              </a:rPr>
              <a:t>ue</a:t>
            </a:r>
            <a:r>
              <a:rPr lang="en-US" sz="4000" b="1" dirty="0">
                <a:effectLst>
                  <a:outerShdw blurRad="38100" dist="38100" dir="2700000" algn="tl">
                    <a:srgbClr val="C0C0C0"/>
                  </a:outerShdw>
                </a:effectLst>
                <a:latin typeface="Century Gothic" pitchFamily="34" charset="0"/>
              </a:rPr>
              <a:t>) </a:t>
            </a:r>
            <a:r>
              <a:rPr lang="en-US" sz="4000" b="1" i="1" dirty="0">
                <a:effectLst>
                  <a:outerShdw blurRad="38100" dist="38100" dir="2700000" algn="tl">
                    <a:srgbClr val="C0C0C0"/>
                  </a:outerShdw>
                </a:effectLst>
                <a:latin typeface="Century Gothic" pitchFamily="34" charset="0"/>
              </a:rPr>
              <a:t>to return</a:t>
            </a:r>
            <a:endParaRPr lang="en-US" sz="4000" b="1" dirty="0">
              <a:effectLst>
                <a:outerShdw blurRad="38100" dist="38100" dir="2700000" algn="tl">
                  <a:srgbClr val="C0C0C0"/>
                </a:outerShdw>
              </a:effectLst>
              <a:latin typeface="Century Gothic" pitchFamily="34" charset="0"/>
            </a:endParaRPr>
          </a:p>
          <a:p>
            <a:pPr algn="ctr">
              <a:spcBef>
                <a:spcPct val="50000"/>
              </a:spcBef>
              <a:defRPr/>
            </a:pPr>
            <a:r>
              <a:rPr lang="en-US" sz="4000" b="1" dirty="0" err="1">
                <a:effectLst>
                  <a:outerShdw blurRad="38100" dist="38100" dir="2700000" algn="tl">
                    <a:srgbClr val="C0C0C0"/>
                  </a:outerShdw>
                </a:effectLst>
                <a:latin typeface="Century Gothic" pitchFamily="34" charset="0"/>
              </a:rPr>
              <a:t>alm</a:t>
            </a:r>
            <a:r>
              <a:rPr lang="en-US" sz="4000" b="1" i="1" u="sng" dirty="0" err="1">
                <a:solidFill>
                  <a:srgbClr val="FF0000"/>
                </a:solidFill>
                <a:effectLst>
                  <a:outerShdw blurRad="38100" dist="38100" dir="2700000" algn="tl">
                    <a:srgbClr val="C0C0C0"/>
                  </a:outerShdw>
                </a:effectLst>
                <a:latin typeface="Century Gothic" pitchFamily="34" charset="0"/>
              </a:rPr>
              <a:t>o</a:t>
            </a:r>
            <a:r>
              <a:rPr lang="en-US" sz="4000" b="1" dirty="0" err="1">
                <a:effectLst>
                  <a:outerShdw blurRad="38100" dist="38100" dir="2700000" algn="tl">
                    <a:srgbClr val="C0C0C0"/>
                  </a:outerShdw>
                </a:effectLst>
                <a:latin typeface="Century Gothic" pitchFamily="34" charset="0"/>
              </a:rPr>
              <a:t>rzar</a:t>
            </a:r>
            <a:r>
              <a:rPr lang="en-US" sz="4000" b="1" dirty="0">
                <a:effectLst>
                  <a:outerShdw blurRad="38100" dist="38100" dir="2700000" algn="tl">
                    <a:srgbClr val="C0C0C0"/>
                  </a:outerShdw>
                </a:effectLst>
                <a:latin typeface="Century Gothic" pitchFamily="34" charset="0"/>
              </a:rPr>
              <a:t> (</a:t>
            </a:r>
            <a:r>
              <a:rPr lang="en-US" sz="4000" b="1" dirty="0" err="1">
                <a:solidFill>
                  <a:srgbClr val="FF0000"/>
                </a:solidFill>
                <a:effectLst>
                  <a:outerShdw blurRad="38100" dist="38100" dir="2700000" algn="tl">
                    <a:srgbClr val="C0C0C0"/>
                  </a:outerShdw>
                </a:effectLst>
                <a:latin typeface="Century Gothic" pitchFamily="34" charset="0"/>
              </a:rPr>
              <a:t>o</a:t>
            </a:r>
            <a:r>
              <a:rPr lang="en-US" sz="4000" b="1" dirty="0" err="1">
                <a:solidFill>
                  <a:srgbClr val="FF0000"/>
                </a:solidFill>
                <a:effectLst>
                  <a:outerShdw blurRad="38100" dist="38100" dir="2700000" algn="tl">
                    <a:srgbClr val="C0C0C0"/>
                  </a:outerShdw>
                </a:effectLst>
                <a:latin typeface="Century Gothic" pitchFamily="34" charset="0"/>
                <a:sym typeface="Wingdings" pitchFamily="2" charset="2"/>
              </a:rPr>
              <a:t></a:t>
            </a:r>
            <a:r>
              <a:rPr lang="en-US" sz="4000" b="1" dirty="0" err="1">
                <a:solidFill>
                  <a:srgbClr val="FF0000"/>
                </a:solidFill>
                <a:effectLst>
                  <a:outerShdw blurRad="38100" dist="38100" dir="2700000" algn="tl">
                    <a:srgbClr val="C0C0C0"/>
                  </a:outerShdw>
                </a:effectLst>
                <a:latin typeface="Century Gothic" pitchFamily="34" charset="0"/>
              </a:rPr>
              <a:t>ue</a:t>
            </a:r>
            <a:r>
              <a:rPr lang="en-US" sz="4000" b="1" dirty="0">
                <a:effectLst>
                  <a:outerShdw blurRad="38100" dist="38100" dir="2700000" algn="tl">
                    <a:srgbClr val="C0C0C0"/>
                  </a:outerShdw>
                </a:effectLst>
                <a:latin typeface="Century Gothic" pitchFamily="34" charset="0"/>
              </a:rPr>
              <a:t>) </a:t>
            </a:r>
            <a:r>
              <a:rPr lang="en-US" sz="4000" b="1" i="1" dirty="0">
                <a:effectLst>
                  <a:outerShdw blurRad="38100" dist="38100" dir="2700000" algn="tl">
                    <a:srgbClr val="C0C0C0"/>
                  </a:outerShdw>
                </a:effectLst>
                <a:latin typeface="Century Gothic" pitchFamily="34" charset="0"/>
              </a:rPr>
              <a:t>to have lunch</a:t>
            </a:r>
            <a:endParaRPr lang="en-US" sz="4000" b="1" dirty="0">
              <a:effectLst>
                <a:outerShdw blurRad="38100" dist="38100" dir="2700000" algn="tl">
                  <a:srgbClr val="C0C0C0"/>
                </a:outerShdw>
              </a:effectLst>
              <a:latin typeface="Century Gothic" pitchFamily="34" charset="0"/>
            </a:endParaRPr>
          </a:p>
          <a:p>
            <a:pPr algn="ctr">
              <a:spcBef>
                <a:spcPct val="50000"/>
              </a:spcBef>
              <a:defRPr/>
            </a:pPr>
            <a:r>
              <a:rPr lang="en-US" sz="4000" b="1" dirty="0" err="1">
                <a:effectLst>
                  <a:outerShdw blurRad="38100" dist="38100" dir="2700000" algn="tl">
                    <a:srgbClr val="C0C0C0"/>
                  </a:outerShdw>
                </a:effectLst>
                <a:latin typeface="Century Gothic" pitchFamily="34" charset="0"/>
              </a:rPr>
              <a:t>j</a:t>
            </a:r>
            <a:r>
              <a:rPr lang="en-US" sz="4000" b="1" i="1" u="sng" dirty="0" err="1">
                <a:solidFill>
                  <a:srgbClr val="FF0000"/>
                </a:solidFill>
                <a:effectLst>
                  <a:outerShdw blurRad="38100" dist="38100" dir="2700000" algn="tl">
                    <a:srgbClr val="C0C0C0"/>
                  </a:outerShdw>
                </a:effectLst>
                <a:latin typeface="Century Gothic" pitchFamily="34" charset="0"/>
              </a:rPr>
              <a:t>u</a:t>
            </a:r>
            <a:r>
              <a:rPr lang="en-US" sz="4000" b="1" dirty="0" err="1">
                <a:effectLst>
                  <a:outerShdw blurRad="38100" dist="38100" dir="2700000" algn="tl">
                    <a:srgbClr val="C0C0C0"/>
                  </a:outerShdw>
                </a:effectLst>
                <a:latin typeface="Century Gothic" pitchFamily="34" charset="0"/>
              </a:rPr>
              <a:t>gar</a:t>
            </a:r>
            <a:r>
              <a:rPr lang="en-US" sz="4000" b="1" dirty="0">
                <a:effectLst>
                  <a:outerShdw blurRad="38100" dist="38100" dir="2700000" algn="tl">
                    <a:srgbClr val="C0C0C0"/>
                  </a:outerShdw>
                </a:effectLst>
                <a:latin typeface="Century Gothic" pitchFamily="34" charset="0"/>
              </a:rPr>
              <a:t> (</a:t>
            </a:r>
            <a:r>
              <a:rPr lang="en-US" sz="4000" b="1" dirty="0" err="1">
                <a:solidFill>
                  <a:srgbClr val="FF0000"/>
                </a:solidFill>
                <a:effectLst>
                  <a:outerShdw blurRad="38100" dist="38100" dir="2700000" algn="tl">
                    <a:srgbClr val="C0C0C0"/>
                  </a:outerShdw>
                </a:effectLst>
                <a:latin typeface="Century Gothic" pitchFamily="34" charset="0"/>
              </a:rPr>
              <a:t>u</a:t>
            </a:r>
            <a:r>
              <a:rPr lang="en-US" sz="4000" b="1" dirty="0" err="1">
                <a:solidFill>
                  <a:srgbClr val="FF0000"/>
                </a:solidFill>
                <a:effectLst>
                  <a:outerShdw blurRad="38100" dist="38100" dir="2700000" algn="tl">
                    <a:srgbClr val="C0C0C0"/>
                  </a:outerShdw>
                </a:effectLst>
                <a:latin typeface="Century Gothic" pitchFamily="34" charset="0"/>
                <a:sym typeface="Wingdings" pitchFamily="2" charset="2"/>
              </a:rPr>
              <a:t></a:t>
            </a:r>
            <a:r>
              <a:rPr lang="en-US" sz="4000" b="1" dirty="0" err="1">
                <a:solidFill>
                  <a:srgbClr val="FF0000"/>
                </a:solidFill>
                <a:effectLst>
                  <a:outerShdw blurRad="38100" dist="38100" dir="2700000" algn="tl">
                    <a:srgbClr val="C0C0C0"/>
                  </a:outerShdw>
                </a:effectLst>
                <a:latin typeface="Century Gothic" pitchFamily="34" charset="0"/>
              </a:rPr>
              <a:t>ue</a:t>
            </a:r>
            <a:r>
              <a:rPr lang="en-US" sz="4000" b="1" dirty="0">
                <a:effectLst>
                  <a:outerShdw blurRad="38100" dist="38100" dir="2700000" algn="tl">
                    <a:srgbClr val="C0C0C0"/>
                  </a:outerShdw>
                </a:effectLst>
                <a:latin typeface="Century Gothic" pitchFamily="34" charset="0"/>
              </a:rPr>
              <a:t>) </a:t>
            </a:r>
            <a:r>
              <a:rPr lang="en-US" sz="4000" b="1" i="1" dirty="0">
                <a:effectLst>
                  <a:outerShdw blurRad="38100" dist="38100" dir="2700000" algn="tl">
                    <a:srgbClr val="C0C0C0"/>
                  </a:outerShdw>
                </a:effectLst>
                <a:latin typeface="Century Gothic" pitchFamily="34" charset="0"/>
              </a:rPr>
              <a:t>to play (a sport)</a:t>
            </a:r>
          </a:p>
        </p:txBody>
      </p:sp>
    </p:spTree>
    <p:extLst>
      <p:ext uri="{BB962C8B-B14F-4D97-AF65-F5344CB8AC3E}">
        <p14:creationId xmlns:p14="http://schemas.microsoft.com/office/powerpoint/2010/main" val="15251400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IV. Indiquen la respuesta correcta</a:t>
            </a:r>
            <a:endParaRPr lang="es-CR" dirty="0"/>
          </a:p>
        </p:txBody>
      </p:sp>
      <p:sp>
        <p:nvSpPr>
          <p:cNvPr id="3" name="Content Placeholder 2"/>
          <p:cNvSpPr>
            <a:spLocks noGrp="1"/>
          </p:cNvSpPr>
          <p:nvPr>
            <p:ph idx="1"/>
          </p:nvPr>
        </p:nvSpPr>
        <p:spPr>
          <a:xfrm>
            <a:off x="677334" y="1553029"/>
            <a:ext cx="10005180" cy="4992914"/>
          </a:xfrm>
        </p:spPr>
        <p:txBody>
          <a:bodyPr>
            <a:normAutofit/>
          </a:bodyPr>
          <a:lstStyle/>
          <a:p>
            <a:pPr marL="457200" indent="-457200">
              <a:buFont typeface="+mj-lt"/>
              <a:buAutoNum type="arabicPeriod"/>
            </a:pPr>
            <a:r>
              <a:rPr lang="es-ES" sz="2400" dirty="0"/>
              <a:t>Mis amigos nunca </a:t>
            </a:r>
            <a:r>
              <a:rPr lang="es-ES" sz="2400" u="sng" dirty="0"/>
              <a:t>                           </a:t>
            </a:r>
            <a:r>
              <a:rPr lang="es-ES" sz="2400" dirty="0" smtClean="0"/>
              <a:t> </a:t>
            </a:r>
            <a:r>
              <a:rPr lang="es-ES" sz="2400" dirty="0"/>
              <a:t>por la noche. (</a:t>
            </a:r>
            <a:r>
              <a:rPr lang="es-ES" sz="2400" b="1" dirty="0"/>
              <a:t>dormir)</a:t>
            </a:r>
            <a:endParaRPr lang="en-US" sz="2400" dirty="0"/>
          </a:p>
          <a:p>
            <a:pPr marL="457200" indent="-457200">
              <a:buFont typeface="+mj-lt"/>
              <a:buAutoNum type="arabicPeriod"/>
            </a:pPr>
            <a:r>
              <a:rPr lang="es-ES" sz="2400" dirty="0"/>
              <a:t>Pablo </a:t>
            </a:r>
            <a:r>
              <a:rPr lang="es-ES" sz="2400" u="sng" dirty="0"/>
              <a:t>                                </a:t>
            </a:r>
            <a:r>
              <a:rPr lang="es-ES" sz="2400" dirty="0" smtClean="0"/>
              <a:t>al </a:t>
            </a:r>
            <a:r>
              <a:rPr lang="es-ES" sz="2400" dirty="0"/>
              <a:t>golf cada sábado. (</a:t>
            </a:r>
            <a:r>
              <a:rPr lang="es-ES" sz="2400" b="1" dirty="0"/>
              <a:t>jugar</a:t>
            </a:r>
            <a:r>
              <a:rPr lang="es-ES" sz="2400" dirty="0"/>
              <a:t>)</a:t>
            </a:r>
            <a:endParaRPr lang="en-US" sz="2400" dirty="0"/>
          </a:p>
          <a:p>
            <a:pPr marL="457200" indent="-457200">
              <a:buFont typeface="+mj-lt"/>
              <a:buAutoNum type="arabicPeriod"/>
            </a:pPr>
            <a:r>
              <a:rPr lang="es-ES" sz="2400" dirty="0"/>
              <a:t>Mis amigos </a:t>
            </a:r>
            <a:r>
              <a:rPr lang="es-ES" sz="2400" u="sng" dirty="0"/>
              <a:t>                                   </a:t>
            </a:r>
            <a:r>
              <a:rPr lang="es-ES" sz="2400" dirty="0" smtClean="0"/>
              <a:t> </a:t>
            </a:r>
            <a:r>
              <a:rPr lang="es-ES" sz="2400" dirty="0"/>
              <a:t>al fútbol americano todos los días. (</a:t>
            </a:r>
            <a:r>
              <a:rPr lang="es-ES" sz="2400" b="1" dirty="0"/>
              <a:t>jugar</a:t>
            </a:r>
            <a:r>
              <a:rPr lang="es-ES" sz="2400" dirty="0"/>
              <a:t>)</a:t>
            </a:r>
            <a:endParaRPr lang="en-US" sz="2400" dirty="0"/>
          </a:p>
          <a:p>
            <a:pPr marL="457200" indent="-457200">
              <a:buFont typeface="+mj-lt"/>
              <a:buAutoNum type="arabicPeriod"/>
            </a:pPr>
            <a:r>
              <a:rPr lang="es-ES" sz="2400" dirty="0"/>
              <a:t>Yo </a:t>
            </a:r>
            <a:r>
              <a:rPr lang="es-ES" sz="2400" u="sng" dirty="0"/>
              <a:t> </a:t>
            </a:r>
            <a:r>
              <a:rPr lang="es-ES" sz="2400" u="sng" dirty="0" smtClean="0"/>
              <a:t>                                                  </a:t>
            </a:r>
            <a:r>
              <a:rPr lang="es-ES" sz="2400" dirty="0" smtClean="0"/>
              <a:t> </a:t>
            </a:r>
            <a:r>
              <a:rPr lang="es-ES" sz="2400" dirty="0"/>
              <a:t>una ensalada mixta. (</a:t>
            </a:r>
            <a:r>
              <a:rPr lang="es-ES" sz="2400" b="1" dirty="0"/>
              <a:t>querer</a:t>
            </a:r>
            <a:r>
              <a:rPr lang="es-ES" sz="2400" dirty="0"/>
              <a:t>)</a:t>
            </a:r>
            <a:endParaRPr lang="en-US" sz="2400" dirty="0"/>
          </a:p>
          <a:p>
            <a:pPr marL="457200" indent="-457200">
              <a:buFont typeface="+mj-lt"/>
              <a:buAutoNum type="arabicPeriod"/>
            </a:pPr>
            <a:r>
              <a:rPr lang="es-ES" sz="2400" dirty="0"/>
              <a:t>Marisol y yo </a:t>
            </a:r>
            <a:r>
              <a:rPr lang="es-ES" sz="2400" u="sng" dirty="0"/>
              <a:t>                           </a:t>
            </a:r>
            <a:r>
              <a:rPr lang="es-ES" sz="2400" u="sng" dirty="0" smtClean="0"/>
              <a:t> </a:t>
            </a:r>
            <a:r>
              <a:rPr lang="es-ES" sz="2400" dirty="0" smtClean="0"/>
              <a:t>café </a:t>
            </a:r>
            <a:r>
              <a:rPr lang="es-ES" sz="2400" dirty="0"/>
              <a:t>con leche y pan dulce. (</a:t>
            </a:r>
            <a:r>
              <a:rPr lang="es-ES" sz="2400" b="1" dirty="0"/>
              <a:t>querer</a:t>
            </a:r>
            <a:r>
              <a:rPr lang="es-ES" sz="2400" dirty="0"/>
              <a:t>)</a:t>
            </a:r>
            <a:endParaRPr lang="en-US" sz="2400" dirty="0"/>
          </a:p>
          <a:p>
            <a:pPr marL="457200" indent="-457200">
              <a:buFont typeface="+mj-lt"/>
              <a:buAutoNum type="arabicPeriod"/>
            </a:pPr>
            <a:r>
              <a:rPr lang="es-ES" sz="2400" dirty="0"/>
              <a:t>Tú  </a:t>
            </a:r>
            <a:r>
              <a:rPr lang="es-ES" sz="2400" u="sng" dirty="0"/>
              <a:t>                                            </a:t>
            </a:r>
            <a:r>
              <a:rPr lang="es-ES" sz="2400" dirty="0"/>
              <a:t> ocho horas cada noche. (</a:t>
            </a:r>
            <a:r>
              <a:rPr lang="es-ES" sz="2400" b="1" dirty="0"/>
              <a:t>dormir</a:t>
            </a:r>
            <a:r>
              <a:rPr lang="es-ES" sz="2400" dirty="0"/>
              <a:t>)</a:t>
            </a:r>
            <a:endParaRPr lang="en-US" sz="2400" dirty="0"/>
          </a:p>
          <a:p>
            <a:pPr marL="457200" indent="-457200">
              <a:buFont typeface="+mj-lt"/>
              <a:buAutoNum type="arabicPeriod"/>
            </a:pPr>
            <a:r>
              <a:rPr lang="es-ES" sz="2400" dirty="0"/>
              <a:t>Mi hermana </a:t>
            </a:r>
            <a:r>
              <a:rPr lang="es-ES" sz="2400" u="sng" dirty="0"/>
              <a:t>                               </a:t>
            </a:r>
            <a:r>
              <a:rPr lang="es-ES" sz="2400" dirty="0" smtClean="0"/>
              <a:t> </a:t>
            </a:r>
            <a:r>
              <a:rPr lang="es-ES" sz="2400" dirty="0"/>
              <a:t>a la casa muy tarde por la noche. (</a:t>
            </a:r>
            <a:r>
              <a:rPr lang="es-ES" sz="2400" b="1" dirty="0"/>
              <a:t>volver</a:t>
            </a:r>
            <a:r>
              <a:rPr lang="es-ES" sz="2400" dirty="0"/>
              <a:t>)</a:t>
            </a:r>
            <a:endParaRPr lang="en-US" sz="2400" dirty="0"/>
          </a:p>
          <a:p>
            <a:pPr marL="0" indent="0">
              <a:buNone/>
            </a:pPr>
            <a:endParaRPr lang="es-CR" dirty="0"/>
          </a:p>
        </p:txBody>
      </p:sp>
      <p:sp>
        <p:nvSpPr>
          <p:cNvPr id="4" name="TextBox 3"/>
          <p:cNvSpPr txBox="1"/>
          <p:nvPr/>
        </p:nvSpPr>
        <p:spPr>
          <a:xfrm>
            <a:off x="2971800" y="3287487"/>
            <a:ext cx="2103120" cy="461665"/>
          </a:xfrm>
          <a:prstGeom prst="rect">
            <a:avLst/>
          </a:prstGeom>
          <a:noFill/>
        </p:spPr>
        <p:txBody>
          <a:bodyPr wrap="square" rtlCol="0">
            <a:spAutoFit/>
          </a:bodyPr>
          <a:lstStyle/>
          <a:p>
            <a:r>
              <a:rPr lang="es-CR" sz="2400" dirty="0" smtClean="0">
                <a:solidFill>
                  <a:schemeClr val="accent1"/>
                </a:solidFill>
              </a:rPr>
              <a:t>quiero</a:t>
            </a:r>
            <a:endParaRPr lang="es-CR" sz="2400" dirty="0">
              <a:solidFill>
                <a:schemeClr val="accent1"/>
              </a:solidFill>
            </a:endParaRPr>
          </a:p>
        </p:txBody>
      </p:sp>
      <p:sp>
        <p:nvSpPr>
          <p:cNvPr id="5" name="TextBox 4"/>
          <p:cNvSpPr txBox="1"/>
          <p:nvPr/>
        </p:nvSpPr>
        <p:spPr>
          <a:xfrm>
            <a:off x="2560320" y="2014694"/>
            <a:ext cx="2103120" cy="461665"/>
          </a:xfrm>
          <a:prstGeom prst="rect">
            <a:avLst/>
          </a:prstGeom>
          <a:noFill/>
        </p:spPr>
        <p:txBody>
          <a:bodyPr wrap="square" rtlCol="0">
            <a:spAutoFit/>
          </a:bodyPr>
          <a:lstStyle/>
          <a:p>
            <a:r>
              <a:rPr lang="es-CR" sz="2400" dirty="0" smtClean="0">
                <a:solidFill>
                  <a:schemeClr val="accent1"/>
                </a:solidFill>
              </a:rPr>
              <a:t>juega</a:t>
            </a:r>
            <a:endParaRPr lang="es-CR" sz="2400" dirty="0">
              <a:solidFill>
                <a:schemeClr val="accent1"/>
              </a:solidFill>
            </a:endParaRPr>
          </a:p>
        </p:txBody>
      </p:sp>
      <p:sp>
        <p:nvSpPr>
          <p:cNvPr id="6" name="TextBox 5"/>
          <p:cNvSpPr txBox="1"/>
          <p:nvPr/>
        </p:nvSpPr>
        <p:spPr>
          <a:xfrm>
            <a:off x="3576804" y="2496458"/>
            <a:ext cx="2103120" cy="461665"/>
          </a:xfrm>
          <a:prstGeom prst="rect">
            <a:avLst/>
          </a:prstGeom>
          <a:noFill/>
        </p:spPr>
        <p:txBody>
          <a:bodyPr wrap="square" rtlCol="0">
            <a:spAutoFit/>
          </a:bodyPr>
          <a:lstStyle/>
          <a:p>
            <a:r>
              <a:rPr lang="es-CR" sz="2400" dirty="0" smtClean="0">
                <a:solidFill>
                  <a:schemeClr val="accent1"/>
                </a:solidFill>
              </a:rPr>
              <a:t>juegan</a:t>
            </a:r>
            <a:endParaRPr lang="es-CR" sz="2400" dirty="0">
              <a:solidFill>
                <a:schemeClr val="accent1"/>
              </a:solidFill>
            </a:endParaRPr>
          </a:p>
        </p:txBody>
      </p:sp>
      <p:sp>
        <p:nvSpPr>
          <p:cNvPr id="7" name="TextBox 6"/>
          <p:cNvSpPr txBox="1"/>
          <p:nvPr/>
        </p:nvSpPr>
        <p:spPr>
          <a:xfrm>
            <a:off x="3215640" y="3847683"/>
            <a:ext cx="2103120" cy="461665"/>
          </a:xfrm>
          <a:prstGeom prst="rect">
            <a:avLst/>
          </a:prstGeom>
          <a:noFill/>
        </p:spPr>
        <p:txBody>
          <a:bodyPr wrap="square" rtlCol="0">
            <a:spAutoFit/>
          </a:bodyPr>
          <a:lstStyle/>
          <a:p>
            <a:r>
              <a:rPr lang="es-CR" sz="2400" dirty="0" smtClean="0">
                <a:solidFill>
                  <a:schemeClr val="accent1"/>
                </a:solidFill>
              </a:rPr>
              <a:t>queremos</a:t>
            </a:r>
            <a:endParaRPr lang="es-CR" sz="2400" dirty="0">
              <a:solidFill>
                <a:schemeClr val="accent1"/>
              </a:solidFill>
            </a:endParaRPr>
          </a:p>
        </p:txBody>
      </p:sp>
      <p:sp>
        <p:nvSpPr>
          <p:cNvPr id="8" name="TextBox 7"/>
          <p:cNvSpPr txBox="1"/>
          <p:nvPr/>
        </p:nvSpPr>
        <p:spPr>
          <a:xfrm>
            <a:off x="3870960" y="1553029"/>
            <a:ext cx="2103120" cy="461665"/>
          </a:xfrm>
          <a:prstGeom prst="rect">
            <a:avLst/>
          </a:prstGeom>
          <a:noFill/>
        </p:spPr>
        <p:txBody>
          <a:bodyPr wrap="square" rtlCol="0">
            <a:spAutoFit/>
          </a:bodyPr>
          <a:lstStyle/>
          <a:p>
            <a:r>
              <a:rPr lang="es-CR" sz="2400" dirty="0" smtClean="0">
                <a:solidFill>
                  <a:schemeClr val="accent1"/>
                </a:solidFill>
              </a:rPr>
              <a:t>duermen</a:t>
            </a:r>
            <a:endParaRPr lang="es-CR" sz="2400" dirty="0">
              <a:solidFill>
                <a:schemeClr val="accent1"/>
              </a:solidFill>
            </a:endParaRPr>
          </a:p>
        </p:txBody>
      </p:sp>
      <p:sp>
        <p:nvSpPr>
          <p:cNvPr id="9" name="TextBox 8"/>
          <p:cNvSpPr txBox="1"/>
          <p:nvPr/>
        </p:nvSpPr>
        <p:spPr>
          <a:xfrm>
            <a:off x="2560320" y="4401569"/>
            <a:ext cx="2103120" cy="461665"/>
          </a:xfrm>
          <a:prstGeom prst="rect">
            <a:avLst/>
          </a:prstGeom>
          <a:noFill/>
        </p:spPr>
        <p:txBody>
          <a:bodyPr wrap="square" rtlCol="0">
            <a:spAutoFit/>
          </a:bodyPr>
          <a:lstStyle/>
          <a:p>
            <a:r>
              <a:rPr lang="es-CR" sz="2400" dirty="0" smtClean="0">
                <a:solidFill>
                  <a:schemeClr val="accent1"/>
                </a:solidFill>
              </a:rPr>
              <a:t>duermes</a:t>
            </a:r>
            <a:endParaRPr lang="es-CR" sz="2400" dirty="0">
              <a:solidFill>
                <a:schemeClr val="accent1"/>
              </a:solidFill>
            </a:endParaRPr>
          </a:p>
        </p:txBody>
      </p:sp>
      <p:sp>
        <p:nvSpPr>
          <p:cNvPr id="10" name="TextBox 9"/>
          <p:cNvSpPr txBox="1"/>
          <p:nvPr/>
        </p:nvSpPr>
        <p:spPr>
          <a:xfrm>
            <a:off x="3352800" y="4815282"/>
            <a:ext cx="2103120" cy="461665"/>
          </a:xfrm>
          <a:prstGeom prst="rect">
            <a:avLst/>
          </a:prstGeom>
          <a:noFill/>
        </p:spPr>
        <p:txBody>
          <a:bodyPr wrap="square" rtlCol="0">
            <a:spAutoFit/>
          </a:bodyPr>
          <a:lstStyle/>
          <a:p>
            <a:r>
              <a:rPr lang="es-CR" sz="2400" dirty="0" smtClean="0">
                <a:solidFill>
                  <a:schemeClr val="accent1"/>
                </a:solidFill>
              </a:rPr>
              <a:t>vuelve</a:t>
            </a:r>
            <a:endParaRPr lang="es-CR" sz="2400" dirty="0">
              <a:solidFill>
                <a:schemeClr val="accent1"/>
              </a:solidFill>
            </a:endParaRPr>
          </a:p>
        </p:txBody>
      </p:sp>
    </p:spTree>
    <p:extLst>
      <p:ext uri="{BB962C8B-B14F-4D97-AF65-F5344CB8AC3E}">
        <p14:creationId xmlns:p14="http://schemas.microsoft.com/office/powerpoint/2010/main" val="370999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526209" cy="1320800"/>
          </a:xfrm>
        </p:spPr>
        <p:txBody>
          <a:bodyPr>
            <a:normAutofit fontScale="90000"/>
          </a:bodyPr>
          <a:lstStyle/>
          <a:p>
            <a:pPr lvl="0"/>
            <a:r>
              <a:rPr lang="es-CR" dirty="0" smtClean="0"/>
              <a:t>V. </a:t>
            </a:r>
            <a:r>
              <a:rPr lang="es-ES" dirty="0"/>
              <a:t>Completen estas oraciones con la forma correcta del verbo que está en paréntesis.</a:t>
            </a:r>
            <a:r>
              <a:rPr lang="en-US" dirty="0"/>
              <a:t/>
            </a:r>
            <a:br>
              <a:rPr lang="en-US" dirty="0"/>
            </a:br>
            <a:endParaRPr lang="es-CR" dirty="0"/>
          </a:p>
        </p:txBody>
      </p:sp>
      <p:sp>
        <p:nvSpPr>
          <p:cNvPr id="3" name="Content Placeholder 2"/>
          <p:cNvSpPr>
            <a:spLocks noGrp="1"/>
          </p:cNvSpPr>
          <p:nvPr>
            <p:ph idx="1"/>
          </p:nvPr>
        </p:nvSpPr>
        <p:spPr>
          <a:xfrm>
            <a:off x="677334" y="2160589"/>
            <a:ext cx="10077752" cy="4399868"/>
          </a:xfrm>
        </p:spPr>
        <p:txBody>
          <a:bodyPr>
            <a:noAutofit/>
          </a:bodyPr>
          <a:lstStyle/>
          <a:p>
            <a:pPr>
              <a:lnSpc>
                <a:spcPct val="150000"/>
              </a:lnSpc>
              <a:buFont typeface="+mj-lt"/>
              <a:buAutoNum type="arabicPeriod"/>
            </a:pPr>
            <a:r>
              <a:rPr lang="es-ES" sz="2400" dirty="0" smtClean="0"/>
              <a:t>Yo _____________________ </a:t>
            </a:r>
            <a:r>
              <a:rPr lang="es-ES" sz="2400" dirty="0"/>
              <a:t>siete horas cada noche. </a:t>
            </a:r>
            <a:r>
              <a:rPr lang="es-DO" sz="2400" dirty="0"/>
              <a:t>(</a:t>
            </a:r>
            <a:r>
              <a:rPr lang="es-DO" sz="2400" b="1" dirty="0"/>
              <a:t>dormir</a:t>
            </a:r>
            <a:r>
              <a:rPr lang="es-DO" sz="2400" dirty="0"/>
              <a:t>)</a:t>
            </a:r>
            <a:endParaRPr lang="en-US" sz="2400" dirty="0" smtClean="0"/>
          </a:p>
          <a:p>
            <a:pPr>
              <a:lnSpc>
                <a:spcPct val="150000"/>
              </a:lnSpc>
              <a:buFont typeface="+mj-lt"/>
              <a:buAutoNum type="arabicPeriod"/>
            </a:pPr>
            <a:r>
              <a:rPr lang="en-US" sz="2400" dirty="0" smtClean="0"/>
              <a:t>Gloria </a:t>
            </a:r>
            <a:r>
              <a:rPr lang="en-US" sz="2400" u="sng" dirty="0" smtClean="0"/>
              <a:t>                                       </a:t>
            </a:r>
            <a:r>
              <a:rPr lang="en-US" sz="2400" dirty="0" smtClean="0"/>
              <a:t>al </a:t>
            </a:r>
            <a:r>
              <a:rPr lang="es-CR" sz="2400" dirty="0"/>
              <a:t>vóleibol</a:t>
            </a:r>
            <a:r>
              <a:rPr lang="en-US" sz="2400" dirty="0"/>
              <a:t>. (</a:t>
            </a:r>
            <a:r>
              <a:rPr lang="en-US" sz="2400" b="1" dirty="0" err="1"/>
              <a:t>jugar</a:t>
            </a:r>
            <a:r>
              <a:rPr lang="en-US" sz="2400" dirty="0"/>
              <a:t>)</a:t>
            </a:r>
          </a:p>
          <a:p>
            <a:pPr>
              <a:lnSpc>
                <a:spcPct val="150000"/>
              </a:lnSpc>
              <a:buFont typeface="+mj-lt"/>
              <a:buAutoNum type="arabicPeriod"/>
            </a:pPr>
            <a:r>
              <a:rPr lang="es-ES" sz="2400" dirty="0"/>
              <a:t>Marco y Juan </a:t>
            </a:r>
            <a:r>
              <a:rPr lang="es-ES" sz="2400" u="sng" dirty="0"/>
              <a:t>                                       </a:t>
            </a:r>
            <a:r>
              <a:rPr lang="es-ES" sz="2400" dirty="0"/>
              <a:t> al fútbol americano. </a:t>
            </a:r>
            <a:r>
              <a:rPr lang="es-DO" sz="2400" dirty="0"/>
              <a:t>(</a:t>
            </a:r>
            <a:r>
              <a:rPr lang="es-DO" sz="2400" b="1" dirty="0"/>
              <a:t>jugar</a:t>
            </a:r>
            <a:r>
              <a:rPr lang="es-DO" sz="2400" dirty="0" smtClean="0"/>
              <a:t>)</a:t>
            </a:r>
            <a:endParaRPr lang="es-ES" sz="2400" dirty="0" smtClean="0"/>
          </a:p>
          <a:p>
            <a:pPr>
              <a:lnSpc>
                <a:spcPct val="150000"/>
              </a:lnSpc>
              <a:buFont typeface="+mj-lt"/>
              <a:buAutoNum type="arabicPeriod"/>
            </a:pPr>
            <a:r>
              <a:rPr lang="es-ES" sz="2400" dirty="0" smtClean="0"/>
              <a:t>Miguel </a:t>
            </a:r>
            <a:r>
              <a:rPr lang="es-ES" sz="2400" dirty="0"/>
              <a:t>y yo </a:t>
            </a:r>
            <a:r>
              <a:rPr lang="es-ES" sz="2400" u="sng" dirty="0"/>
              <a:t>                                               </a:t>
            </a:r>
            <a:r>
              <a:rPr lang="es-ES" sz="2400" dirty="0" smtClean="0"/>
              <a:t>Taco </a:t>
            </a:r>
            <a:r>
              <a:rPr lang="es-ES" sz="2400" dirty="0"/>
              <a:t>Bell. </a:t>
            </a:r>
            <a:r>
              <a:rPr lang="es-DO" sz="2400" dirty="0"/>
              <a:t>(</a:t>
            </a:r>
            <a:r>
              <a:rPr lang="es-DO" sz="2400" b="1" dirty="0"/>
              <a:t>querer</a:t>
            </a:r>
            <a:r>
              <a:rPr lang="es-DO" sz="2400" dirty="0"/>
              <a:t>)</a:t>
            </a:r>
            <a:endParaRPr lang="en-US" sz="2400" dirty="0"/>
          </a:p>
          <a:p>
            <a:pPr>
              <a:lnSpc>
                <a:spcPct val="150000"/>
              </a:lnSpc>
              <a:buFont typeface="+mj-lt"/>
              <a:buAutoNum type="arabicPeriod"/>
            </a:pPr>
            <a:r>
              <a:rPr lang="es-ES" sz="2400" dirty="0" smtClean="0"/>
              <a:t>Tú </a:t>
            </a:r>
            <a:r>
              <a:rPr lang="es-ES" sz="2400" u="sng" dirty="0" smtClean="0"/>
              <a:t>                                               </a:t>
            </a:r>
            <a:r>
              <a:rPr lang="es-ES" sz="2400" dirty="0" smtClean="0"/>
              <a:t>té </a:t>
            </a:r>
            <a:r>
              <a:rPr lang="es-ES" sz="2400" dirty="0"/>
              <a:t>helado a la limonada. </a:t>
            </a:r>
            <a:r>
              <a:rPr lang="es-DO" sz="2400" dirty="0"/>
              <a:t>(</a:t>
            </a:r>
            <a:r>
              <a:rPr lang="es-DO" sz="2400" b="1" dirty="0"/>
              <a:t>preferir</a:t>
            </a:r>
            <a:r>
              <a:rPr lang="es-DO" sz="2400" dirty="0"/>
              <a:t>)</a:t>
            </a:r>
            <a:endParaRPr lang="es-CR" sz="2400" dirty="0"/>
          </a:p>
        </p:txBody>
      </p:sp>
      <p:sp>
        <p:nvSpPr>
          <p:cNvPr id="4" name="TextBox 3"/>
          <p:cNvSpPr txBox="1"/>
          <p:nvPr/>
        </p:nvSpPr>
        <p:spPr>
          <a:xfrm>
            <a:off x="2331720" y="2160589"/>
            <a:ext cx="2103120" cy="461665"/>
          </a:xfrm>
          <a:prstGeom prst="rect">
            <a:avLst/>
          </a:prstGeom>
          <a:noFill/>
        </p:spPr>
        <p:txBody>
          <a:bodyPr wrap="square" rtlCol="0">
            <a:spAutoFit/>
          </a:bodyPr>
          <a:lstStyle/>
          <a:p>
            <a:r>
              <a:rPr lang="es-CR" sz="2400" dirty="0" smtClean="0">
                <a:solidFill>
                  <a:schemeClr val="accent1"/>
                </a:solidFill>
              </a:rPr>
              <a:t>duermo</a:t>
            </a:r>
            <a:endParaRPr lang="es-CR" sz="2400" dirty="0">
              <a:solidFill>
                <a:schemeClr val="accent1"/>
              </a:solidFill>
            </a:endParaRPr>
          </a:p>
        </p:txBody>
      </p:sp>
      <p:sp>
        <p:nvSpPr>
          <p:cNvPr id="5" name="TextBox 4"/>
          <p:cNvSpPr txBox="1"/>
          <p:nvPr/>
        </p:nvSpPr>
        <p:spPr>
          <a:xfrm>
            <a:off x="2545080" y="2957864"/>
            <a:ext cx="2103120" cy="461665"/>
          </a:xfrm>
          <a:prstGeom prst="rect">
            <a:avLst/>
          </a:prstGeom>
          <a:noFill/>
        </p:spPr>
        <p:txBody>
          <a:bodyPr wrap="square" rtlCol="0">
            <a:spAutoFit/>
          </a:bodyPr>
          <a:lstStyle/>
          <a:p>
            <a:r>
              <a:rPr lang="es-CR" sz="2400" dirty="0" smtClean="0">
                <a:solidFill>
                  <a:schemeClr val="accent1"/>
                </a:solidFill>
              </a:rPr>
              <a:t>juega</a:t>
            </a:r>
            <a:endParaRPr lang="es-CR" sz="2400" dirty="0">
              <a:solidFill>
                <a:schemeClr val="accent1"/>
              </a:solidFill>
            </a:endParaRPr>
          </a:p>
        </p:txBody>
      </p:sp>
      <p:sp>
        <p:nvSpPr>
          <p:cNvPr id="6" name="TextBox 5"/>
          <p:cNvSpPr txBox="1"/>
          <p:nvPr/>
        </p:nvSpPr>
        <p:spPr>
          <a:xfrm>
            <a:off x="4160520" y="3524306"/>
            <a:ext cx="2103120" cy="461665"/>
          </a:xfrm>
          <a:prstGeom prst="rect">
            <a:avLst/>
          </a:prstGeom>
          <a:noFill/>
        </p:spPr>
        <p:txBody>
          <a:bodyPr wrap="square" rtlCol="0">
            <a:spAutoFit/>
          </a:bodyPr>
          <a:lstStyle/>
          <a:p>
            <a:r>
              <a:rPr lang="es-CR" sz="2400" dirty="0" smtClean="0">
                <a:solidFill>
                  <a:schemeClr val="accent1"/>
                </a:solidFill>
              </a:rPr>
              <a:t>juegan</a:t>
            </a:r>
            <a:endParaRPr lang="es-CR" sz="2400" dirty="0">
              <a:solidFill>
                <a:schemeClr val="accent1"/>
              </a:solidFill>
            </a:endParaRPr>
          </a:p>
        </p:txBody>
      </p:sp>
      <p:sp>
        <p:nvSpPr>
          <p:cNvPr id="7" name="TextBox 6"/>
          <p:cNvSpPr txBox="1"/>
          <p:nvPr/>
        </p:nvSpPr>
        <p:spPr>
          <a:xfrm>
            <a:off x="3962400" y="4277505"/>
            <a:ext cx="2103120" cy="461665"/>
          </a:xfrm>
          <a:prstGeom prst="rect">
            <a:avLst/>
          </a:prstGeom>
          <a:noFill/>
        </p:spPr>
        <p:txBody>
          <a:bodyPr wrap="square" rtlCol="0">
            <a:spAutoFit/>
          </a:bodyPr>
          <a:lstStyle/>
          <a:p>
            <a:r>
              <a:rPr lang="es-CR" sz="2400" dirty="0" smtClean="0">
                <a:solidFill>
                  <a:schemeClr val="accent1"/>
                </a:solidFill>
              </a:rPr>
              <a:t>queremos</a:t>
            </a:r>
            <a:endParaRPr lang="es-CR" sz="2400" dirty="0">
              <a:solidFill>
                <a:schemeClr val="accent1"/>
              </a:solidFill>
            </a:endParaRPr>
          </a:p>
        </p:txBody>
      </p:sp>
      <p:sp>
        <p:nvSpPr>
          <p:cNvPr id="8" name="TextBox 7"/>
          <p:cNvSpPr txBox="1"/>
          <p:nvPr/>
        </p:nvSpPr>
        <p:spPr>
          <a:xfrm>
            <a:off x="2910840" y="4898642"/>
            <a:ext cx="2103120" cy="461665"/>
          </a:xfrm>
          <a:prstGeom prst="rect">
            <a:avLst/>
          </a:prstGeom>
          <a:noFill/>
        </p:spPr>
        <p:txBody>
          <a:bodyPr wrap="square" rtlCol="0">
            <a:spAutoFit/>
          </a:bodyPr>
          <a:lstStyle/>
          <a:p>
            <a:r>
              <a:rPr lang="es-CR" sz="2400" dirty="0" smtClean="0">
                <a:solidFill>
                  <a:schemeClr val="accent1"/>
                </a:solidFill>
              </a:rPr>
              <a:t>prefieres</a:t>
            </a:r>
            <a:endParaRPr lang="es-CR" sz="2400" dirty="0">
              <a:solidFill>
                <a:schemeClr val="accent1"/>
              </a:solidFill>
            </a:endParaRPr>
          </a:p>
        </p:txBody>
      </p:sp>
    </p:spTree>
    <p:extLst>
      <p:ext uri="{BB962C8B-B14F-4D97-AF65-F5344CB8AC3E}">
        <p14:creationId xmlns:p14="http://schemas.microsoft.com/office/powerpoint/2010/main" val="97280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Carrera de pizarritas</a:t>
            </a:r>
            <a:endParaRPr lang="es-CR"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s-CR" sz="2400" dirty="0" smtClean="0"/>
              <a:t>Necesitamos grupos de 3-4 personas.</a:t>
            </a:r>
          </a:p>
          <a:p>
            <a:pPr marL="457200" indent="-457200">
              <a:buFont typeface="+mj-lt"/>
              <a:buAutoNum type="arabicPeriod"/>
            </a:pPr>
            <a:r>
              <a:rPr lang="es-CR" sz="2400" dirty="0" smtClean="0"/>
              <a:t>La profesora dice un verbo en español.</a:t>
            </a:r>
          </a:p>
          <a:p>
            <a:pPr marL="457200" indent="-457200">
              <a:buFont typeface="+mj-lt"/>
              <a:buAutoNum type="arabicPeriod"/>
            </a:pPr>
            <a:r>
              <a:rPr lang="es-CR" sz="2400" dirty="0" smtClean="0"/>
              <a:t>Los grupos conjuguen el verbo en </a:t>
            </a:r>
            <a:r>
              <a:rPr lang="es-CR" sz="2400" b="1" u="sng" dirty="0" smtClean="0"/>
              <a:t>todas las formas</a:t>
            </a:r>
            <a:r>
              <a:rPr lang="es-CR" sz="2400" dirty="0" smtClean="0"/>
              <a:t> en la pizarrita. Todas las personas necesitan escribir una forma o más.</a:t>
            </a:r>
          </a:p>
          <a:p>
            <a:pPr marL="457200" indent="-457200">
              <a:buFont typeface="+mj-lt"/>
              <a:buAutoNum type="arabicPeriod"/>
            </a:pPr>
            <a:r>
              <a:rPr lang="es-CR" sz="2400" dirty="0" smtClean="0"/>
              <a:t>El primer grupo con todas las conjugaciones correctas gana un punto.</a:t>
            </a:r>
          </a:p>
          <a:p>
            <a:pPr marL="457200" indent="-457200">
              <a:buFont typeface="+mj-lt"/>
              <a:buAutoNum type="arabicPeriod"/>
            </a:pPr>
            <a:r>
              <a:rPr lang="es-CR" sz="2400" dirty="0" smtClean="0"/>
              <a:t>El grupo con los más puntos al final gana.</a:t>
            </a:r>
          </a:p>
          <a:p>
            <a:pPr marL="457200" indent="-457200">
              <a:buFont typeface="+mj-lt"/>
              <a:buAutoNum type="arabicPeriod"/>
            </a:pPr>
            <a:endParaRPr lang="es-CR" sz="2400" dirty="0"/>
          </a:p>
        </p:txBody>
      </p:sp>
    </p:spTree>
    <p:extLst>
      <p:ext uri="{BB962C8B-B14F-4D97-AF65-F5344CB8AC3E}">
        <p14:creationId xmlns:p14="http://schemas.microsoft.com/office/powerpoint/2010/main" val="42438743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Carrera de pizarritas</a:t>
            </a:r>
            <a:endParaRPr lang="es-C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8983176"/>
              </p:ext>
            </p:extLst>
          </p:nvPr>
        </p:nvGraphicFramePr>
        <p:xfrm>
          <a:off x="1165543" y="2876868"/>
          <a:ext cx="8596312" cy="1371600"/>
        </p:xfrm>
        <a:graphic>
          <a:graphicData uri="http://schemas.openxmlformats.org/drawingml/2006/table">
            <a:tbl>
              <a:tblPr firstRow="1" bandRow="1">
                <a:tableStyleId>{F5AB1C69-6EDB-4FF4-983F-18BD219EF322}</a:tableStyleId>
              </a:tblPr>
              <a:tblGrid>
                <a:gridCol w="4298156"/>
                <a:gridCol w="4298156"/>
              </a:tblGrid>
              <a:tr h="370840">
                <a:tc>
                  <a:txBody>
                    <a:bodyPr/>
                    <a:lstStyle/>
                    <a:p>
                      <a:r>
                        <a:rPr lang="es-CR" sz="2400" dirty="0" smtClean="0"/>
                        <a:t>Yo</a:t>
                      </a:r>
                      <a:endParaRPr lang="es-CR" sz="2400" dirty="0"/>
                    </a:p>
                  </a:txBody>
                  <a:tcPr/>
                </a:tc>
                <a:tc>
                  <a:txBody>
                    <a:bodyPr/>
                    <a:lstStyle/>
                    <a:p>
                      <a:r>
                        <a:rPr lang="es-CR" sz="2400" dirty="0" smtClean="0"/>
                        <a:t>Nosotros</a:t>
                      </a:r>
                      <a:endParaRPr lang="es-CR" sz="2400" dirty="0"/>
                    </a:p>
                  </a:txBody>
                  <a:tcPr/>
                </a:tc>
              </a:tr>
              <a:tr h="370840">
                <a:tc>
                  <a:txBody>
                    <a:bodyPr/>
                    <a:lstStyle/>
                    <a:p>
                      <a:r>
                        <a:rPr lang="es-CR" sz="2400" dirty="0" smtClean="0"/>
                        <a:t>Tú</a:t>
                      </a:r>
                      <a:endParaRPr lang="es-CR" sz="2400" dirty="0"/>
                    </a:p>
                  </a:txBody>
                  <a:tcPr/>
                </a:tc>
                <a:tc>
                  <a:txBody>
                    <a:bodyPr/>
                    <a:lstStyle/>
                    <a:p>
                      <a:r>
                        <a:rPr lang="es-CR" sz="2400" dirty="0" smtClean="0"/>
                        <a:t>Vosotros</a:t>
                      </a:r>
                      <a:endParaRPr lang="es-CR" sz="2400" dirty="0"/>
                    </a:p>
                  </a:txBody>
                  <a:tcPr/>
                </a:tc>
              </a:tr>
              <a:tr h="370840">
                <a:tc>
                  <a:txBody>
                    <a:bodyPr/>
                    <a:lstStyle/>
                    <a:p>
                      <a:r>
                        <a:rPr lang="es-CR" sz="2400" dirty="0" smtClean="0"/>
                        <a:t>Él/Ella/Ud.</a:t>
                      </a:r>
                      <a:endParaRPr lang="es-CR" sz="2400" dirty="0"/>
                    </a:p>
                  </a:txBody>
                  <a:tcPr/>
                </a:tc>
                <a:tc>
                  <a:txBody>
                    <a:bodyPr/>
                    <a:lstStyle/>
                    <a:p>
                      <a:r>
                        <a:rPr lang="es-CR" sz="2400" dirty="0" smtClean="0"/>
                        <a:t>Ellos/Ellas/Uds.</a:t>
                      </a:r>
                      <a:endParaRPr lang="es-CR" sz="2400" dirty="0"/>
                    </a:p>
                  </a:txBody>
                  <a:tcPr/>
                </a:tc>
              </a:tr>
            </a:tbl>
          </a:graphicData>
        </a:graphic>
      </p:graphicFrame>
      <p:sp>
        <p:nvSpPr>
          <p:cNvPr id="6" name="TextBox 5"/>
          <p:cNvSpPr txBox="1"/>
          <p:nvPr/>
        </p:nvSpPr>
        <p:spPr>
          <a:xfrm>
            <a:off x="3139440" y="2250440"/>
            <a:ext cx="4297680" cy="461665"/>
          </a:xfrm>
          <a:prstGeom prst="rect">
            <a:avLst/>
          </a:prstGeom>
          <a:noFill/>
        </p:spPr>
        <p:txBody>
          <a:bodyPr wrap="square" rtlCol="0">
            <a:spAutoFit/>
          </a:bodyPr>
          <a:lstStyle/>
          <a:p>
            <a:pPr algn="ctr"/>
            <a:r>
              <a:rPr lang="es-CR" sz="2400" dirty="0" smtClean="0"/>
              <a:t>bailar</a:t>
            </a:r>
            <a:endParaRPr lang="es-CR" sz="2400" dirty="0"/>
          </a:p>
        </p:txBody>
      </p:sp>
      <p:sp>
        <p:nvSpPr>
          <p:cNvPr id="7" name="TextBox 6"/>
          <p:cNvSpPr txBox="1"/>
          <p:nvPr/>
        </p:nvSpPr>
        <p:spPr>
          <a:xfrm>
            <a:off x="3368040" y="2712105"/>
            <a:ext cx="6141720" cy="1754326"/>
          </a:xfrm>
          <a:prstGeom prst="rect">
            <a:avLst/>
          </a:prstGeom>
          <a:noFill/>
        </p:spPr>
        <p:txBody>
          <a:bodyPr wrap="square" rtlCol="0">
            <a:spAutoFit/>
          </a:bodyPr>
          <a:lstStyle/>
          <a:p>
            <a:pPr>
              <a:lnSpc>
                <a:spcPct val="150000"/>
              </a:lnSpc>
            </a:pPr>
            <a:r>
              <a:rPr lang="es-CR" sz="2400" dirty="0" smtClean="0">
                <a:solidFill>
                  <a:schemeClr val="accent1"/>
                </a:solidFill>
              </a:rPr>
              <a:t>bailo									bailamos</a:t>
            </a:r>
          </a:p>
          <a:p>
            <a:pPr>
              <a:lnSpc>
                <a:spcPct val="150000"/>
              </a:lnSpc>
            </a:pPr>
            <a:r>
              <a:rPr lang="es-CR" sz="2400" dirty="0">
                <a:solidFill>
                  <a:schemeClr val="accent1"/>
                </a:solidFill>
              </a:rPr>
              <a:t>b</a:t>
            </a:r>
            <a:r>
              <a:rPr lang="es-CR" sz="2400" dirty="0" smtClean="0">
                <a:solidFill>
                  <a:schemeClr val="accent1"/>
                </a:solidFill>
              </a:rPr>
              <a:t>ailas									bailáis</a:t>
            </a:r>
          </a:p>
          <a:p>
            <a:pPr>
              <a:lnSpc>
                <a:spcPct val="150000"/>
              </a:lnSpc>
            </a:pPr>
            <a:r>
              <a:rPr lang="es-CR" sz="2400" dirty="0">
                <a:solidFill>
                  <a:schemeClr val="accent1"/>
                </a:solidFill>
              </a:rPr>
              <a:t>b</a:t>
            </a:r>
            <a:r>
              <a:rPr lang="es-CR" sz="2400" dirty="0" smtClean="0">
                <a:solidFill>
                  <a:schemeClr val="accent1"/>
                </a:solidFill>
              </a:rPr>
              <a:t>aila									bailan</a:t>
            </a:r>
            <a:endParaRPr lang="es-CR" sz="2400" dirty="0">
              <a:solidFill>
                <a:schemeClr val="accent1"/>
              </a:solidFill>
            </a:endParaRPr>
          </a:p>
        </p:txBody>
      </p:sp>
    </p:spTree>
    <p:extLst>
      <p:ext uri="{BB962C8B-B14F-4D97-AF65-F5344CB8AC3E}">
        <p14:creationId xmlns:p14="http://schemas.microsoft.com/office/powerpoint/2010/main" val="279090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Carrera de pizarritas</a:t>
            </a:r>
            <a:endParaRPr lang="es-CR" dirty="0"/>
          </a:p>
        </p:txBody>
      </p:sp>
      <p:graphicFrame>
        <p:nvGraphicFramePr>
          <p:cNvPr id="4" name="Content Placeholder 3"/>
          <p:cNvGraphicFramePr>
            <a:graphicFrameLocks noGrp="1"/>
          </p:cNvGraphicFramePr>
          <p:nvPr>
            <p:ph idx="1"/>
          </p:nvPr>
        </p:nvGraphicFramePr>
        <p:xfrm>
          <a:off x="1165543" y="2876868"/>
          <a:ext cx="8596312" cy="1371600"/>
        </p:xfrm>
        <a:graphic>
          <a:graphicData uri="http://schemas.openxmlformats.org/drawingml/2006/table">
            <a:tbl>
              <a:tblPr firstRow="1" bandRow="1">
                <a:tableStyleId>{F5AB1C69-6EDB-4FF4-983F-18BD219EF322}</a:tableStyleId>
              </a:tblPr>
              <a:tblGrid>
                <a:gridCol w="4298156"/>
                <a:gridCol w="4298156"/>
              </a:tblGrid>
              <a:tr h="370840">
                <a:tc>
                  <a:txBody>
                    <a:bodyPr/>
                    <a:lstStyle/>
                    <a:p>
                      <a:r>
                        <a:rPr lang="es-CR" sz="2400" dirty="0" smtClean="0"/>
                        <a:t>Yo</a:t>
                      </a:r>
                      <a:endParaRPr lang="es-CR" sz="2400" dirty="0"/>
                    </a:p>
                  </a:txBody>
                  <a:tcPr/>
                </a:tc>
                <a:tc>
                  <a:txBody>
                    <a:bodyPr/>
                    <a:lstStyle/>
                    <a:p>
                      <a:r>
                        <a:rPr lang="es-CR" sz="2400" dirty="0" smtClean="0"/>
                        <a:t>Nosotros</a:t>
                      </a:r>
                      <a:endParaRPr lang="es-CR" sz="2400" dirty="0"/>
                    </a:p>
                  </a:txBody>
                  <a:tcPr/>
                </a:tc>
              </a:tr>
              <a:tr h="370840">
                <a:tc>
                  <a:txBody>
                    <a:bodyPr/>
                    <a:lstStyle/>
                    <a:p>
                      <a:r>
                        <a:rPr lang="es-CR" sz="2400" dirty="0" smtClean="0"/>
                        <a:t>Tú</a:t>
                      </a:r>
                      <a:endParaRPr lang="es-CR" sz="2400" dirty="0"/>
                    </a:p>
                  </a:txBody>
                  <a:tcPr/>
                </a:tc>
                <a:tc>
                  <a:txBody>
                    <a:bodyPr/>
                    <a:lstStyle/>
                    <a:p>
                      <a:r>
                        <a:rPr lang="es-CR" sz="2400" dirty="0" smtClean="0"/>
                        <a:t>Vosotros</a:t>
                      </a:r>
                      <a:endParaRPr lang="es-CR" sz="2400" dirty="0"/>
                    </a:p>
                  </a:txBody>
                  <a:tcPr/>
                </a:tc>
              </a:tr>
              <a:tr h="370840">
                <a:tc>
                  <a:txBody>
                    <a:bodyPr/>
                    <a:lstStyle/>
                    <a:p>
                      <a:r>
                        <a:rPr lang="es-CR" sz="2400" dirty="0" smtClean="0"/>
                        <a:t>Él/Ella/Ud.</a:t>
                      </a:r>
                      <a:endParaRPr lang="es-CR" sz="2400" dirty="0"/>
                    </a:p>
                  </a:txBody>
                  <a:tcPr/>
                </a:tc>
                <a:tc>
                  <a:txBody>
                    <a:bodyPr/>
                    <a:lstStyle/>
                    <a:p>
                      <a:r>
                        <a:rPr lang="es-CR" sz="2400" dirty="0" smtClean="0"/>
                        <a:t>Ellos/Ellas/Uds.</a:t>
                      </a:r>
                      <a:endParaRPr lang="es-CR" sz="2400" dirty="0"/>
                    </a:p>
                  </a:txBody>
                  <a:tcPr/>
                </a:tc>
              </a:tr>
            </a:tbl>
          </a:graphicData>
        </a:graphic>
      </p:graphicFrame>
      <p:sp>
        <p:nvSpPr>
          <p:cNvPr id="6" name="TextBox 5"/>
          <p:cNvSpPr txBox="1"/>
          <p:nvPr/>
        </p:nvSpPr>
        <p:spPr>
          <a:xfrm>
            <a:off x="3139440" y="2250440"/>
            <a:ext cx="4297680" cy="461665"/>
          </a:xfrm>
          <a:prstGeom prst="rect">
            <a:avLst/>
          </a:prstGeom>
          <a:noFill/>
        </p:spPr>
        <p:txBody>
          <a:bodyPr wrap="square" rtlCol="0">
            <a:spAutoFit/>
          </a:bodyPr>
          <a:lstStyle/>
          <a:p>
            <a:pPr algn="ctr"/>
            <a:r>
              <a:rPr lang="es-CR" sz="2400" dirty="0" smtClean="0"/>
              <a:t>correr</a:t>
            </a:r>
            <a:endParaRPr lang="es-CR" sz="2400" dirty="0"/>
          </a:p>
        </p:txBody>
      </p:sp>
      <p:sp>
        <p:nvSpPr>
          <p:cNvPr id="7" name="TextBox 6"/>
          <p:cNvSpPr txBox="1"/>
          <p:nvPr/>
        </p:nvSpPr>
        <p:spPr>
          <a:xfrm>
            <a:off x="3261360" y="2663537"/>
            <a:ext cx="6537960" cy="1754326"/>
          </a:xfrm>
          <a:prstGeom prst="rect">
            <a:avLst/>
          </a:prstGeom>
          <a:noFill/>
        </p:spPr>
        <p:txBody>
          <a:bodyPr wrap="square" rtlCol="0">
            <a:spAutoFit/>
          </a:bodyPr>
          <a:lstStyle/>
          <a:p>
            <a:pPr>
              <a:lnSpc>
                <a:spcPct val="150000"/>
              </a:lnSpc>
            </a:pPr>
            <a:r>
              <a:rPr lang="es-CR" sz="2400" dirty="0" smtClean="0">
                <a:solidFill>
                  <a:schemeClr val="accent1"/>
                </a:solidFill>
              </a:rPr>
              <a:t>corro									corremos</a:t>
            </a:r>
          </a:p>
          <a:p>
            <a:pPr>
              <a:lnSpc>
                <a:spcPct val="150000"/>
              </a:lnSpc>
            </a:pPr>
            <a:r>
              <a:rPr lang="es-CR" sz="2400" dirty="0" smtClean="0">
                <a:solidFill>
                  <a:schemeClr val="accent1"/>
                </a:solidFill>
              </a:rPr>
              <a:t>corres									corréis </a:t>
            </a:r>
          </a:p>
          <a:p>
            <a:pPr>
              <a:lnSpc>
                <a:spcPct val="150000"/>
              </a:lnSpc>
            </a:pPr>
            <a:r>
              <a:rPr lang="es-CR" sz="2400" dirty="0" smtClean="0">
                <a:solidFill>
                  <a:schemeClr val="accent1"/>
                </a:solidFill>
              </a:rPr>
              <a:t>corre									corren</a:t>
            </a:r>
            <a:endParaRPr lang="es-CR" sz="2400" dirty="0">
              <a:solidFill>
                <a:schemeClr val="accent1"/>
              </a:solidFill>
            </a:endParaRPr>
          </a:p>
        </p:txBody>
      </p:sp>
    </p:spTree>
    <p:extLst>
      <p:ext uri="{BB962C8B-B14F-4D97-AF65-F5344CB8AC3E}">
        <p14:creationId xmlns:p14="http://schemas.microsoft.com/office/powerpoint/2010/main" val="125131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Carrera de pizarritas</a:t>
            </a:r>
            <a:endParaRPr lang="es-CR" dirty="0"/>
          </a:p>
        </p:txBody>
      </p:sp>
      <p:graphicFrame>
        <p:nvGraphicFramePr>
          <p:cNvPr id="4" name="Content Placeholder 3"/>
          <p:cNvGraphicFramePr>
            <a:graphicFrameLocks noGrp="1"/>
          </p:cNvGraphicFramePr>
          <p:nvPr>
            <p:ph idx="1"/>
          </p:nvPr>
        </p:nvGraphicFramePr>
        <p:xfrm>
          <a:off x="1165543" y="2876868"/>
          <a:ext cx="8596312" cy="1371600"/>
        </p:xfrm>
        <a:graphic>
          <a:graphicData uri="http://schemas.openxmlformats.org/drawingml/2006/table">
            <a:tbl>
              <a:tblPr firstRow="1" bandRow="1">
                <a:tableStyleId>{F5AB1C69-6EDB-4FF4-983F-18BD219EF322}</a:tableStyleId>
              </a:tblPr>
              <a:tblGrid>
                <a:gridCol w="4298156"/>
                <a:gridCol w="4298156"/>
              </a:tblGrid>
              <a:tr h="370840">
                <a:tc>
                  <a:txBody>
                    <a:bodyPr/>
                    <a:lstStyle/>
                    <a:p>
                      <a:r>
                        <a:rPr lang="es-CR" sz="2400" dirty="0" smtClean="0"/>
                        <a:t>Yo</a:t>
                      </a:r>
                      <a:endParaRPr lang="es-CR" sz="2400" dirty="0"/>
                    </a:p>
                  </a:txBody>
                  <a:tcPr/>
                </a:tc>
                <a:tc>
                  <a:txBody>
                    <a:bodyPr/>
                    <a:lstStyle/>
                    <a:p>
                      <a:r>
                        <a:rPr lang="es-CR" sz="2400" dirty="0" smtClean="0"/>
                        <a:t>Nosotros</a:t>
                      </a:r>
                      <a:endParaRPr lang="es-CR" sz="2400" dirty="0"/>
                    </a:p>
                  </a:txBody>
                  <a:tcPr/>
                </a:tc>
              </a:tr>
              <a:tr h="370840">
                <a:tc>
                  <a:txBody>
                    <a:bodyPr/>
                    <a:lstStyle/>
                    <a:p>
                      <a:r>
                        <a:rPr lang="es-CR" sz="2400" dirty="0" smtClean="0"/>
                        <a:t>Tú</a:t>
                      </a:r>
                      <a:endParaRPr lang="es-CR" sz="2400" dirty="0"/>
                    </a:p>
                  </a:txBody>
                  <a:tcPr/>
                </a:tc>
                <a:tc>
                  <a:txBody>
                    <a:bodyPr/>
                    <a:lstStyle/>
                    <a:p>
                      <a:r>
                        <a:rPr lang="es-CR" sz="2400" dirty="0" smtClean="0"/>
                        <a:t>Vosotros</a:t>
                      </a:r>
                      <a:endParaRPr lang="es-CR" sz="2400" dirty="0"/>
                    </a:p>
                  </a:txBody>
                  <a:tcPr/>
                </a:tc>
              </a:tr>
              <a:tr h="370840">
                <a:tc>
                  <a:txBody>
                    <a:bodyPr/>
                    <a:lstStyle/>
                    <a:p>
                      <a:r>
                        <a:rPr lang="es-CR" sz="2400" dirty="0" smtClean="0"/>
                        <a:t>Él/Ella/Ud.</a:t>
                      </a:r>
                      <a:endParaRPr lang="es-CR" sz="2400" dirty="0"/>
                    </a:p>
                  </a:txBody>
                  <a:tcPr/>
                </a:tc>
                <a:tc>
                  <a:txBody>
                    <a:bodyPr/>
                    <a:lstStyle/>
                    <a:p>
                      <a:r>
                        <a:rPr lang="es-CR" sz="2400" dirty="0" smtClean="0"/>
                        <a:t>Ellos/Ellas/Uds.</a:t>
                      </a:r>
                      <a:endParaRPr lang="es-CR" sz="2400" dirty="0"/>
                    </a:p>
                  </a:txBody>
                  <a:tcPr/>
                </a:tc>
              </a:tr>
            </a:tbl>
          </a:graphicData>
        </a:graphic>
      </p:graphicFrame>
      <p:sp>
        <p:nvSpPr>
          <p:cNvPr id="6" name="TextBox 5"/>
          <p:cNvSpPr txBox="1"/>
          <p:nvPr/>
        </p:nvSpPr>
        <p:spPr>
          <a:xfrm>
            <a:off x="3139440" y="2250440"/>
            <a:ext cx="4297680" cy="461665"/>
          </a:xfrm>
          <a:prstGeom prst="rect">
            <a:avLst/>
          </a:prstGeom>
          <a:noFill/>
        </p:spPr>
        <p:txBody>
          <a:bodyPr wrap="square" rtlCol="0">
            <a:spAutoFit/>
          </a:bodyPr>
          <a:lstStyle/>
          <a:p>
            <a:pPr algn="ctr"/>
            <a:r>
              <a:rPr lang="es-CR" sz="2400" dirty="0" smtClean="0"/>
              <a:t>querer</a:t>
            </a:r>
            <a:endParaRPr lang="es-CR" sz="2400" dirty="0"/>
          </a:p>
        </p:txBody>
      </p:sp>
      <p:sp>
        <p:nvSpPr>
          <p:cNvPr id="7" name="TextBox 6"/>
          <p:cNvSpPr txBox="1"/>
          <p:nvPr/>
        </p:nvSpPr>
        <p:spPr>
          <a:xfrm>
            <a:off x="3368040" y="2712105"/>
            <a:ext cx="6141720" cy="1754326"/>
          </a:xfrm>
          <a:prstGeom prst="rect">
            <a:avLst/>
          </a:prstGeom>
          <a:noFill/>
        </p:spPr>
        <p:txBody>
          <a:bodyPr wrap="square" rtlCol="0">
            <a:spAutoFit/>
          </a:bodyPr>
          <a:lstStyle/>
          <a:p>
            <a:pPr>
              <a:lnSpc>
                <a:spcPct val="150000"/>
              </a:lnSpc>
            </a:pPr>
            <a:r>
              <a:rPr lang="es-CR" sz="2400" dirty="0" smtClean="0">
                <a:solidFill>
                  <a:schemeClr val="accent1"/>
                </a:solidFill>
              </a:rPr>
              <a:t>quiero									queremos</a:t>
            </a:r>
          </a:p>
          <a:p>
            <a:pPr>
              <a:lnSpc>
                <a:spcPct val="150000"/>
              </a:lnSpc>
            </a:pPr>
            <a:r>
              <a:rPr lang="es-CR" sz="2400" dirty="0" smtClean="0">
                <a:solidFill>
                  <a:schemeClr val="accent1"/>
                </a:solidFill>
              </a:rPr>
              <a:t>quieres								queréis</a:t>
            </a:r>
          </a:p>
          <a:p>
            <a:pPr>
              <a:lnSpc>
                <a:spcPct val="150000"/>
              </a:lnSpc>
            </a:pPr>
            <a:r>
              <a:rPr lang="es-CR" sz="2400" dirty="0" smtClean="0">
                <a:solidFill>
                  <a:schemeClr val="accent1"/>
                </a:solidFill>
              </a:rPr>
              <a:t>quiere									quieren</a:t>
            </a:r>
            <a:endParaRPr lang="es-CR" sz="2400" dirty="0">
              <a:solidFill>
                <a:schemeClr val="accent1"/>
              </a:solidFill>
            </a:endParaRPr>
          </a:p>
        </p:txBody>
      </p:sp>
      <p:pic>
        <p:nvPicPr>
          <p:cNvPr id="8" name="Picture 7" descr="5500-NAT-PR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2920" y="4587240"/>
            <a:ext cx="2270760" cy="227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02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Carrera de pizarritas</a:t>
            </a:r>
            <a:endParaRPr lang="es-CR" dirty="0"/>
          </a:p>
        </p:txBody>
      </p:sp>
      <p:graphicFrame>
        <p:nvGraphicFramePr>
          <p:cNvPr id="4" name="Content Placeholder 3"/>
          <p:cNvGraphicFramePr>
            <a:graphicFrameLocks noGrp="1"/>
          </p:cNvGraphicFramePr>
          <p:nvPr>
            <p:ph idx="1"/>
          </p:nvPr>
        </p:nvGraphicFramePr>
        <p:xfrm>
          <a:off x="1165543" y="2876868"/>
          <a:ext cx="8596312" cy="1371600"/>
        </p:xfrm>
        <a:graphic>
          <a:graphicData uri="http://schemas.openxmlformats.org/drawingml/2006/table">
            <a:tbl>
              <a:tblPr firstRow="1" bandRow="1">
                <a:tableStyleId>{F5AB1C69-6EDB-4FF4-983F-18BD219EF322}</a:tableStyleId>
              </a:tblPr>
              <a:tblGrid>
                <a:gridCol w="4298156"/>
                <a:gridCol w="4298156"/>
              </a:tblGrid>
              <a:tr h="370840">
                <a:tc>
                  <a:txBody>
                    <a:bodyPr/>
                    <a:lstStyle/>
                    <a:p>
                      <a:r>
                        <a:rPr lang="es-CR" sz="2400" dirty="0" smtClean="0"/>
                        <a:t>Yo</a:t>
                      </a:r>
                      <a:endParaRPr lang="es-CR" sz="2400" dirty="0"/>
                    </a:p>
                  </a:txBody>
                  <a:tcPr/>
                </a:tc>
                <a:tc>
                  <a:txBody>
                    <a:bodyPr/>
                    <a:lstStyle/>
                    <a:p>
                      <a:r>
                        <a:rPr lang="es-CR" sz="2400" dirty="0" smtClean="0"/>
                        <a:t>Nosotros</a:t>
                      </a:r>
                      <a:endParaRPr lang="es-CR" sz="2400" dirty="0"/>
                    </a:p>
                  </a:txBody>
                  <a:tcPr/>
                </a:tc>
              </a:tr>
              <a:tr h="370840">
                <a:tc>
                  <a:txBody>
                    <a:bodyPr/>
                    <a:lstStyle/>
                    <a:p>
                      <a:r>
                        <a:rPr lang="es-CR" sz="2400" dirty="0" smtClean="0"/>
                        <a:t>Tú</a:t>
                      </a:r>
                      <a:endParaRPr lang="es-CR" sz="2400" dirty="0"/>
                    </a:p>
                  </a:txBody>
                  <a:tcPr/>
                </a:tc>
                <a:tc>
                  <a:txBody>
                    <a:bodyPr/>
                    <a:lstStyle/>
                    <a:p>
                      <a:r>
                        <a:rPr lang="es-CR" sz="2400" dirty="0" smtClean="0"/>
                        <a:t>Vosotros</a:t>
                      </a:r>
                      <a:endParaRPr lang="es-CR" sz="2400" dirty="0"/>
                    </a:p>
                  </a:txBody>
                  <a:tcPr/>
                </a:tc>
              </a:tr>
              <a:tr h="370840">
                <a:tc>
                  <a:txBody>
                    <a:bodyPr/>
                    <a:lstStyle/>
                    <a:p>
                      <a:r>
                        <a:rPr lang="es-CR" sz="2400" dirty="0" smtClean="0"/>
                        <a:t>Él/Ella/Ud.</a:t>
                      </a:r>
                      <a:endParaRPr lang="es-CR" sz="2400" dirty="0"/>
                    </a:p>
                  </a:txBody>
                  <a:tcPr/>
                </a:tc>
                <a:tc>
                  <a:txBody>
                    <a:bodyPr/>
                    <a:lstStyle/>
                    <a:p>
                      <a:r>
                        <a:rPr lang="es-CR" sz="2400" dirty="0" smtClean="0"/>
                        <a:t>Ellos/Ellas/Uds.</a:t>
                      </a:r>
                      <a:endParaRPr lang="es-CR" sz="2400" dirty="0"/>
                    </a:p>
                  </a:txBody>
                  <a:tcPr/>
                </a:tc>
              </a:tr>
            </a:tbl>
          </a:graphicData>
        </a:graphic>
      </p:graphicFrame>
      <p:sp>
        <p:nvSpPr>
          <p:cNvPr id="6" name="TextBox 5"/>
          <p:cNvSpPr txBox="1"/>
          <p:nvPr/>
        </p:nvSpPr>
        <p:spPr>
          <a:xfrm>
            <a:off x="3139440" y="2250440"/>
            <a:ext cx="4297680" cy="461665"/>
          </a:xfrm>
          <a:prstGeom prst="rect">
            <a:avLst/>
          </a:prstGeom>
          <a:noFill/>
        </p:spPr>
        <p:txBody>
          <a:bodyPr wrap="square" rtlCol="0">
            <a:spAutoFit/>
          </a:bodyPr>
          <a:lstStyle/>
          <a:p>
            <a:pPr algn="ctr"/>
            <a:r>
              <a:rPr lang="es-CR" sz="2400" dirty="0" smtClean="0"/>
              <a:t>escuchar</a:t>
            </a:r>
            <a:endParaRPr lang="es-CR" sz="2400" dirty="0"/>
          </a:p>
        </p:txBody>
      </p:sp>
      <p:sp>
        <p:nvSpPr>
          <p:cNvPr id="7" name="TextBox 6"/>
          <p:cNvSpPr txBox="1"/>
          <p:nvPr/>
        </p:nvSpPr>
        <p:spPr>
          <a:xfrm>
            <a:off x="3261360" y="2663537"/>
            <a:ext cx="6537960" cy="1754326"/>
          </a:xfrm>
          <a:prstGeom prst="rect">
            <a:avLst/>
          </a:prstGeom>
          <a:noFill/>
        </p:spPr>
        <p:txBody>
          <a:bodyPr wrap="square" rtlCol="0">
            <a:spAutoFit/>
          </a:bodyPr>
          <a:lstStyle/>
          <a:p>
            <a:pPr>
              <a:lnSpc>
                <a:spcPct val="150000"/>
              </a:lnSpc>
            </a:pPr>
            <a:r>
              <a:rPr lang="es-CR" sz="2400" dirty="0" smtClean="0">
                <a:solidFill>
                  <a:schemeClr val="accent1"/>
                </a:solidFill>
              </a:rPr>
              <a:t>escucho								escuchamos</a:t>
            </a:r>
          </a:p>
          <a:p>
            <a:pPr>
              <a:lnSpc>
                <a:spcPct val="150000"/>
              </a:lnSpc>
            </a:pPr>
            <a:r>
              <a:rPr lang="es-CR" sz="2400" dirty="0" smtClean="0">
                <a:solidFill>
                  <a:schemeClr val="accent1"/>
                </a:solidFill>
              </a:rPr>
              <a:t>escuchas								escucháis</a:t>
            </a:r>
          </a:p>
          <a:p>
            <a:pPr>
              <a:lnSpc>
                <a:spcPct val="150000"/>
              </a:lnSpc>
            </a:pPr>
            <a:r>
              <a:rPr lang="es-CR" sz="2400" dirty="0" smtClean="0">
                <a:solidFill>
                  <a:schemeClr val="accent1"/>
                </a:solidFill>
              </a:rPr>
              <a:t>escucha								escuchan</a:t>
            </a:r>
            <a:endParaRPr lang="es-CR" sz="2400" dirty="0">
              <a:solidFill>
                <a:schemeClr val="accent1"/>
              </a:solidFill>
            </a:endParaRPr>
          </a:p>
        </p:txBody>
      </p:sp>
    </p:spTree>
    <p:extLst>
      <p:ext uri="{BB962C8B-B14F-4D97-AF65-F5344CB8AC3E}">
        <p14:creationId xmlns:p14="http://schemas.microsoft.com/office/powerpoint/2010/main" val="157695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Carrera de pizarritas</a:t>
            </a:r>
            <a:endParaRPr lang="es-CR" dirty="0"/>
          </a:p>
        </p:txBody>
      </p:sp>
      <p:graphicFrame>
        <p:nvGraphicFramePr>
          <p:cNvPr id="4" name="Content Placeholder 3"/>
          <p:cNvGraphicFramePr>
            <a:graphicFrameLocks noGrp="1"/>
          </p:cNvGraphicFramePr>
          <p:nvPr>
            <p:ph idx="1"/>
          </p:nvPr>
        </p:nvGraphicFramePr>
        <p:xfrm>
          <a:off x="1165543" y="2876868"/>
          <a:ext cx="8596312" cy="1371600"/>
        </p:xfrm>
        <a:graphic>
          <a:graphicData uri="http://schemas.openxmlformats.org/drawingml/2006/table">
            <a:tbl>
              <a:tblPr firstRow="1" bandRow="1">
                <a:tableStyleId>{F5AB1C69-6EDB-4FF4-983F-18BD219EF322}</a:tableStyleId>
              </a:tblPr>
              <a:tblGrid>
                <a:gridCol w="4298156"/>
                <a:gridCol w="4298156"/>
              </a:tblGrid>
              <a:tr h="370840">
                <a:tc>
                  <a:txBody>
                    <a:bodyPr/>
                    <a:lstStyle/>
                    <a:p>
                      <a:r>
                        <a:rPr lang="es-CR" sz="2400" dirty="0" smtClean="0"/>
                        <a:t>Yo</a:t>
                      </a:r>
                      <a:endParaRPr lang="es-CR" sz="2400" dirty="0"/>
                    </a:p>
                  </a:txBody>
                  <a:tcPr/>
                </a:tc>
                <a:tc>
                  <a:txBody>
                    <a:bodyPr/>
                    <a:lstStyle/>
                    <a:p>
                      <a:r>
                        <a:rPr lang="es-CR" sz="2400" dirty="0" smtClean="0"/>
                        <a:t>Nosotros</a:t>
                      </a:r>
                      <a:endParaRPr lang="es-CR" sz="2400" dirty="0"/>
                    </a:p>
                  </a:txBody>
                  <a:tcPr/>
                </a:tc>
              </a:tr>
              <a:tr h="370840">
                <a:tc>
                  <a:txBody>
                    <a:bodyPr/>
                    <a:lstStyle/>
                    <a:p>
                      <a:r>
                        <a:rPr lang="es-CR" sz="2400" dirty="0" smtClean="0"/>
                        <a:t>Tú</a:t>
                      </a:r>
                      <a:endParaRPr lang="es-CR" sz="2400" dirty="0"/>
                    </a:p>
                  </a:txBody>
                  <a:tcPr/>
                </a:tc>
                <a:tc>
                  <a:txBody>
                    <a:bodyPr/>
                    <a:lstStyle/>
                    <a:p>
                      <a:r>
                        <a:rPr lang="es-CR" sz="2400" dirty="0" smtClean="0"/>
                        <a:t>Vosotros</a:t>
                      </a:r>
                      <a:endParaRPr lang="es-CR" sz="2400" dirty="0"/>
                    </a:p>
                  </a:txBody>
                  <a:tcPr/>
                </a:tc>
              </a:tr>
              <a:tr h="370840">
                <a:tc>
                  <a:txBody>
                    <a:bodyPr/>
                    <a:lstStyle/>
                    <a:p>
                      <a:r>
                        <a:rPr lang="es-CR" sz="2400" dirty="0" smtClean="0"/>
                        <a:t>Él/Ella/Ud.</a:t>
                      </a:r>
                      <a:endParaRPr lang="es-CR" sz="2400" dirty="0"/>
                    </a:p>
                  </a:txBody>
                  <a:tcPr/>
                </a:tc>
                <a:tc>
                  <a:txBody>
                    <a:bodyPr/>
                    <a:lstStyle/>
                    <a:p>
                      <a:r>
                        <a:rPr lang="es-CR" sz="2400" dirty="0" smtClean="0"/>
                        <a:t>Ellos/Ellas/Uds.</a:t>
                      </a:r>
                      <a:endParaRPr lang="es-CR" sz="2400" dirty="0"/>
                    </a:p>
                  </a:txBody>
                  <a:tcPr/>
                </a:tc>
              </a:tr>
            </a:tbl>
          </a:graphicData>
        </a:graphic>
      </p:graphicFrame>
      <p:sp>
        <p:nvSpPr>
          <p:cNvPr id="6" name="TextBox 5"/>
          <p:cNvSpPr txBox="1"/>
          <p:nvPr/>
        </p:nvSpPr>
        <p:spPr>
          <a:xfrm>
            <a:off x="3139440" y="2250440"/>
            <a:ext cx="4297680" cy="461665"/>
          </a:xfrm>
          <a:prstGeom prst="rect">
            <a:avLst/>
          </a:prstGeom>
          <a:noFill/>
        </p:spPr>
        <p:txBody>
          <a:bodyPr wrap="square" rtlCol="0">
            <a:spAutoFit/>
          </a:bodyPr>
          <a:lstStyle/>
          <a:p>
            <a:pPr algn="ctr"/>
            <a:r>
              <a:rPr lang="es-CR" sz="2400" dirty="0" smtClean="0"/>
              <a:t>dormir</a:t>
            </a:r>
            <a:endParaRPr lang="es-CR" sz="2400" dirty="0"/>
          </a:p>
        </p:txBody>
      </p:sp>
      <p:sp>
        <p:nvSpPr>
          <p:cNvPr id="7" name="TextBox 6"/>
          <p:cNvSpPr txBox="1"/>
          <p:nvPr/>
        </p:nvSpPr>
        <p:spPr>
          <a:xfrm>
            <a:off x="3368040" y="2712105"/>
            <a:ext cx="6141720" cy="1754326"/>
          </a:xfrm>
          <a:prstGeom prst="rect">
            <a:avLst/>
          </a:prstGeom>
          <a:noFill/>
        </p:spPr>
        <p:txBody>
          <a:bodyPr wrap="square" rtlCol="0">
            <a:spAutoFit/>
          </a:bodyPr>
          <a:lstStyle/>
          <a:p>
            <a:pPr>
              <a:lnSpc>
                <a:spcPct val="150000"/>
              </a:lnSpc>
            </a:pPr>
            <a:r>
              <a:rPr lang="es-CR" sz="2400" dirty="0" smtClean="0">
                <a:solidFill>
                  <a:schemeClr val="accent1"/>
                </a:solidFill>
              </a:rPr>
              <a:t>duermo								dormimos</a:t>
            </a:r>
          </a:p>
          <a:p>
            <a:pPr>
              <a:lnSpc>
                <a:spcPct val="150000"/>
              </a:lnSpc>
            </a:pPr>
            <a:r>
              <a:rPr lang="es-CR" sz="2400" dirty="0" smtClean="0">
                <a:solidFill>
                  <a:schemeClr val="accent1"/>
                </a:solidFill>
              </a:rPr>
              <a:t>duermes								dormís</a:t>
            </a:r>
          </a:p>
          <a:p>
            <a:pPr>
              <a:lnSpc>
                <a:spcPct val="150000"/>
              </a:lnSpc>
            </a:pPr>
            <a:r>
              <a:rPr lang="es-CR" sz="2400" dirty="0" smtClean="0">
                <a:solidFill>
                  <a:schemeClr val="accent1"/>
                </a:solidFill>
              </a:rPr>
              <a:t>duerme								duermen</a:t>
            </a:r>
            <a:endParaRPr lang="es-CR" sz="2400" dirty="0">
              <a:solidFill>
                <a:schemeClr val="accent1"/>
              </a:solidFill>
            </a:endParaRPr>
          </a:p>
        </p:txBody>
      </p:sp>
      <p:pic>
        <p:nvPicPr>
          <p:cNvPr id="8" name="Picture 7" descr="5500-NAT-PR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2920" y="4587240"/>
            <a:ext cx="2270760" cy="227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11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Calentamiento</a:t>
            </a:r>
            <a:endParaRPr lang="es-CR" dirty="0"/>
          </a:p>
        </p:txBody>
      </p:sp>
      <p:sp>
        <p:nvSpPr>
          <p:cNvPr id="3" name="Content Placeholder 2"/>
          <p:cNvSpPr>
            <a:spLocks noGrp="1"/>
          </p:cNvSpPr>
          <p:nvPr>
            <p:ph idx="1"/>
          </p:nvPr>
        </p:nvSpPr>
        <p:spPr>
          <a:xfrm>
            <a:off x="677334" y="2072641"/>
            <a:ext cx="9853506" cy="3968722"/>
          </a:xfrm>
        </p:spPr>
        <p:txBody>
          <a:bodyPr>
            <a:normAutofit/>
          </a:bodyPr>
          <a:lstStyle/>
          <a:p>
            <a:pPr marL="0" indent="0">
              <a:buNone/>
            </a:pPr>
            <a:r>
              <a:rPr lang="es-CR" sz="2400" dirty="0"/>
              <a:t>Direcciones: </a:t>
            </a:r>
            <a:r>
              <a:rPr lang="es-CR" sz="2400" dirty="0" smtClean="0"/>
              <a:t>Escriban </a:t>
            </a:r>
            <a:r>
              <a:rPr lang="es-CR" sz="2400" dirty="0"/>
              <a:t>las frases en el orden </a:t>
            </a:r>
            <a:r>
              <a:rPr lang="es-CR" sz="2400" dirty="0" smtClean="0"/>
              <a:t>correcto en un papel</a:t>
            </a:r>
          </a:p>
          <a:p>
            <a:pPr>
              <a:buFont typeface="+mj-lt"/>
              <a:buAutoNum type="arabicPeriod"/>
            </a:pPr>
            <a:r>
              <a:rPr lang="es-CR" sz="2400" dirty="0" smtClean="0"/>
              <a:t>las/está/montañas./Asheville/en</a:t>
            </a:r>
            <a:endParaRPr lang="es-CR" sz="2400" dirty="0"/>
          </a:p>
          <a:p>
            <a:pPr>
              <a:buFont typeface="+mj-lt"/>
              <a:buAutoNum type="arabicPeriod"/>
            </a:pPr>
            <a:endParaRPr lang="es-CR" sz="2400" dirty="0" smtClean="0"/>
          </a:p>
          <a:p>
            <a:pPr>
              <a:buFont typeface="+mj-lt"/>
              <a:buAutoNum type="arabicPeriod"/>
            </a:pPr>
            <a:r>
              <a:rPr lang="es-CR" sz="2400" dirty="0" smtClean="0"/>
              <a:t>una/</a:t>
            </a:r>
            <a:r>
              <a:rPr lang="es-CR" sz="2400" dirty="0" err="1" smtClean="0"/>
              <a:t>Outer</a:t>
            </a:r>
            <a:r>
              <a:rPr lang="es-CR" sz="2400" dirty="0" smtClean="0"/>
              <a:t> Banks/es/Los/playa.</a:t>
            </a:r>
          </a:p>
          <a:p>
            <a:pPr>
              <a:buFont typeface="+mj-lt"/>
              <a:buAutoNum type="arabicPeriod"/>
            </a:pPr>
            <a:endParaRPr lang="es-CR" sz="2400" dirty="0" smtClean="0"/>
          </a:p>
          <a:p>
            <a:pPr>
              <a:buFont typeface="+mj-lt"/>
              <a:buAutoNum type="arabicPeriod"/>
            </a:pPr>
            <a:r>
              <a:rPr lang="es-CR" sz="2400" dirty="0"/>
              <a:t>m</a:t>
            </a:r>
            <a:r>
              <a:rPr lang="es-CR" sz="2400" dirty="0" smtClean="0"/>
              <a:t>undo./el/cinco/Hay/en/océanos</a:t>
            </a:r>
          </a:p>
          <a:p>
            <a:pPr>
              <a:buFont typeface="+mj-lt"/>
              <a:buAutoNum type="arabicPeriod"/>
            </a:pPr>
            <a:endParaRPr lang="es-CR" sz="2400" dirty="0"/>
          </a:p>
          <a:p>
            <a:pPr marL="0" indent="0">
              <a:buNone/>
            </a:pPr>
            <a:r>
              <a:rPr lang="es-CR" sz="2400" dirty="0" smtClean="0"/>
              <a:t>Bono: el/más/océano/El/es/pacifico/atlántico./grande/que/océano</a:t>
            </a:r>
          </a:p>
          <a:p>
            <a:pPr>
              <a:buFont typeface="+mj-lt"/>
              <a:buAutoNum type="arabicPeriod"/>
            </a:pPr>
            <a:endParaRPr lang="es-CR" sz="2400" dirty="0"/>
          </a:p>
          <a:p>
            <a:pPr>
              <a:buFont typeface="+mj-lt"/>
              <a:buAutoNum type="arabicPeriod"/>
            </a:pPr>
            <a:endParaRPr lang="es-CR" sz="2400" dirty="0" smtClean="0"/>
          </a:p>
          <a:p>
            <a:pPr>
              <a:buFont typeface="+mj-lt"/>
              <a:buAutoNum type="arabicPeriod"/>
            </a:pPr>
            <a:endParaRPr lang="es-CR" sz="2400" dirty="0"/>
          </a:p>
        </p:txBody>
      </p:sp>
      <p:sp>
        <p:nvSpPr>
          <p:cNvPr id="4" name="TextBox 3"/>
          <p:cNvSpPr txBox="1"/>
          <p:nvPr/>
        </p:nvSpPr>
        <p:spPr>
          <a:xfrm>
            <a:off x="982134" y="6041363"/>
            <a:ext cx="8596668" cy="461665"/>
          </a:xfrm>
          <a:prstGeom prst="rect">
            <a:avLst/>
          </a:prstGeom>
          <a:noFill/>
        </p:spPr>
        <p:txBody>
          <a:bodyPr wrap="square" rtlCol="0">
            <a:spAutoFit/>
          </a:bodyPr>
          <a:lstStyle/>
          <a:p>
            <a:r>
              <a:rPr lang="es-CR" sz="2400" dirty="0" smtClean="0">
                <a:solidFill>
                  <a:schemeClr val="accent1"/>
                </a:solidFill>
              </a:rPr>
              <a:t>El océano pacifico es mas grande que el océano atlántico. </a:t>
            </a:r>
            <a:endParaRPr lang="es-CR" sz="2400" dirty="0">
              <a:solidFill>
                <a:schemeClr val="accent1"/>
              </a:solidFill>
            </a:endParaRPr>
          </a:p>
        </p:txBody>
      </p:sp>
    </p:spTree>
    <p:extLst>
      <p:ext uri="{BB962C8B-B14F-4D97-AF65-F5344CB8AC3E}">
        <p14:creationId xmlns:p14="http://schemas.microsoft.com/office/powerpoint/2010/main" val="43287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Carrera de pizarritas</a:t>
            </a:r>
            <a:endParaRPr lang="es-CR" dirty="0"/>
          </a:p>
        </p:txBody>
      </p:sp>
      <p:graphicFrame>
        <p:nvGraphicFramePr>
          <p:cNvPr id="4" name="Content Placeholder 3"/>
          <p:cNvGraphicFramePr>
            <a:graphicFrameLocks noGrp="1"/>
          </p:cNvGraphicFramePr>
          <p:nvPr>
            <p:ph idx="1"/>
          </p:nvPr>
        </p:nvGraphicFramePr>
        <p:xfrm>
          <a:off x="1165543" y="2876868"/>
          <a:ext cx="8596312" cy="1371600"/>
        </p:xfrm>
        <a:graphic>
          <a:graphicData uri="http://schemas.openxmlformats.org/drawingml/2006/table">
            <a:tbl>
              <a:tblPr firstRow="1" bandRow="1">
                <a:tableStyleId>{F5AB1C69-6EDB-4FF4-983F-18BD219EF322}</a:tableStyleId>
              </a:tblPr>
              <a:tblGrid>
                <a:gridCol w="4298156"/>
                <a:gridCol w="4298156"/>
              </a:tblGrid>
              <a:tr h="370840">
                <a:tc>
                  <a:txBody>
                    <a:bodyPr/>
                    <a:lstStyle/>
                    <a:p>
                      <a:r>
                        <a:rPr lang="es-CR" sz="2400" dirty="0" smtClean="0"/>
                        <a:t>Yo</a:t>
                      </a:r>
                      <a:endParaRPr lang="es-CR" sz="2400" dirty="0"/>
                    </a:p>
                  </a:txBody>
                  <a:tcPr/>
                </a:tc>
                <a:tc>
                  <a:txBody>
                    <a:bodyPr/>
                    <a:lstStyle/>
                    <a:p>
                      <a:r>
                        <a:rPr lang="es-CR" sz="2400" dirty="0" smtClean="0"/>
                        <a:t>Nosotros</a:t>
                      </a:r>
                      <a:endParaRPr lang="es-CR" sz="2400" dirty="0"/>
                    </a:p>
                  </a:txBody>
                  <a:tcPr/>
                </a:tc>
              </a:tr>
              <a:tr h="370840">
                <a:tc>
                  <a:txBody>
                    <a:bodyPr/>
                    <a:lstStyle/>
                    <a:p>
                      <a:r>
                        <a:rPr lang="es-CR" sz="2400" dirty="0" smtClean="0"/>
                        <a:t>Tú</a:t>
                      </a:r>
                      <a:endParaRPr lang="es-CR" sz="2400" dirty="0"/>
                    </a:p>
                  </a:txBody>
                  <a:tcPr/>
                </a:tc>
                <a:tc>
                  <a:txBody>
                    <a:bodyPr/>
                    <a:lstStyle/>
                    <a:p>
                      <a:r>
                        <a:rPr lang="es-CR" sz="2400" dirty="0" smtClean="0"/>
                        <a:t>Vosotros</a:t>
                      </a:r>
                      <a:endParaRPr lang="es-CR" sz="2400" dirty="0"/>
                    </a:p>
                  </a:txBody>
                  <a:tcPr/>
                </a:tc>
              </a:tr>
              <a:tr h="370840">
                <a:tc>
                  <a:txBody>
                    <a:bodyPr/>
                    <a:lstStyle/>
                    <a:p>
                      <a:r>
                        <a:rPr lang="es-CR" sz="2400" dirty="0" smtClean="0"/>
                        <a:t>Él/Ella/Ud.</a:t>
                      </a:r>
                      <a:endParaRPr lang="es-CR" sz="2400" dirty="0"/>
                    </a:p>
                  </a:txBody>
                  <a:tcPr/>
                </a:tc>
                <a:tc>
                  <a:txBody>
                    <a:bodyPr/>
                    <a:lstStyle/>
                    <a:p>
                      <a:r>
                        <a:rPr lang="es-CR" sz="2400" dirty="0" smtClean="0"/>
                        <a:t>Ellos/Ellas/Uds.</a:t>
                      </a:r>
                      <a:endParaRPr lang="es-CR" sz="2400" dirty="0"/>
                    </a:p>
                  </a:txBody>
                  <a:tcPr/>
                </a:tc>
              </a:tr>
            </a:tbl>
          </a:graphicData>
        </a:graphic>
      </p:graphicFrame>
      <p:sp>
        <p:nvSpPr>
          <p:cNvPr id="6" name="TextBox 5"/>
          <p:cNvSpPr txBox="1"/>
          <p:nvPr/>
        </p:nvSpPr>
        <p:spPr>
          <a:xfrm>
            <a:off x="3139440" y="2250440"/>
            <a:ext cx="4297680" cy="461665"/>
          </a:xfrm>
          <a:prstGeom prst="rect">
            <a:avLst/>
          </a:prstGeom>
          <a:noFill/>
        </p:spPr>
        <p:txBody>
          <a:bodyPr wrap="square" rtlCol="0">
            <a:spAutoFit/>
          </a:bodyPr>
          <a:lstStyle/>
          <a:p>
            <a:pPr algn="ctr"/>
            <a:r>
              <a:rPr lang="es-CR" sz="2400" dirty="0" smtClean="0"/>
              <a:t>abrir</a:t>
            </a:r>
            <a:endParaRPr lang="es-CR" sz="2400" dirty="0"/>
          </a:p>
        </p:txBody>
      </p:sp>
      <p:sp>
        <p:nvSpPr>
          <p:cNvPr id="7" name="TextBox 6"/>
          <p:cNvSpPr txBox="1"/>
          <p:nvPr/>
        </p:nvSpPr>
        <p:spPr>
          <a:xfrm>
            <a:off x="3261360" y="2663537"/>
            <a:ext cx="6537960" cy="1754326"/>
          </a:xfrm>
          <a:prstGeom prst="rect">
            <a:avLst/>
          </a:prstGeom>
          <a:noFill/>
        </p:spPr>
        <p:txBody>
          <a:bodyPr wrap="square" rtlCol="0">
            <a:spAutoFit/>
          </a:bodyPr>
          <a:lstStyle/>
          <a:p>
            <a:pPr>
              <a:lnSpc>
                <a:spcPct val="150000"/>
              </a:lnSpc>
            </a:pPr>
            <a:r>
              <a:rPr lang="es-CR" sz="2400" dirty="0" smtClean="0">
                <a:solidFill>
                  <a:schemeClr val="accent1"/>
                </a:solidFill>
              </a:rPr>
              <a:t>abro									abrimos</a:t>
            </a:r>
          </a:p>
          <a:p>
            <a:pPr>
              <a:lnSpc>
                <a:spcPct val="150000"/>
              </a:lnSpc>
            </a:pPr>
            <a:r>
              <a:rPr lang="es-CR" sz="2400" dirty="0" smtClean="0">
                <a:solidFill>
                  <a:schemeClr val="accent1"/>
                </a:solidFill>
              </a:rPr>
              <a:t>abres									abrís</a:t>
            </a:r>
          </a:p>
          <a:p>
            <a:pPr>
              <a:lnSpc>
                <a:spcPct val="150000"/>
              </a:lnSpc>
            </a:pPr>
            <a:r>
              <a:rPr lang="es-CR" sz="2400" dirty="0" smtClean="0">
                <a:solidFill>
                  <a:schemeClr val="accent1"/>
                </a:solidFill>
              </a:rPr>
              <a:t>abre									abren</a:t>
            </a:r>
            <a:endParaRPr lang="es-CR" sz="2400" dirty="0">
              <a:solidFill>
                <a:schemeClr val="accent1"/>
              </a:solidFill>
            </a:endParaRPr>
          </a:p>
        </p:txBody>
      </p:sp>
    </p:spTree>
    <p:extLst>
      <p:ext uri="{BB962C8B-B14F-4D97-AF65-F5344CB8AC3E}">
        <p14:creationId xmlns:p14="http://schemas.microsoft.com/office/powerpoint/2010/main" val="110962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Carrera de pizarritas</a:t>
            </a:r>
            <a:endParaRPr lang="es-CR" dirty="0"/>
          </a:p>
        </p:txBody>
      </p:sp>
      <p:graphicFrame>
        <p:nvGraphicFramePr>
          <p:cNvPr id="4" name="Content Placeholder 3"/>
          <p:cNvGraphicFramePr>
            <a:graphicFrameLocks noGrp="1"/>
          </p:cNvGraphicFramePr>
          <p:nvPr>
            <p:ph idx="1"/>
          </p:nvPr>
        </p:nvGraphicFramePr>
        <p:xfrm>
          <a:off x="1165543" y="2876868"/>
          <a:ext cx="8596312" cy="1371600"/>
        </p:xfrm>
        <a:graphic>
          <a:graphicData uri="http://schemas.openxmlformats.org/drawingml/2006/table">
            <a:tbl>
              <a:tblPr firstRow="1" bandRow="1">
                <a:tableStyleId>{F5AB1C69-6EDB-4FF4-983F-18BD219EF322}</a:tableStyleId>
              </a:tblPr>
              <a:tblGrid>
                <a:gridCol w="4298156"/>
                <a:gridCol w="4298156"/>
              </a:tblGrid>
              <a:tr h="370840">
                <a:tc>
                  <a:txBody>
                    <a:bodyPr/>
                    <a:lstStyle/>
                    <a:p>
                      <a:r>
                        <a:rPr lang="es-CR" sz="2400" dirty="0" smtClean="0"/>
                        <a:t>Yo</a:t>
                      </a:r>
                      <a:endParaRPr lang="es-CR" sz="2400" dirty="0"/>
                    </a:p>
                  </a:txBody>
                  <a:tcPr/>
                </a:tc>
                <a:tc>
                  <a:txBody>
                    <a:bodyPr/>
                    <a:lstStyle/>
                    <a:p>
                      <a:r>
                        <a:rPr lang="es-CR" sz="2400" dirty="0" smtClean="0"/>
                        <a:t>Nosotros</a:t>
                      </a:r>
                      <a:endParaRPr lang="es-CR" sz="2400" dirty="0"/>
                    </a:p>
                  </a:txBody>
                  <a:tcPr/>
                </a:tc>
              </a:tr>
              <a:tr h="370840">
                <a:tc>
                  <a:txBody>
                    <a:bodyPr/>
                    <a:lstStyle/>
                    <a:p>
                      <a:r>
                        <a:rPr lang="es-CR" sz="2400" dirty="0" smtClean="0"/>
                        <a:t>Tú</a:t>
                      </a:r>
                      <a:endParaRPr lang="es-CR" sz="2400" dirty="0"/>
                    </a:p>
                  </a:txBody>
                  <a:tcPr/>
                </a:tc>
                <a:tc>
                  <a:txBody>
                    <a:bodyPr/>
                    <a:lstStyle/>
                    <a:p>
                      <a:r>
                        <a:rPr lang="es-CR" sz="2400" dirty="0" smtClean="0"/>
                        <a:t>Vosotros</a:t>
                      </a:r>
                      <a:endParaRPr lang="es-CR" sz="2400" dirty="0"/>
                    </a:p>
                  </a:txBody>
                  <a:tcPr/>
                </a:tc>
              </a:tr>
              <a:tr h="370840">
                <a:tc>
                  <a:txBody>
                    <a:bodyPr/>
                    <a:lstStyle/>
                    <a:p>
                      <a:r>
                        <a:rPr lang="es-CR" sz="2400" dirty="0" smtClean="0"/>
                        <a:t>Él/Ella/Ud.</a:t>
                      </a:r>
                      <a:endParaRPr lang="es-CR" sz="2400" dirty="0"/>
                    </a:p>
                  </a:txBody>
                  <a:tcPr/>
                </a:tc>
                <a:tc>
                  <a:txBody>
                    <a:bodyPr/>
                    <a:lstStyle/>
                    <a:p>
                      <a:r>
                        <a:rPr lang="es-CR" sz="2400" dirty="0" smtClean="0"/>
                        <a:t>Ellos/Ellas/Uds.</a:t>
                      </a:r>
                      <a:endParaRPr lang="es-CR" sz="2400" dirty="0"/>
                    </a:p>
                  </a:txBody>
                  <a:tcPr/>
                </a:tc>
              </a:tr>
            </a:tbl>
          </a:graphicData>
        </a:graphic>
      </p:graphicFrame>
      <p:sp>
        <p:nvSpPr>
          <p:cNvPr id="6" name="TextBox 5"/>
          <p:cNvSpPr txBox="1"/>
          <p:nvPr/>
        </p:nvSpPr>
        <p:spPr>
          <a:xfrm>
            <a:off x="3139440" y="2250440"/>
            <a:ext cx="4297680" cy="461665"/>
          </a:xfrm>
          <a:prstGeom prst="rect">
            <a:avLst/>
          </a:prstGeom>
          <a:noFill/>
        </p:spPr>
        <p:txBody>
          <a:bodyPr wrap="square" rtlCol="0">
            <a:spAutoFit/>
          </a:bodyPr>
          <a:lstStyle/>
          <a:p>
            <a:pPr algn="ctr"/>
            <a:r>
              <a:rPr lang="es-CR" sz="2400" dirty="0" smtClean="0"/>
              <a:t>preferir</a:t>
            </a:r>
            <a:endParaRPr lang="es-CR" sz="2400" dirty="0"/>
          </a:p>
        </p:txBody>
      </p:sp>
      <p:sp>
        <p:nvSpPr>
          <p:cNvPr id="7" name="TextBox 6"/>
          <p:cNvSpPr txBox="1"/>
          <p:nvPr/>
        </p:nvSpPr>
        <p:spPr>
          <a:xfrm>
            <a:off x="3368040" y="2712105"/>
            <a:ext cx="6598920" cy="1754326"/>
          </a:xfrm>
          <a:prstGeom prst="rect">
            <a:avLst/>
          </a:prstGeom>
          <a:noFill/>
        </p:spPr>
        <p:txBody>
          <a:bodyPr wrap="square" rtlCol="0">
            <a:spAutoFit/>
          </a:bodyPr>
          <a:lstStyle/>
          <a:p>
            <a:pPr>
              <a:lnSpc>
                <a:spcPct val="150000"/>
              </a:lnSpc>
            </a:pPr>
            <a:r>
              <a:rPr lang="es-CR" sz="2400" dirty="0">
                <a:solidFill>
                  <a:schemeClr val="accent1"/>
                </a:solidFill>
              </a:rPr>
              <a:t>p</a:t>
            </a:r>
            <a:r>
              <a:rPr lang="es-CR" sz="2400" dirty="0" smtClean="0">
                <a:solidFill>
                  <a:schemeClr val="accent1"/>
                </a:solidFill>
              </a:rPr>
              <a:t>refiero								preferimos</a:t>
            </a:r>
          </a:p>
          <a:p>
            <a:pPr>
              <a:lnSpc>
                <a:spcPct val="150000"/>
              </a:lnSpc>
            </a:pPr>
            <a:r>
              <a:rPr lang="es-CR" sz="2400" dirty="0" smtClean="0">
                <a:solidFill>
                  <a:schemeClr val="accent1"/>
                </a:solidFill>
              </a:rPr>
              <a:t>prefieres								preferís </a:t>
            </a:r>
          </a:p>
          <a:p>
            <a:pPr>
              <a:lnSpc>
                <a:spcPct val="150000"/>
              </a:lnSpc>
            </a:pPr>
            <a:r>
              <a:rPr lang="es-CR" sz="2400" dirty="0" smtClean="0">
                <a:solidFill>
                  <a:schemeClr val="accent1"/>
                </a:solidFill>
              </a:rPr>
              <a:t>prefiere								prefieren</a:t>
            </a:r>
            <a:endParaRPr lang="es-CR" sz="2400" dirty="0">
              <a:solidFill>
                <a:schemeClr val="accent1"/>
              </a:solidFill>
            </a:endParaRPr>
          </a:p>
        </p:txBody>
      </p:sp>
      <p:pic>
        <p:nvPicPr>
          <p:cNvPr id="8" name="Picture 7" descr="5500-NAT-PR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2920" y="4587240"/>
            <a:ext cx="2270760" cy="227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80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Carrera de pizarritas</a:t>
            </a:r>
            <a:endParaRPr lang="es-CR" dirty="0"/>
          </a:p>
        </p:txBody>
      </p:sp>
      <p:graphicFrame>
        <p:nvGraphicFramePr>
          <p:cNvPr id="4" name="Content Placeholder 3"/>
          <p:cNvGraphicFramePr>
            <a:graphicFrameLocks noGrp="1"/>
          </p:cNvGraphicFramePr>
          <p:nvPr>
            <p:ph idx="1"/>
          </p:nvPr>
        </p:nvGraphicFramePr>
        <p:xfrm>
          <a:off x="1165543" y="2876868"/>
          <a:ext cx="8596312" cy="1371600"/>
        </p:xfrm>
        <a:graphic>
          <a:graphicData uri="http://schemas.openxmlformats.org/drawingml/2006/table">
            <a:tbl>
              <a:tblPr firstRow="1" bandRow="1">
                <a:tableStyleId>{F5AB1C69-6EDB-4FF4-983F-18BD219EF322}</a:tableStyleId>
              </a:tblPr>
              <a:tblGrid>
                <a:gridCol w="4298156"/>
                <a:gridCol w="4298156"/>
              </a:tblGrid>
              <a:tr h="370840">
                <a:tc>
                  <a:txBody>
                    <a:bodyPr/>
                    <a:lstStyle/>
                    <a:p>
                      <a:r>
                        <a:rPr lang="es-CR" sz="2400" dirty="0" smtClean="0"/>
                        <a:t>Yo</a:t>
                      </a:r>
                      <a:endParaRPr lang="es-CR" sz="2400" dirty="0"/>
                    </a:p>
                  </a:txBody>
                  <a:tcPr/>
                </a:tc>
                <a:tc>
                  <a:txBody>
                    <a:bodyPr/>
                    <a:lstStyle/>
                    <a:p>
                      <a:r>
                        <a:rPr lang="es-CR" sz="2400" dirty="0" smtClean="0"/>
                        <a:t>Nosotros</a:t>
                      </a:r>
                      <a:endParaRPr lang="es-CR" sz="2400" dirty="0"/>
                    </a:p>
                  </a:txBody>
                  <a:tcPr/>
                </a:tc>
              </a:tr>
              <a:tr h="370840">
                <a:tc>
                  <a:txBody>
                    <a:bodyPr/>
                    <a:lstStyle/>
                    <a:p>
                      <a:r>
                        <a:rPr lang="es-CR" sz="2400" dirty="0" smtClean="0"/>
                        <a:t>Tú</a:t>
                      </a:r>
                      <a:endParaRPr lang="es-CR" sz="2400" dirty="0"/>
                    </a:p>
                  </a:txBody>
                  <a:tcPr/>
                </a:tc>
                <a:tc>
                  <a:txBody>
                    <a:bodyPr/>
                    <a:lstStyle/>
                    <a:p>
                      <a:r>
                        <a:rPr lang="es-CR" sz="2400" dirty="0" smtClean="0"/>
                        <a:t>Vosotros</a:t>
                      </a:r>
                      <a:endParaRPr lang="es-CR" sz="2400" dirty="0"/>
                    </a:p>
                  </a:txBody>
                  <a:tcPr/>
                </a:tc>
              </a:tr>
              <a:tr h="370840">
                <a:tc>
                  <a:txBody>
                    <a:bodyPr/>
                    <a:lstStyle/>
                    <a:p>
                      <a:r>
                        <a:rPr lang="es-CR" sz="2400" dirty="0" smtClean="0"/>
                        <a:t>Él/Ella/Ud.</a:t>
                      </a:r>
                      <a:endParaRPr lang="es-CR" sz="2400" dirty="0"/>
                    </a:p>
                  </a:txBody>
                  <a:tcPr/>
                </a:tc>
                <a:tc>
                  <a:txBody>
                    <a:bodyPr/>
                    <a:lstStyle/>
                    <a:p>
                      <a:r>
                        <a:rPr lang="es-CR" sz="2400" dirty="0" smtClean="0"/>
                        <a:t>Ellos/Ellas/Uds.</a:t>
                      </a:r>
                      <a:endParaRPr lang="es-CR" sz="2400" dirty="0"/>
                    </a:p>
                  </a:txBody>
                  <a:tcPr/>
                </a:tc>
              </a:tr>
            </a:tbl>
          </a:graphicData>
        </a:graphic>
      </p:graphicFrame>
      <p:sp>
        <p:nvSpPr>
          <p:cNvPr id="6" name="TextBox 5"/>
          <p:cNvSpPr txBox="1"/>
          <p:nvPr/>
        </p:nvSpPr>
        <p:spPr>
          <a:xfrm>
            <a:off x="3139440" y="2250440"/>
            <a:ext cx="4297680" cy="461665"/>
          </a:xfrm>
          <a:prstGeom prst="rect">
            <a:avLst/>
          </a:prstGeom>
          <a:noFill/>
        </p:spPr>
        <p:txBody>
          <a:bodyPr wrap="square" rtlCol="0">
            <a:spAutoFit/>
          </a:bodyPr>
          <a:lstStyle/>
          <a:p>
            <a:pPr algn="ctr"/>
            <a:r>
              <a:rPr lang="es-CR" sz="2400" dirty="0" smtClean="0"/>
              <a:t>tener</a:t>
            </a:r>
            <a:endParaRPr lang="es-CR" sz="2400" dirty="0"/>
          </a:p>
        </p:txBody>
      </p:sp>
      <p:sp>
        <p:nvSpPr>
          <p:cNvPr id="7" name="TextBox 6"/>
          <p:cNvSpPr txBox="1"/>
          <p:nvPr/>
        </p:nvSpPr>
        <p:spPr>
          <a:xfrm>
            <a:off x="3368040" y="2712105"/>
            <a:ext cx="6141720" cy="1754326"/>
          </a:xfrm>
          <a:prstGeom prst="rect">
            <a:avLst/>
          </a:prstGeom>
          <a:noFill/>
        </p:spPr>
        <p:txBody>
          <a:bodyPr wrap="square" rtlCol="0">
            <a:spAutoFit/>
          </a:bodyPr>
          <a:lstStyle/>
          <a:p>
            <a:pPr>
              <a:lnSpc>
                <a:spcPct val="150000"/>
              </a:lnSpc>
            </a:pPr>
            <a:r>
              <a:rPr lang="es-CR" sz="2400" dirty="0" smtClean="0">
                <a:solidFill>
                  <a:schemeClr val="accent1"/>
                </a:solidFill>
              </a:rPr>
              <a:t>tengo									tenemos</a:t>
            </a:r>
          </a:p>
          <a:p>
            <a:pPr>
              <a:lnSpc>
                <a:spcPct val="150000"/>
              </a:lnSpc>
            </a:pPr>
            <a:r>
              <a:rPr lang="es-CR" sz="2400" dirty="0" smtClean="0">
                <a:solidFill>
                  <a:schemeClr val="accent1"/>
                </a:solidFill>
              </a:rPr>
              <a:t>tienes									tenéis</a:t>
            </a:r>
          </a:p>
          <a:p>
            <a:pPr>
              <a:lnSpc>
                <a:spcPct val="150000"/>
              </a:lnSpc>
            </a:pPr>
            <a:r>
              <a:rPr lang="es-CR" sz="2400" dirty="0" smtClean="0">
                <a:solidFill>
                  <a:schemeClr val="accent1"/>
                </a:solidFill>
              </a:rPr>
              <a:t>tiene									tienen</a:t>
            </a:r>
            <a:endParaRPr lang="es-CR" sz="2400" dirty="0">
              <a:solidFill>
                <a:schemeClr val="accent1"/>
              </a:solidFill>
            </a:endParaRPr>
          </a:p>
        </p:txBody>
      </p:sp>
      <p:pic>
        <p:nvPicPr>
          <p:cNvPr id="8" name="Picture 7" descr="5500-NAT-PR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2920" y="4587240"/>
            <a:ext cx="2270760" cy="227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0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VI. </a:t>
            </a:r>
            <a:r>
              <a:rPr lang="es-CR" dirty="0"/>
              <a:t>l</a:t>
            </a:r>
            <a:r>
              <a:rPr lang="es-CR" dirty="0" smtClean="0"/>
              <a:t>as entrevistas</a:t>
            </a:r>
            <a:endParaRPr lang="es-CR" dirty="0"/>
          </a:p>
        </p:txBody>
      </p:sp>
      <p:sp>
        <p:nvSpPr>
          <p:cNvPr id="3" name="Content Placeholder 2"/>
          <p:cNvSpPr>
            <a:spLocks noGrp="1"/>
          </p:cNvSpPr>
          <p:nvPr>
            <p:ph idx="1"/>
          </p:nvPr>
        </p:nvSpPr>
        <p:spPr/>
        <p:txBody>
          <a:bodyPr>
            <a:normAutofit/>
          </a:bodyPr>
          <a:lstStyle/>
          <a:p>
            <a:pPr marL="0" indent="0">
              <a:buNone/>
            </a:pPr>
            <a:r>
              <a:rPr lang="es-CR" sz="2400" dirty="0" smtClean="0"/>
              <a:t>Hablen con dos personas diferentes en la clase en </a:t>
            </a:r>
            <a:r>
              <a:rPr lang="es-CR" sz="2400" b="1" u="sng" dirty="0" smtClean="0"/>
              <a:t>español</a:t>
            </a:r>
            <a:r>
              <a:rPr lang="es-CR" sz="2400" dirty="0" smtClean="0"/>
              <a:t> y escriban sus respuestas a las preguntas en su papel en </a:t>
            </a:r>
            <a:r>
              <a:rPr lang="es-CR" sz="2400" b="1" u="sng" dirty="0" smtClean="0"/>
              <a:t>español</a:t>
            </a:r>
            <a:r>
              <a:rPr lang="es-CR" sz="2400" dirty="0" smtClean="0"/>
              <a:t>. Tienen cinco minutos para completar cada entrevista.</a:t>
            </a:r>
          </a:p>
        </p:txBody>
      </p:sp>
    </p:spTree>
    <p:extLst>
      <p:ext uri="{BB962C8B-B14F-4D97-AF65-F5344CB8AC3E}">
        <p14:creationId xmlns:p14="http://schemas.microsoft.com/office/powerpoint/2010/main" val="26468138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a:t>VI. las entrevistas</a:t>
            </a:r>
          </a:p>
        </p:txBody>
      </p:sp>
      <p:graphicFrame>
        <p:nvGraphicFramePr>
          <p:cNvPr id="4" name="Content Placeholder 3"/>
          <p:cNvGraphicFramePr>
            <a:graphicFrameLocks noGrp="1"/>
          </p:cNvGraphicFramePr>
          <p:nvPr>
            <p:ph idx="1"/>
          </p:nvPr>
        </p:nvGraphicFramePr>
        <p:xfrm>
          <a:off x="677334" y="2133602"/>
          <a:ext cx="10661226" cy="4196071"/>
        </p:xfrm>
        <a:graphic>
          <a:graphicData uri="http://schemas.openxmlformats.org/drawingml/2006/table">
            <a:tbl>
              <a:tblPr firstRow="1" firstCol="1" lastRow="1" lastCol="1" bandRow="1" bandCol="1">
                <a:tableStyleId>{2D5ABB26-0587-4C30-8999-92F81FD0307C}</a:tableStyleId>
              </a:tblPr>
              <a:tblGrid>
                <a:gridCol w="5960894"/>
                <a:gridCol w="4700332"/>
              </a:tblGrid>
              <a:tr h="254526">
                <a:tc>
                  <a:txBody>
                    <a:bodyPr/>
                    <a:lstStyle/>
                    <a:p>
                      <a:pPr marL="0" marR="0">
                        <a:lnSpc>
                          <a:spcPct val="100000"/>
                        </a:lnSpc>
                        <a:spcBef>
                          <a:spcPts val="0"/>
                        </a:spcBef>
                        <a:spcAft>
                          <a:spcPts val="0"/>
                        </a:spcAft>
                      </a:pPr>
                      <a:r>
                        <a:rPr lang="es-ES" sz="2400" dirty="0" smtClean="0">
                          <a:effectLst/>
                        </a:rPr>
                        <a:t>1. ¿Cómo </a:t>
                      </a:r>
                      <a:r>
                        <a:rPr lang="es-ES" sz="2400" dirty="0">
                          <a:effectLst/>
                        </a:rPr>
                        <a:t>te llamas?</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ES" sz="2400" u="sng" dirty="0">
                          <a:solidFill>
                            <a:schemeClr val="accent1"/>
                          </a:solidFill>
                          <a:effectLst/>
                        </a:rPr>
                        <a:t> </a:t>
                      </a:r>
                      <a:r>
                        <a:rPr lang="es-ES" sz="2400" u="sng" dirty="0" smtClean="0">
                          <a:solidFill>
                            <a:schemeClr val="accent1"/>
                          </a:solidFill>
                          <a:effectLst/>
                        </a:rPr>
                        <a:t>Me llamo Srta.</a:t>
                      </a:r>
                      <a:r>
                        <a:rPr lang="es-ES" sz="2400" u="sng" baseline="0" dirty="0" smtClean="0">
                          <a:solidFill>
                            <a:schemeClr val="accent1"/>
                          </a:solidFill>
                          <a:effectLst/>
                        </a:rPr>
                        <a:t> Evans</a:t>
                      </a:r>
                      <a:endParaRPr lang="en-US" sz="2400" u="sng" dirty="0">
                        <a:solidFill>
                          <a:schemeClr val="accent1"/>
                        </a:solidFill>
                        <a:effectLst/>
                        <a:latin typeface="Times New Roman" panose="02020603050405020304" pitchFamily="18" charset="0"/>
                        <a:ea typeface="Times New Roman" panose="02020603050405020304" pitchFamily="18" charset="0"/>
                      </a:endParaRPr>
                    </a:p>
                  </a:txBody>
                  <a:tcPr marL="68580" marR="68580" marT="0" marB="0"/>
                </a:tc>
              </a:tr>
              <a:tr h="719593">
                <a:tc>
                  <a:txBody>
                    <a:bodyPr/>
                    <a:lstStyle/>
                    <a:p>
                      <a:pPr marL="0" marR="0">
                        <a:lnSpc>
                          <a:spcPct val="100000"/>
                        </a:lnSpc>
                        <a:spcBef>
                          <a:spcPts val="0"/>
                        </a:spcBef>
                        <a:spcAft>
                          <a:spcPts val="0"/>
                        </a:spcAft>
                      </a:pPr>
                      <a:r>
                        <a:rPr lang="es-ES" sz="2400" dirty="0" smtClean="0">
                          <a:effectLst/>
                        </a:rPr>
                        <a:t>2.</a:t>
                      </a:r>
                      <a:r>
                        <a:rPr lang="es-ES" sz="2400" baseline="0" dirty="0" smtClean="0">
                          <a:effectLst/>
                        </a:rPr>
                        <a:t> </a:t>
                      </a:r>
                      <a:r>
                        <a:rPr lang="es-ES" sz="2400" dirty="0" smtClean="0">
                          <a:effectLst/>
                        </a:rPr>
                        <a:t>¿Alm</a:t>
                      </a:r>
                      <a:r>
                        <a:rPr lang="es-ES" sz="2400" u="sng" dirty="0" smtClean="0">
                          <a:effectLst/>
                        </a:rPr>
                        <a:t>ue</a:t>
                      </a:r>
                      <a:r>
                        <a:rPr lang="es-ES" sz="2400" dirty="0" smtClean="0">
                          <a:effectLst/>
                        </a:rPr>
                        <a:t>rz</a:t>
                      </a:r>
                      <a:r>
                        <a:rPr lang="es-ES" sz="2400" u="sng" dirty="0" smtClean="0">
                          <a:effectLst/>
                        </a:rPr>
                        <a:t>as</a:t>
                      </a:r>
                      <a:r>
                        <a:rPr lang="es-ES" sz="2400" dirty="0" smtClean="0">
                          <a:effectLst/>
                        </a:rPr>
                        <a:t> </a:t>
                      </a:r>
                      <a:r>
                        <a:rPr lang="es-ES" sz="2400" dirty="0">
                          <a:effectLst/>
                        </a:rPr>
                        <a:t>en la escuela o en casa?</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ES" sz="2400" u="sng" dirty="0">
                          <a:solidFill>
                            <a:schemeClr val="accent1"/>
                          </a:solidFill>
                          <a:effectLst/>
                        </a:rPr>
                        <a:t> </a:t>
                      </a:r>
                      <a:r>
                        <a:rPr lang="es-ES" sz="2400" u="sng" dirty="0" smtClean="0">
                          <a:solidFill>
                            <a:schemeClr val="accent1"/>
                          </a:solidFill>
                          <a:effectLst/>
                        </a:rPr>
                        <a:t>Yo almuerzo</a:t>
                      </a:r>
                      <a:r>
                        <a:rPr lang="es-ES" sz="2400" u="sng" baseline="0" dirty="0" smtClean="0">
                          <a:solidFill>
                            <a:schemeClr val="accent1"/>
                          </a:solidFill>
                          <a:effectLst/>
                        </a:rPr>
                        <a:t> en la escuela</a:t>
                      </a:r>
                      <a:endParaRPr lang="en-US" sz="2400" u="sng" dirty="0">
                        <a:solidFill>
                          <a:schemeClr val="accent1"/>
                        </a:solidFill>
                        <a:effectLst/>
                        <a:latin typeface="Times New Roman" panose="02020603050405020304" pitchFamily="18" charset="0"/>
                        <a:ea typeface="Times New Roman" panose="02020603050405020304" pitchFamily="18" charset="0"/>
                      </a:endParaRPr>
                    </a:p>
                  </a:txBody>
                  <a:tcPr marL="68580" marR="68580" marT="0" marB="0"/>
                </a:tc>
              </a:tr>
              <a:tr h="527611">
                <a:tc>
                  <a:txBody>
                    <a:bodyPr/>
                    <a:lstStyle/>
                    <a:p>
                      <a:pPr marL="0" marR="0">
                        <a:lnSpc>
                          <a:spcPct val="100000"/>
                        </a:lnSpc>
                        <a:spcBef>
                          <a:spcPts val="0"/>
                        </a:spcBef>
                        <a:spcAft>
                          <a:spcPts val="0"/>
                        </a:spcAft>
                      </a:pPr>
                      <a:r>
                        <a:rPr lang="es-ES" sz="2400" dirty="0" smtClean="0">
                          <a:effectLst/>
                        </a:rPr>
                        <a:t>3. ¿D</a:t>
                      </a:r>
                      <a:r>
                        <a:rPr lang="es-ES" sz="2400" u="sng" dirty="0" smtClean="0">
                          <a:effectLst/>
                        </a:rPr>
                        <a:t>ue</a:t>
                      </a:r>
                      <a:r>
                        <a:rPr lang="es-ES" sz="2400" dirty="0" smtClean="0">
                          <a:effectLst/>
                        </a:rPr>
                        <a:t>rm</a:t>
                      </a:r>
                      <a:r>
                        <a:rPr lang="es-ES" sz="2400" u="sng" dirty="0" smtClean="0">
                          <a:effectLst/>
                        </a:rPr>
                        <a:t>es</a:t>
                      </a:r>
                      <a:r>
                        <a:rPr lang="es-ES" sz="2400" dirty="0" smtClean="0">
                          <a:effectLst/>
                        </a:rPr>
                        <a:t> </a:t>
                      </a:r>
                      <a:r>
                        <a:rPr lang="es-ES" sz="2400" dirty="0">
                          <a:effectLst/>
                        </a:rPr>
                        <a:t>más durante la semana o durante el fin de semana?</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ES" sz="2400" u="sng" dirty="0">
                          <a:solidFill>
                            <a:schemeClr val="accent1"/>
                          </a:solidFill>
                          <a:effectLst/>
                        </a:rPr>
                        <a:t> </a:t>
                      </a:r>
                      <a:r>
                        <a:rPr lang="es-ES" sz="2400" u="sng" dirty="0" smtClean="0">
                          <a:solidFill>
                            <a:schemeClr val="accent1"/>
                          </a:solidFill>
                          <a:effectLst/>
                        </a:rPr>
                        <a:t>Yo</a:t>
                      </a:r>
                      <a:r>
                        <a:rPr lang="es-ES" sz="2400" u="sng" baseline="0" dirty="0" smtClean="0">
                          <a:solidFill>
                            <a:schemeClr val="accent1"/>
                          </a:solidFill>
                          <a:effectLst/>
                        </a:rPr>
                        <a:t> duermo mas durante el fin de semana</a:t>
                      </a:r>
                      <a:endParaRPr lang="en-US" sz="2400" u="sng" dirty="0">
                        <a:solidFill>
                          <a:schemeClr val="accent1"/>
                        </a:solidFill>
                        <a:effectLst/>
                        <a:latin typeface="Times New Roman" panose="02020603050405020304" pitchFamily="18" charset="0"/>
                        <a:ea typeface="Times New Roman" panose="02020603050405020304" pitchFamily="18" charset="0"/>
                      </a:endParaRPr>
                    </a:p>
                  </a:txBody>
                  <a:tcPr marL="68580" marR="68580" marT="0" marB="0"/>
                </a:tc>
              </a:tr>
              <a:tr h="527611">
                <a:tc>
                  <a:txBody>
                    <a:bodyPr/>
                    <a:lstStyle/>
                    <a:p>
                      <a:pPr marL="0" marR="0">
                        <a:lnSpc>
                          <a:spcPct val="100000"/>
                        </a:lnSpc>
                        <a:spcBef>
                          <a:spcPts val="0"/>
                        </a:spcBef>
                        <a:spcAft>
                          <a:spcPts val="0"/>
                        </a:spcAft>
                      </a:pPr>
                      <a:r>
                        <a:rPr lang="es-ES" sz="2400" dirty="0" smtClean="0">
                          <a:effectLst/>
                        </a:rPr>
                        <a:t>4. ¿J</a:t>
                      </a:r>
                      <a:r>
                        <a:rPr lang="es-ES" sz="2400" u="sng" dirty="0" smtClean="0">
                          <a:effectLst/>
                        </a:rPr>
                        <a:t>ue</a:t>
                      </a:r>
                      <a:r>
                        <a:rPr lang="es-ES" sz="2400" dirty="0" smtClean="0">
                          <a:effectLst/>
                        </a:rPr>
                        <a:t>g</a:t>
                      </a:r>
                      <a:r>
                        <a:rPr lang="es-ES" sz="2400" u="sng" dirty="0" smtClean="0">
                          <a:effectLst/>
                        </a:rPr>
                        <a:t>as</a:t>
                      </a:r>
                      <a:r>
                        <a:rPr lang="es-ES" sz="2400" dirty="0" smtClean="0">
                          <a:effectLst/>
                        </a:rPr>
                        <a:t> </a:t>
                      </a:r>
                      <a:r>
                        <a:rPr lang="es-ES" sz="2400" dirty="0">
                          <a:effectLst/>
                        </a:rPr>
                        <a:t>más deportes o videojuegos?</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ES" sz="2400" u="sng" dirty="0">
                          <a:solidFill>
                            <a:schemeClr val="accent1"/>
                          </a:solidFill>
                          <a:effectLst/>
                        </a:rPr>
                        <a:t> </a:t>
                      </a:r>
                      <a:r>
                        <a:rPr lang="es-ES" sz="2400" u="sng" dirty="0" smtClean="0">
                          <a:solidFill>
                            <a:schemeClr val="accent1"/>
                          </a:solidFill>
                          <a:effectLst/>
                        </a:rPr>
                        <a:t>Yo juego los deportes mas</a:t>
                      </a:r>
                      <a:endParaRPr lang="en-US" sz="2400" u="sng" dirty="0">
                        <a:solidFill>
                          <a:schemeClr val="accent1"/>
                        </a:solidFill>
                        <a:effectLst/>
                        <a:latin typeface="Times New Roman" panose="02020603050405020304" pitchFamily="18" charset="0"/>
                        <a:ea typeface="Times New Roman" panose="02020603050405020304" pitchFamily="18" charset="0"/>
                      </a:endParaRPr>
                    </a:p>
                  </a:txBody>
                  <a:tcPr marL="68580" marR="68580" marT="0" marB="0"/>
                </a:tc>
              </a:tr>
              <a:tr h="527611">
                <a:tc>
                  <a:txBody>
                    <a:bodyPr/>
                    <a:lstStyle/>
                    <a:p>
                      <a:pPr marL="0" marR="0">
                        <a:lnSpc>
                          <a:spcPct val="100000"/>
                        </a:lnSpc>
                        <a:spcBef>
                          <a:spcPts val="0"/>
                        </a:spcBef>
                        <a:spcAft>
                          <a:spcPts val="0"/>
                        </a:spcAft>
                      </a:pPr>
                      <a:r>
                        <a:rPr lang="es-ES" sz="2400" dirty="0" smtClean="0">
                          <a:effectLst/>
                        </a:rPr>
                        <a:t>5. ¿V</a:t>
                      </a:r>
                      <a:r>
                        <a:rPr lang="es-ES" sz="2400" u="sng" dirty="0" smtClean="0">
                          <a:effectLst/>
                        </a:rPr>
                        <a:t>ue</a:t>
                      </a:r>
                      <a:r>
                        <a:rPr lang="es-ES" sz="2400" dirty="0" smtClean="0">
                          <a:effectLst/>
                        </a:rPr>
                        <a:t>lv</a:t>
                      </a:r>
                      <a:r>
                        <a:rPr lang="es-ES" sz="2400" u="sng" dirty="0" smtClean="0">
                          <a:effectLst/>
                        </a:rPr>
                        <a:t>es</a:t>
                      </a:r>
                      <a:r>
                        <a:rPr lang="es-ES" sz="2400" dirty="0" smtClean="0">
                          <a:effectLst/>
                        </a:rPr>
                        <a:t> </a:t>
                      </a:r>
                      <a:r>
                        <a:rPr lang="es-ES" sz="2400" dirty="0">
                          <a:effectLst/>
                        </a:rPr>
                        <a:t>tarde o temprano a la casa?</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ES" sz="2400" u="sng" dirty="0">
                          <a:solidFill>
                            <a:schemeClr val="accent1"/>
                          </a:solidFill>
                          <a:effectLst/>
                        </a:rPr>
                        <a:t> </a:t>
                      </a:r>
                      <a:r>
                        <a:rPr lang="es-ES" sz="2400" u="sng" dirty="0" smtClean="0">
                          <a:solidFill>
                            <a:schemeClr val="accent1"/>
                          </a:solidFill>
                          <a:effectLst/>
                        </a:rPr>
                        <a:t>Yo</a:t>
                      </a:r>
                      <a:r>
                        <a:rPr lang="es-ES" sz="2400" u="sng" baseline="0" dirty="0" smtClean="0">
                          <a:solidFill>
                            <a:schemeClr val="accent1"/>
                          </a:solidFill>
                          <a:effectLst/>
                        </a:rPr>
                        <a:t> vuelvo tarde a la casa</a:t>
                      </a:r>
                      <a:endParaRPr lang="en-US" sz="2400" u="sng" dirty="0">
                        <a:solidFill>
                          <a:schemeClr val="accent1"/>
                        </a:solidFill>
                        <a:effectLst/>
                        <a:latin typeface="Times New Roman" panose="02020603050405020304" pitchFamily="18" charset="0"/>
                        <a:ea typeface="Times New Roman" panose="02020603050405020304" pitchFamily="18" charset="0"/>
                      </a:endParaRPr>
                    </a:p>
                  </a:txBody>
                  <a:tcPr marL="68580" marR="68580" marT="0" marB="0"/>
                </a:tc>
              </a:tr>
              <a:tr h="527611">
                <a:tc>
                  <a:txBody>
                    <a:bodyPr/>
                    <a:lstStyle/>
                    <a:p>
                      <a:pPr marL="0" marR="0">
                        <a:lnSpc>
                          <a:spcPct val="100000"/>
                        </a:lnSpc>
                        <a:spcBef>
                          <a:spcPts val="0"/>
                        </a:spcBef>
                        <a:spcAft>
                          <a:spcPts val="0"/>
                        </a:spcAft>
                      </a:pPr>
                      <a:r>
                        <a:rPr lang="es-ES" sz="2400" dirty="0" smtClean="0">
                          <a:effectLst/>
                        </a:rPr>
                        <a:t>6. ¿Qu</a:t>
                      </a:r>
                      <a:r>
                        <a:rPr lang="es-ES" sz="2400" u="sng" dirty="0" smtClean="0">
                          <a:effectLst/>
                        </a:rPr>
                        <a:t>ie</a:t>
                      </a:r>
                      <a:r>
                        <a:rPr lang="es-ES" sz="2400" dirty="0" smtClean="0">
                          <a:effectLst/>
                        </a:rPr>
                        <a:t>r</a:t>
                      </a:r>
                      <a:r>
                        <a:rPr lang="es-ES" sz="2400" u="sng" dirty="0" smtClean="0">
                          <a:effectLst/>
                        </a:rPr>
                        <a:t>es</a:t>
                      </a:r>
                      <a:r>
                        <a:rPr lang="es-ES" sz="2400" dirty="0" smtClean="0">
                          <a:effectLst/>
                        </a:rPr>
                        <a:t> </a:t>
                      </a:r>
                      <a:r>
                        <a:rPr lang="es-ES" sz="2400" dirty="0">
                          <a:effectLst/>
                        </a:rPr>
                        <a:t>viajar a Nueva York o Madrid?</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ES" sz="2400" u="sng" dirty="0">
                          <a:solidFill>
                            <a:schemeClr val="accent1"/>
                          </a:solidFill>
                          <a:effectLst/>
                        </a:rPr>
                        <a:t> </a:t>
                      </a:r>
                      <a:r>
                        <a:rPr lang="es-ES" sz="2400" u="sng" dirty="0" smtClean="0">
                          <a:solidFill>
                            <a:schemeClr val="accent1"/>
                          </a:solidFill>
                          <a:effectLst/>
                        </a:rPr>
                        <a:t>Quiero viajar a Madrid</a:t>
                      </a:r>
                      <a:endParaRPr lang="en-US" sz="2400" u="sng" dirty="0">
                        <a:solidFill>
                          <a:schemeClr val="accent1"/>
                        </a:solidFill>
                        <a:effectLst/>
                        <a:latin typeface="Times New Roman" panose="02020603050405020304" pitchFamily="18" charset="0"/>
                        <a:ea typeface="Times New Roman" panose="02020603050405020304" pitchFamily="18" charset="0"/>
                      </a:endParaRPr>
                    </a:p>
                  </a:txBody>
                  <a:tcPr marL="68580" marR="68580" marT="0" marB="0"/>
                </a:tc>
              </a:tr>
              <a:tr h="719593">
                <a:tc>
                  <a:txBody>
                    <a:bodyPr/>
                    <a:lstStyle/>
                    <a:p>
                      <a:pPr marL="0" marR="0">
                        <a:lnSpc>
                          <a:spcPct val="100000"/>
                        </a:lnSpc>
                        <a:spcBef>
                          <a:spcPts val="0"/>
                        </a:spcBef>
                        <a:spcAft>
                          <a:spcPts val="0"/>
                        </a:spcAft>
                      </a:pPr>
                      <a:r>
                        <a:rPr lang="es-ES" sz="2400" dirty="0" smtClean="0">
                          <a:effectLst/>
                        </a:rPr>
                        <a:t>7. ¿Cómo </a:t>
                      </a:r>
                      <a:r>
                        <a:rPr lang="es-ES" sz="2400" dirty="0">
                          <a:effectLst/>
                        </a:rPr>
                        <a:t>estás? (Mínimo 2 adjetivos)</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ES" sz="2400" u="sng" dirty="0">
                          <a:solidFill>
                            <a:schemeClr val="accent1"/>
                          </a:solidFill>
                          <a:effectLst/>
                        </a:rPr>
                        <a:t> </a:t>
                      </a:r>
                      <a:r>
                        <a:rPr lang="es-ES" sz="2400" u="sng" dirty="0" smtClean="0">
                          <a:solidFill>
                            <a:schemeClr val="accent1"/>
                          </a:solidFill>
                          <a:effectLst/>
                        </a:rPr>
                        <a:t>Yo estoy cansada</a:t>
                      </a:r>
                      <a:r>
                        <a:rPr lang="es-ES" sz="2400" u="sng" baseline="0" dirty="0" smtClean="0">
                          <a:solidFill>
                            <a:schemeClr val="accent1"/>
                          </a:solidFill>
                          <a:effectLst/>
                        </a:rPr>
                        <a:t> y feliz</a:t>
                      </a:r>
                      <a:endParaRPr lang="en-US" sz="2400" u="sng" dirty="0">
                        <a:solidFill>
                          <a:schemeClr val="accent1"/>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9143457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860038" cy="1320800"/>
          </a:xfrm>
        </p:spPr>
        <p:txBody>
          <a:bodyPr>
            <a:normAutofit fontScale="90000"/>
          </a:bodyPr>
          <a:lstStyle/>
          <a:p>
            <a:pPr lvl="0"/>
            <a:r>
              <a:rPr lang="es-ES" dirty="0" smtClean="0"/>
              <a:t>VII. Lean </a:t>
            </a:r>
            <a:r>
              <a:rPr lang="es-ES" dirty="0"/>
              <a:t>la carta de Ana a su amiga María. </a:t>
            </a:r>
            <a:r>
              <a:rPr lang="es-ES" dirty="0"/>
              <a:t>Resalten</a:t>
            </a:r>
            <a:r>
              <a:rPr lang="es-ES" u="sng" dirty="0" smtClean="0"/>
              <a:t> </a:t>
            </a:r>
            <a:r>
              <a:rPr lang="es-ES" dirty="0"/>
              <a:t>los verbos de </a:t>
            </a:r>
            <a:r>
              <a:rPr lang="es-ES" dirty="0" smtClean="0"/>
              <a:t>botas </a:t>
            </a:r>
            <a:r>
              <a:rPr lang="es-ES" dirty="0"/>
              <a:t>y </a:t>
            </a:r>
            <a:r>
              <a:rPr lang="es-ES" dirty="0" smtClean="0"/>
              <a:t>respondan </a:t>
            </a:r>
            <a:r>
              <a:rPr lang="es-ES" dirty="0"/>
              <a:t>a las preguntas después.</a:t>
            </a:r>
            <a:r>
              <a:rPr lang="en-US" dirty="0"/>
              <a:t/>
            </a:r>
            <a:br>
              <a:rPr lang="en-US" dirty="0"/>
            </a:br>
            <a:endParaRPr lang="es-CR" dirty="0"/>
          </a:p>
        </p:txBody>
      </p:sp>
      <p:sp>
        <p:nvSpPr>
          <p:cNvPr id="3" name="Content Placeholder 2"/>
          <p:cNvSpPr>
            <a:spLocks noGrp="1"/>
          </p:cNvSpPr>
          <p:nvPr>
            <p:ph idx="1"/>
          </p:nvPr>
        </p:nvSpPr>
        <p:spPr/>
        <p:txBody>
          <a:bodyPr>
            <a:normAutofit/>
          </a:bodyPr>
          <a:lstStyle/>
          <a:p>
            <a:pPr lvl="0">
              <a:buFont typeface="+mj-lt"/>
              <a:buAutoNum type="arabicPeriod"/>
            </a:pPr>
            <a:r>
              <a:rPr lang="es-ES_tradnl" sz="2400" dirty="0" smtClean="0"/>
              <a:t>¿</a:t>
            </a:r>
            <a:r>
              <a:rPr lang="es-ES_tradnl" sz="2400" dirty="0"/>
              <a:t>Qué deporte juega Ana con sus amigas</a:t>
            </a:r>
            <a:r>
              <a:rPr lang="es-ES_tradnl" sz="2400" dirty="0" smtClean="0"/>
              <a:t>?</a:t>
            </a:r>
          </a:p>
          <a:p>
            <a:pPr lvl="0">
              <a:buFont typeface="+mj-lt"/>
              <a:buAutoNum type="arabicPeriod"/>
            </a:pPr>
            <a:endParaRPr lang="en-US" sz="2400" dirty="0"/>
          </a:p>
          <a:p>
            <a:pPr lvl="0">
              <a:buFont typeface="+mj-lt"/>
              <a:buAutoNum type="arabicPeriod"/>
            </a:pPr>
            <a:r>
              <a:rPr lang="es-ES_tradnl" sz="2400" dirty="0" smtClean="0"/>
              <a:t>¿</a:t>
            </a:r>
            <a:r>
              <a:rPr lang="es-ES_tradnl" sz="2400" dirty="0"/>
              <a:t>Adónde va Ana en sábado</a:t>
            </a:r>
            <a:r>
              <a:rPr lang="es-ES_tradnl" sz="2400" dirty="0" smtClean="0"/>
              <a:t>?</a:t>
            </a:r>
          </a:p>
          <a:p>
            <a:pPr lvl="0">
              <a:buFont typeface="+mj-lt"/>
              <a:buAutoNum type="arabicPeriod"/>
            </a:pPr>
            <a:endParaRPr lang="en-US" sz="2400" dirty="0"/>
          </a:p>
          <a:p>
            <a:pPr lvl="0">
              <a:buFont typeface="+mj-lt"/>
              <a:buAutoNum type="arabicPeriod"/>
            </a:pPr>
            <a:r>
              <a:rPr lang="es-ES_tradnl" sz="2400" dirty="0" smtClean="0"/>
              <a:t>¿</a:t>
            </a:r>
            <a:r>
              <a:rPr lang="es-ES_tradnl" sz="2400" dirty="0"/>
              <a:t>Dónde duerme Ana y por </a:t>
            </a:r>
            <a:r>
              <a:rPr lang="es-ES_tradnl" sz="2400" dirty="0" smtClean="0"/>
              <a:t>qué</a:t>
            </a:r>
            <a:r>
              <a:rPr lang="es-ES_tradnl" sz="2400" dirty="0"/>
              <a:t>? </a:t>
            </a:r>
            <a:endParaRPr lang="es-ES_tradnl" sz="2400" dirty="0" smtClean="0"/>
          </a:p>
          <a:p>
            <a:pPr lvl="0">
              <a:buFont typeface="+mj-lt"/>
              <a:buAutoNum type="arabicPeriod"/>
            </a:pPr>
            <a:endParaRPr lang="en-US" sz="2400" dirty="0"/>
          </a:p>
          <a:p>
            <a:pPr lvl="0">
              <a:buFont typeface="+mj-lt"/>
              <a:buAutoNum type="arabicPeriod"/>
            </a:pPr>
            <a:r>
              <a:rPr lang="es-ES_tradnl" sz="2400" dirty="0"/>
              <a:t>¿Adónde vuelve Ana en domingo?</a:t>
            </a:r>
            <a:endParaRPr lang="en-US" sz="2400" dirty="0"/>
          </a:p>
          <a:p>
            <a:pPr marL="0" indent="0">
              <a:buNone/>
            </a:pPr>
            <a:endParaRPr lang="es-CR" dirty="0"/>
          </a:p>
        </p:txBody>
      </p:sp>
      <p:sp>
        <p:nvSpPr>
          <p:cNvPr id="4" name="TextBox 3"/>
          <p:cNvSpPr txBox="1"/>
          <p:nvPr/>
        </p:nvSpPr>
        <p:spPr>
          <a:xfrm>
            <a:off x="7367450" y="2788920"/>
            <a:ext cx="3757749" cy="830997"/>
          </a:xfrm>
          <a:prstGeom prst="rect">
            <a:avLst/>
          </a:prstGeom>
          <a:noFill/>
        </p:spPr>
        <p:txBody>
          <a:bodyPr wrap="square" rtlCol="0">
            <a:spAutoFit/>
          </a:bodyPr>
          <a:lstStyle/>
          <a:p>
            <a:r>
              <a:rPr lang="es-ES_tradnl" sz="2400" dirty="0" smtClean="0"/>
              <a:t>Bono: ¿Qué </a:t>
            </a:r>
            <a:r>
              <a:rPr lang="es-ES_tradnl" sz="2400" dirty="0" smtClean="0"/>
              <a:t>cognados hay en el párrafo?</a:t>
            </a:r>
            <a:endParaRPr lang="es-CR" sz="2400" dirty="0"/>
          </a:p>
        </p:txBody>
      </p:sp>
      <p:sp>
        <p:nvSpPr>
          <p:cNvPr id="5" name="TextBox 4"/>
          <p:cNvSpPr txBox="1"/>
          <p:nvPr/>
        </p:nvSpPr>
        <p:spPr>
          <a:xfrm>
            <a:off x="8625840" y="609600"/>
            <a:ext cx="1911531" cy="584775"/>
          </a:xfrm>
          <a:prstGeom prst="rect">
            <a:avLst/>
          </a:prstGeom>
          <a:solidFill>
            <a:srgbClr val="FFFF00"/>
          </a:solidFill>
        </p:spPr>
        <p:txBody>
          <a:bodyPr wrap="square" rtlCol="0">
            <a:spAutoFit/>
          </a:bodyPr>
          <a:lstStyle/>
          <a:p>
            <a:r>
              <a:rPr lang="es-CR" sz="3200" dirty="0" smtClean="0">
                <a:solidFill>
                  <a:schemeClr val="accent1"/>
                </a:solidFill>
              </a:rPr>
              <a:t>Resalten</a:t>
            </a:r>
            <a:endParaRPr lang="es-CR" sz="3200" dirty="0">
              <a:solidFill>
                <a:schemeClr val="accent1"/>
              </a:solidFill>
            </a:endParaRPr>
          </a:p>
        </p:txBody>
      </p:sp>
      <p:sp>
        <p:nvSpPr>
          <p:cNvPr id="6" name="TextBox 5"/>
          <p:cNvSpPr txBox="1"/>
          <p:nvPr/>
        </p:nvSpPr>
        <p:spPr>
          <a:xfrm>
            <a:off x="1249680" y="2742753"/>
            <a:ext cx="5486400" cy="461665"/>
          </a:xfrm>
          <a:prstGeom prst="rect">
            <a:avLst/>
          </a:prstGeom>
          <a:noFill/>
        </p:spPr>
        <p:txBody>
          <a:bodyPr wrap="square" rtlCol="0">
            <a:spAutoFit/>
          </a:bodyPr>
          <a:lstStyle/>
          <a:p>
            <a:r>
              <a:rPr lang="es-CR" sz="2400" dirty="0" smtClean="0">
                <a:solidFill>
                  <a:schemeClr val="accent1"/>
                </a:solidFill>
              </a:rPr>
              <a:t>Ana juega futbol con sus amigas.</a:t>
            </a:r>
            <a:endParaRPr lang="es-CR" sz="2400" dirty="0">
              <a:solidFill>
                <a:schemeClr val="accent1"/>
              </a:solidFill>
            </a:endParaRPr>
          </a:p>
        </p:txBody>
      </p:sp>
      <p:sp>
        <p:nvSpPr>
          <p:cNvPr id="7" name="TextBox 6"/>
          <p:cNvSpPr txBox="1"/>
          <p:nvPr/>
        </p:nvSpPr>
        <p:spPr>
          <a:xfrm>
            <a:off x="1249680" y="3619917"/>
            <a:ext cx="5486400" cy="461665"/>
          </a:xfrm>
          <a:prstGeom prst="rect">
            <a:avLst/>
          </a:prstGeom>
          <a:noFill/>
        </p:spPr>
        <p:txBody>
          <a:bodyPr wrap="square" rtlCol="0">
            <a:spAutoFit/>
          </a:bodyPr>
          <a:lstStyle/>
          <a:p>
            <a:r>
              <a:rPr lang="es-CR" sz="2400" dirty="0" smtClean="0">
                <a:solidFill>
                  <a:schemeClr val="accent1"/>
                </a:solidFill>
              </a:rPr>
              <a:t>Ana va a la playa en sábado.</a:t>
            </a:r>
            <a:endParaRPr lang="es-CR" sz="2400" dirty="0">
              <a:solidFill>
                <a:schemeClr val="accent1"/>
              </a:solidFill>
            </a:endParaRPr>
          </a:p>
        </p:txBody>
      </p:sp>
      <p:sp>
        <p:nvSpPr>
          <p:cNvPr id="8" name="TextBox 7"/>
          <p:cNvSpPr txBox="1"/>
          <p:nvPr/>
        </p:nvSpPr>
        <p:spPr>
          <a:xfrm>
            <a:off x="1147041" y="4599806"/>
            <a:ext cx="9390330" cy="461665"/>
          </a:xfrm>
          <a:prstGeom prst="rect">
            <a:avLst/>
          </a:prstGeom>
          <a:noFill/>
        </p:spPr>
        <p:txBody>
          <a:bodyPr wrap="square" rtlCol="0">
            <a:spAutoFit/>
          </a:bodyPr>
          <a:lstStyle/>
          <a:p>
            <a:r>
              <a:rPr lang="es-CR" sz="2400" dirty="0" smtClean="0">
                <a:solidFill>
                  <a:schemeClr val="accent1"/>
                </a:solidFill>
              </a:rPr>
              <a:t>Ana duerme en la arena porque le gusta el sonido de las olas</a:t>
            </a:r>
            <a:endParaRPr lang="es-CR" sz="2400" dirty="0">
              <a:solidFill>
                <a:schemeClr val="accent1"/>
              </a:solidFill>
            </a:endParaRPr>
          </a:p>
        </p:txBody>
      </p:sp>
      <p:sp>
        <p:nvSpPr>
          <p:cNvPr id="9" name="TextBox 8"/>
          <p:cNvSpPr txBox="1"/>
          <p:nvPr/>
        </p:nvSpPr>
        <p:spPr>
          <a:xfrm>
            <a:off x="1147041" y="5607976"/>
            <a:ext cx="5486400" cy="461665"/>
          </a:xfrm>
          <a:prstGeom prst="rect">
            <a:avLst/>
          </a:prstGeom>
          <a:noFill/>
        </p:spPr>
        <p:txBody>
          <a:bodyPr wrap="square" rtlCol="0">
            <a:spAutoFit/>
          </a:bodyPr>
          <a:lstStyle/>
          <a:p>
            <a:r>
              <a:rPr lang="es-CR" sz="2400" dirty="0" smtClean="0">
                <a:solidFill>
                  <a:schemeClr val="accent1"/>
                </a:solidFill>
              </a:rPr>
              <a:t>Ana vuelve a la ciudad</a:t>
            </a:r>
            <a:endParaRPr lang="es-CR" sz="2400" dirty="0">
              <a:solidFill>
                <a:schemeClr val="accent1"/>
              </a:solidFill>
            </a:endParaRPr>
          </a:p>
        </p:txBody>
      </p:sp>
    </p:spTree>
    <p:extLst>
      <p:ext uri="{BB962C8B-B14F-4D97-AF65-F5344CB8AC3E}">
        <p14:creationId xmlns:p14="http://schemas.microsoft.com/office/powerpoint/2010/main" val="389829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Salida</a:t>
            </a:r>
            <a:endParaRPr lang="es-CR" dirty="0"/>
          </a:p>
        </p:txBody>
      </p:sp>
      <p:sp>
        <p:nvSpPr>
          <p:cNvPr id="3" name="Text Placeholder 2"/>
          <p:cNvSpPr>
            <a:spLocks noGrp="1"/>
          </p:cNvSpPr>
          <p:nvPr>
            <p:ph type="body" idx="1"/>
          </p:nvPr>
        </p:nvSpPr>
        <p:spPr/>
        <p:txBody>
          <a:bodyPr>
            <a:normAutofit/>
          </a:bodyPr>
          <a:lstStyle/>
          <a:p>
            <a:pPr marL="0" indent="0">
              <a:buNone/>
            </a:pPr>
            <a:r>
              <a:rPr lang="es-CR" sz="2400" dirty="0" smtClean="0"/>
              <a:t>Responden en frases completas en su papel</a:t>
            </a:r>
          </a:p>
          <a:p>
            <a:pPr marL="0" indent="0">
              <a:buNone/>
            </a:pPr>
            <a:endParaRPr lang="es-CR" sz="2400" dirty="0" smtClean="0"/>
          </a:p>
          <a:p>
            <a:pPr marL="457200" indent="-457200">
              <a:buFont typeface="+mj-lt"/>
              <a:buAutoNum type="arabicPeriod"/>
            </a:pPr>
            <a:r>
              <a:rPr lang="es-CR" sz="2400" dirty="0" smtClean="0"/>
              <a:t>¿Cuántas horas duerme usted en una noche normalmente?</a:t>
            </a:r>
          </a:p>
          <a:p>
            <a:pPr marL="457200" indent="-457200">
              <a:buFont typeface="+mj-lt"/>
              <a:buAutoNum type="arabicPeriod"/>
            </a:pPr>
            <a:endParaRPr lang="es-CR" sz="2400" dirty="0" smtClean="0"/>
          </a:p>
          <a:p>
            <a:pPr marL="457200" indent="-457200">
              <a:buFont typeface="+mj-lt"/>
              <a:buAutoNum type="arabicPeriod"/>
            </a:pPr>
            <a:endParaRPr lang="es-CR" sz="2400" dirty="0" smtClean="0"/>
          </a:p>
          <a:p>
            <a:pPr marL="457200" indent="-457200">
              <a:buFont typeface="+mj-lt"/>
              <a:buAutoNum type="arabicPeriod"/>
            </a:pPr>
            <a:r>
              <a:rPr lang="es-CR" sz="2400" dirty="0" smtClean="0"/>
              <a:t>¿Quiere usted tomar español</a:t>
            </a:r>
            <a:r>
              <a:rPr lang="es-CR" sz="2400" dirty="0" smtClean="0"/>
              <a:t> 4</a:t>
            </a:r>
            <a:r>
              <a:rPr lang="es-CR" sz="2400" dirty="0" smtClean="0"/>
              <a:t>?</a:t>
            </a:r>
          </a:p>
          <a:p>
            <a:pPr marL="457200" indent="-457200">
              <a:buFont typeface="+mj-lt"/>
              <a:buAutoNum type="arabicPeriod"/>
            </a:pPr>
            <a:endParaRPr lang="es-CR" sz="2400" dirty="0" smtClean="0"/>
          </a:p>
          <a:p>
            <a:pPr marL="457200" indent="-457200">
              <a:buFont typeface="+mj-lt"/>
              <a:buAutoNum type="arabicPeriod"/>
            </a:pPr>
            <a:endParaRPr lang="es-CR" sz="2400" dirty="0" smtClean="0"/>
          </a:p>
          <a:p>
            <a:pPr marL="457200" indent="-457200">
              <a:buFont typeface="+mj-lt"/>
              <a:buAutoNum type="arabicPeriod"/>
            </a:pPr>
            <a:r>
              <a:rPr lang="es-CR" sz="2400" dirty="0" smtClean="0"/>
              <a:t>¿Juega usted un deporte?</a:t>
            </a:r>
            <a:endParaRPr lang="es-CR" sz="2400" dirty="0"/>
          </a:p>
        </p:txBody>
      </p:sp>
    </p:spTree>
    <p:extLst>
      <p:ext uri="{BB962C8B-B14F-4D97-AF65-F5344CB8AC3E}">
        <p14:creationId xmlns:p14="http://schemas.microsoft.com/office/powerpoint/2010/main" val="244003308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CR" dirty="0" smtClean="0"/>
              <a:t>Viernes el 9 de septiembre</a:t>
            </a:r>
            <a:endParaRPr lang="es-CR" dirty="0"/>
          </a:p>
        </p:txBody>
      </p:sp>
      <p:sp>
        <p:nvSpPr>
          <p:cNvPr id="3" name="Subtitle 2"/>
          <p:cNvSpPr>
            <a:spLocks noGrp="1"/>
          </p:cNvSpPr>
          <p:nvPr>
            <p:ph type="subTitle" idx="1"/>
          </p:nvPr>
        </p:nvSpPr>
        <p:spPr/>
        <p:txBody>
          <a:bodyPr/>
          <a:lstStyle/>
          <a:p>
            <a:endParaRPr lang="es-CR"/>
          </a:p>
        </p:txBody>
      </p:sp>
    </p:spTree>
    <p:extLst>
      <p:ext uri="{BB962C8B-B14F-4D97-AF65-F5344CB8AC3E}">
        <p14:creationId xmlns:p14="http://schemas.microsoft.com/office/powerpoint/2010/main" val="370894098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Calentamiento</a:t>
            </a:r>
            <a:endParaRPr lang="es-CR" dirty="0"/>
          </a:p>
        </p:txBody>
      </p:sp>
      <p:sp>
        <p:nvSpPr>
          <p:cNvPr id="3" name="Content Placeholder 2"/>
          <p:cNvSpPr>
            <a:spLocks noGrp="1"/>
          </p:cNvSpPr>
          <p:nvPr>
            <p:ph idx="1"/>
          </p:nvPr>
        </p:nvSpPr>
        <p:spPr>
          <a:xfrm>
            <a:off x="677333" y="2172312"/>
            <a:ext cx="10325947" cy="3880773"/>
          </a:xfrm>
        </p:spPr>
        <p:txBody>
          <a:bodyPr>
            <a:normAutofit/>
          </a:bodyPr>
          <a:lstStyle/>
          <a:p>
            <a:pPr marL="0" indent="0">
              <a:buNone/>
            </a:pPr>
            <a:r>
              <a:rPr lang="es-CR" sz="2400" dirty="0" smtClean="0"/>
              <a:t>Direcciones: Conjuguen </a:t>
            </a:r>
            <a:r>
              <a:rPr lang="es-CR" sz="2400" dirty="0"/>
              <a:t>el verbo en paréntesis en la </a:t>
            </a:r>
            <a:r>
              <a:rPr lang="es-CR" sz="2400" dirty="0" smtClean="0"/>
              <a:t>frase en el presente</a:t>
            </a:r>
          </a:p>
          <a:p>
            <a:pPr>
              <a:buFont typeface="+mj-lt"/>
              <a:buAutoNum type="arabicPeriod"/>
            </a:pPr>
            <a:r>
              <a:rPr lang="es-PE" sz="2400" dirty="0" smtClean="0"/>
              <a:t>Nosotros (visitar) las ruinas en México.</a:t>
            </a:r>
            <a:endParaRPr lang="es-CR" sz="2400" dirty="0"/>
          </a:p>
          <a:p>
            <a:pPr>
              <a:buFont typeface="+mj-lt"/>
              <a:buAutoNum type="arabicPeriod"/>
            </a:pPr>
            <a:endParaRPr lang="es-CR" sz="2400" dirty="0" smtClean="0"/>
          </a:p>
          <a:p>
            <a:pPr>
              <a:buFont typeface="+mj-lt"/>
              <a:buAutoNum type="arabicPeriod"/>
            </a:pPr>
            <a:r>
              <a:rPr lang="es-CR" sz="2400" dirty="0" smtClean="0"/>
              <a:t>Yo (tomar) el autobús todos los días.</a:t>
            </a:r>
          </a:p>
          <a:p>
            <a:pPr>
              <a:buFont typeface="+mj-lt"/>
              <a:buAutoNum type="arabicPeriod"/>
            </a:pPr>
            <a:endParaRPr lang="es-CR" sz="2400" dirty="0"/>
          </a:p>
          <a:p>
            <a:pPr>
              <a:buFont typeface="+mj-lt"/>
              <a:buAutoNum type="arabicPeriod"/>
            </a:pPr>
            <a:r>
              <a:rPr lang="es-PE" sz="2400" dirty="0"/>
              <a:t>E</a:t>
            </a:r>
            <a:r>
              <a:rPr lang="es-PE" sz="2400" dirty="0" smtClean="0"/>
              <a:t>llas (ir) al mercado después de la escuela.</a:t>
            </a:r>
            <a:endParaRPr lang="es-CR" sz="2400" b="1" u="sng" dirty="0" smtClean="0"/>
          </a:p>
        </p:txBody>
      </p:sp>
    </p:spTree>
    <p:extLst>
      <p:ext uri="{BB962C8B-B14F-4D97-AF65-F5344CB8AC3E}">
        <p14:creationId xmlns:p14="http://schemas.microsoft.com/office/powerpoint/2010/main" val="327576829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Anuncios</a:t>
            </a:r>
            <a:endParaRPr lang="es-CR" dirty="0"/>
          </a:p>
        </p:txBody>
      </p:sp>
      <p:sp>
        <p:nvSpPr>
          <p:cNvPr id="3" name="Content Placeholder 2"/>
          <p:cNvSpPr>
            <a:spLocks noGrp="1"/>
          </p:cNvSpPr>
          <p:nvPr>
            <p:ph idx="1"/>
          </p:nvPr>
        </p:nvSpPr>
        <p:spPr/>
        <p:txBody>
          <a:bodyPr>
            <a:normAutofit/>
          </a:bodyPr>
          <a:lstStyle/>
          <a:p>
            <a:pPr marL="0" indent="0">
              <a:buNone/>
            </a:pPr>
            <a:r>
              <a:rPr lang="es-CR" sz="2400" dirty="0" err="1"/>
              <a:t>Unit</a:t>
            </a:r>
            <a:r>
              <a:rPr lang="es-CR" sz="2400" dirty="0"/>
              <a:t> 1 </a:t>
            </a:r>
            <a:r>
              <a:rPr lang="es-CR" sz="2400" dirty="0" err="1"/>
              <a:t>Vocab</a:t>
            </a:r>
            <a:r>
              <a:rPr lang="es-CR" sz="2400" dirty="0"/>
              <a:t> </a:t>
            </a:r>
            <a:r>
              <a:rPr lang="es-CR" sz="2400" dirty="0" err="1" smtClean="0"/>
              <a:t>List</a:t>
            </a:r>
            <a:endParaRPr lang="es-CR" sz="2400" dirty="0" smtClean="0"/>
          </a:p>
          <a:p>
            <a:pPr marL="0" indent="0">
              <a:buNone/>
            </a:pPr>
            <a:r>
              <a:rPr lang="es-CR" sz="2400" dirty="0" err="1" smtClean="0"/>
              <a:t>Flashcards</a:t>
            </a:r>
            <a:endParaRPr lang="es-CR" sz="2400" dirty="0" smtClean="0"/>
          </a:p>
          <a:p>
            <a:pPr marL="0" indent="0">
              <a:buNone/>
            </a:pPr>
            <a:r>
              <a:rPr lang="es-CR" sz="2400" dirty="0" err="1" smtClean="0"/>
              <a:t>Duolingo</a:t>
            </a:r>
            <a:r>
              <a:rPr lang="es-CR" sz="2400" dirty="0" smtClean="0"/>
              <a:t> </a:t>
            </a:r>
            <a:r>
              <a:rPr lang="es-CR" sz="2400" dirty="0" err="1" smtClean="0"/>
              <a:t>due</a:t>
            </a:r>
            <a:r>
              <a:rPr lang="es-CR" sz="2400" dirty="0" smtClean="0"/>
              <a:t> </a:t>
            </a:r>
            <a:r>
              <a:rPr lang="es-CR" sz="2400" dirty="0" err="1" smtClean="0"/>
              <a:t>today</a:t>
            </a:r>
            <a:endParaRPr lang="es-CR" sz="2400" dirty="0" smtClean="0"/>
          </a:p>
        </p:txBody>
      </p:sp>
    </p:spTree>
    <p:extLst>
      <p:ext uri="{BB962C8B-B14F-4D97-AF65-F5344CB8AC3E}">
        <p14:creationId xmlns:p14="http://schemas.microsoft.com/office/powerpoint/2010/main" val="1574599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Anuncios</a:t>
            </a:r>
            <a:endParaRPr lang="es-CR" dirty="0"/>
          </a:p>
        </p:txBody>
      </p:sp>
      <p:sp>
        <p:nvSpPr>
          <p:cNvPr id="3" name="Content Placeholder 2"/>
          <p:cNvSpPr>
            <a:spLocks noGrp="1"/>
          </p:cNvSpPr>
          <p:nvPr>
            <p:ph idx="1"/>
          </p:nvPr>
        </p:nvSpPr>
        <p:spPr/>
        <p:txBody>
          <a:bodyPr>
            <a:normAutofit/>
          </a:bodyPr>
          <a:lstStyle/>
          <a:p>
            <a:pPr marL="0" indent="0">
              <a:buNone/>
            </a:pPr>
            <a:r>
              <a:rPr lang="es-CR" sz="2400" dirty="0" smtClean="0"/>
              <a:t>Syllabus grades in</a:t>
            </a:r>
            <a:endParaRPr lang="es-CR" sz="2400" dirty="0" smtClean="0"/>
          </a:p>
          <a:p>
            <a:pPr marL="0" indent="0">
              <a:buNone/>
            </a:pPr>
            <a:r>
              <a:rPr lang="es-CR" sz="2400" dirty="0" err="1" smtClean="0"/>
              <a:t>Unit</a:t>
            </a:r>
            <a:r>
              <a:rPr lang="es-CR" sz="2400" dirty="0" smtClean="0"/>
              <a:t> 1 </a:t>
            </a:r>
            <a:r>
              <a:rPr lang="es-CR" sz="2400" dirty="0" err="1" smtClean="0"/>
              <a:t>Vocab</a:t>
            </a:r>
            <a:r>
              <a:rPr lang="es-CR" sz="2400" dirty="0" smtClean="0"/>
              <a:t> </a:t>
            </a:r>
            <a:r>
              <a:rPr lang="es-CR" sz="2400" dirty="0" err="1" smtClean="0"/>
              <a:t>List</a:t>
            </a:r>
            <a:endParaRPr lang="es-CR" sz="2400" dirty="0" smtClean="0"/>
          </a:p>
          <a:p>
            <a:pPr marL="0" indent="0">
              <a:buNone/>
            </a:pPr>
            <a:r>
              <a:rPr lang="es-CR" sz="2400" dirty="0" err="1" smtClean="0"/>
              <a:t>Duolingo</a:t>
            </a:r>
            <a:endParaRPr lang="es-CR" sz="2400" dirty="0" smtClean="0"/>
          </a:p>
        </p:txBody>
      </p:sp>
    </p:spTree>
    <p:extLst>
      <p:ext uri="{BB962C8B-B14F-4D97-AF65-F5344CB8AC3E}">
        <p14:creationId xmlns:p14="http://schemas.microsoft.com/office/powerpoint/2010/main" val="86584424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r>
              <a:rPr lang="es-CR" dirty="0" smtClean="0"/>
              <a:t>Los edificios y el transporte</a:t>
            </a:r>
            <a:endParaRPr lang="es-CR" dirty="0"/>
          </a:p>
        </p:txBody>
      </p:sp>
      <p:sp>
        <p:nvSpPr>
          <p:cNvPr id="14" name="Subtitle 13"/>
          <p:cNvSpPr>
            <a:spLocks noGrp="1"/>
          </p:cNvSpPr>
          <p:nvPr>
            <p:ph type="subTitle" idx="1"/>
          </p:nvPr>
        </p:nvSpPr>
        <p:spPr/>
        <p:txBody>
          <a:bodyPr/>
          <a:lstStyle/>
          <a:p>
            <a:r>
              <a:rPr lang="es-CR" dirty="0" smtClean="0"/>
              <a:t>Escriban las palabras debajo de las fotos correctas</a:t>
            </a:r>
            <a:endParaRPr lang="es-CR" dirty="0"/>
          </a:p>
        </p:txBody>
      </p:sp>
    </p:spTree>
    <p:extLst>
      <p:ext uri="{BB962C8B-B14F-4D97-AF65-F5344CB8AC3E}">
        <p14:creationId xmlns:p14="http://schemas.microsoft.com/office/powerpoint/2010/main" val="299833384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Repitan las palabras como clase</a:t>
            </a:r>
            <a:endParaRPr lang="es-CR" dirty="0"/>
          </a:p>
        </p:txBody>
      </p:sp>
      <p:sp>
        <p:nvSpPr>
          <p:cNvPr id="3" name="Content Placeholder 2"/>
          <p:cNvSpPr>
            <a:spLocks noGrp="1"/>
          </p:cNvSpPr>
          <p:nvPr>
            <p:ph sz="half" idx="1"/>
          </p:nvPr>
        </p:nvSpPr>
        <p:spPr>
          <a:xfrm>
            <a:off x="677334" y="2160588"/>
            <a:ext cx="4184035" cy="4468811"/>
          </a:xfrm>
        </p:spPr>
        <p:txBody>
          <a:bodyPr>
            <a:noAutofit/>
          </a:bodyPr>
          <a:lstStyle/>
          <a:p>
            <a:pPr marL="0" indent="0">
              <a:buNone/>
            </a:pPr>
            <a:r>
              <a:rPr lang="es-CR" sz="2400" dirty="0" smtClean="0"/>
              <a:t>El museo</a:t>
            </a:r>
          </a:p>
          <a:p>
            <a:pPr marL="0" indent="0">
              <a:buNone/>
            </a:pPr>
            <a:r>
              <a:rPr lang="es-CR" sz="2400" dirty="0" smtClean="0"/>
              <a:t>El castillo</a:t>
            </a:r>
          </a:p>
          <a:p>
            <a:pPr marL="0" indent="0">
              <a:buNone/>
            </a:pPr>
            <a:r>
              <a:rPr lang="es-CR" sz="2400" dirty="0" smtClean="0"/>
              <a:t>Las ruinas</a:t>
            </a:r>
          </a:p>
          <a:p>
            <a:pPr marL="0" indent="0">
              <a:buNone/>
            </a:pPr>
            <a:r>
              <a:rPr lang="es-CR" sz="2400" dirty="0" smtClean="0"/>
              <a:t>El monumento</a:t>
            </a:r>
          </a:p>
          <a:p>
            <a:pPr marL="0" indent="0">
              <a:buNone/>
            </a:pPr>
            <a:r>
              <a:rPr lang="es-CR" sz="2400" dirty="0" smtClean="0"/>
              <a:t>La plaza</a:t>
            </a:r>
          </a:p>
          <a:p>
            <a:pPr marL="0" indent="0">
              <a:buNone/>
            </a:pPr>
            <a:r>
              <a:rPr lang="es-CR" sz="2400" dirty="0" smtClean="0"/>
              <a:t>El mercado</a:t>
            </a:r>
          </a:p>
          <a:p>
            <a:pPr marL="0" indent="0">
              <a:buNone/>
            </a:pPr>
            <a:r>
              <a:rPr lang="es-CR" sz="2400" dirty="0" smtClean="0"/>
              <a:t>El centro</a:t>
            </a:r>
          </a:p>
          <a:p>
            <a:pPr marL="0" indent="0">
              <a:buNone/>
            </a:pPr>
            <a:endParaRPr lang="es-CR" sz="2400" dirty="0" smtClean="0"/>
          </a:p>
          <a:p>
            <a:pPr marL="0" indent="0">
              <a:buNone/>
            </a:pPr>
            <a:endParaRPr lang="es-CR" sz="2400" dirty="0" smtClean="0"/>
          </a:p>
          <a:p>
            <a:pPr marL="0" indent="0">
              <a:buNone/>
            </a:pPr>
            <a:endParaRPr lang="es-CR" sz="2400" dirty="0" smtClean="0"/>
          </a:p>
          <a:p>
            <a:pPr marL="0" indent="0">
              <a:buNone/>
            </a:pPr>
            <a:endParaRPr lang="es-CR" sz="2400" dirty="0"/>
          </a:p>
        </p:txBody>
      </p:sp>
      <p:sp>
        <p:nvSpPr>
          <p:cNvPr id="4" name="Content Placeholder 2"/>
          <p:cNvSpPr>
            <a:spLocks noGrp="1"/>
          </p:cNvSpPr>
          <p:nvPr>
            <p:ph sz="half" idx="1"/>
          </p:nvPr>
        </p:nvSpPr>
        <p:spPr>
          <a:xfrm>
            <a:off x="5630334" y="2160587"/>
            <a:ext cx="4184035" cy="4468811"/>
          </a:xfrm>
        </p:spPr>
        <p:txBody>
          <a:bodyPr>
            <a:noAutofit/>
          </a:bodyPr>
          <a:lstStyle/>
          <a:p>
            <a:pPr marL="0" indent="0">
              <a:buNone/>
            </a:pPr>
            <a:r>
              <a:rPr lang="es-CR" sz="2400" dirty="0"/>
              <a:t>El hotel</a:t>
            </a:r>
          </a:p>
          <a:p>
            <a:pPr marL="0" indent="0">
              <a:buNone/>
            </a:pPr>
            <a:r>
              <a:rPr lang="es-CR" sz="2400" dirty="0" smtClean="0"/>
              <a:t>El aeropuerto</a:t>
            </a:r>
          </a:p>
          <a:p>
            <a:pPr marL="0" indent="0">
              <a:buNone/>
            </a:pPr>
            <a:r>
              <a:rPr lang="es-CR" sz="2400" dirty="0" smtClean="0"/>
              <a:t>Tomar un taxi</a:t>
            </a:r>
          </a:p>
          <a:p>
            <a:pPr marL="0" indent="0">
              <a:buNone/>
            </a:pPr>
            <a:r>
              <a:rPr lang="es-CR" sz="2400" dirty="0" smtClean="0"/>
              <a:t>Tomar un tren</a:t>
            </a:r>
          </a:p>
          <a:p>
            <a:pPr marL="0" indent="0">
              <a:buNone/>
            </a:pPr>
            <a:r>
              <a:rPr lang="es-CR" sz="2400" dirty="0" smtClean="0"/>
              <a:t>Tomar un autobús</a:t>
            </a:r>
          </a:p>
          <a:p>
            <a:pPr marL="0" indent="0">
              <a:buNone/>
            </a:pPr>
            <a:r>
              <a:rPr lang="es-CR" sz="2400" dirty="0" smtClean="0"/>
              <a:t>Tomar un avión </a:t>
            </a:r>
          </a:p>
          <a:p>
            <a:pPr marL="0" indent="0">
              <a:buNone/>
            </a:pPr>
            <a:endParaRPr lang="es-CR" sz="2400" dirty="0" smtClean="0"/>
          </a:p>
          <a:p>
            <a:pPr marL="0" indent="0">
              <a:buNone/>
            </a:pPr>
            <a:endParaRPr lang="es-CR" sz="2400" dirty="0" smtClean="0"/>
          </a:p>
          <a:p>
            <a:pPr marL="0" indent="0">
              <a:buNone/>
            </a:pPr>
            <a:endParaRPr lang="es-CR" sz="2400" dirty="0" smtClean="0"/>
          </a:p>
          <a:p>
            <a:pPr marL="0" indent="0">
              <a:buNone/>
            </a:pPr>
            <a:endParaRPr lang="es-CR" sz="2400" dirty="0" smtClean="0"/>
          </a:p>
          <a:p>
            <a:pPr marL="0" indent="0">
              <a:buNone/>
            </a:pPr>
            <a:endParaRPr lang="es-CR" sz="2400" dirty="0"/>
          </a:p>
        </p:txBody>
      </p:sp>
    </p:spTree>
    <p:extLst>
      <p:ext uri="{BB962C8B-B14F-4D97-AF65-F5344CB8AC3E}">
        <p14:creationId xmlns:p14="http://schemas.microsoft.com/office/powerpoint/2010/main" val="118090732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El museo</a:t>
            </a:r>
            <a:endParaRPr lang="es-CR" dirty="0"/>
          </a:p>
        </p:txBody>
      </p:sp>
      <p:pic>
        <p:nvPicPr>
          <p:cNvPr id="5" name="Content Placeholder 4" descr="http://www.bigmoviezone.com/txshows/theaters/images/DiscoveryPlace_CharlotteNC_01_250px.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8880" y="1270000"/>
            <a:ext cx="6113576" cy="4964906"/>
          </a:xfrm>
          <a:prstGeom prst="rect">
            <a:avLst/>
          </a:prstGeom>
          <a:noFill/>
          <a:ln>
            <a:noFill/>
          </a:ln>
        </p:spPr>
      </p:pic>
    </p:spTree>
    <p:extLst>
      <p:ext uri="{BB962C8B-B14F-4D97-AF65-F5344CB8AC3E}">
        <p14:creationId xmlns:p14="http://schemas.microsoft.com/office/powerpoint/2010/main" val="6551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El castillo</a:t>
            </a:r>
            <a:endParaRPr lang="es-CR" dirty="0"/>
          </a:p>
        </p:txBody>
      </p:sp>
      <p:pic>
        <p:nvPicPr>
          <p:cNvPr id="7" name="Picture 2" descr="https://media.kahoot.it/448ed14a-3e27-4456-96dc-d8032d9bda06_opt"/>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579" t="6709" r="4500" b="11881"/>
          <a:stretch/>
        </p:blipFill>
        <p:spPr bwMode="auto">
          <a:xfrm>
            <a:off x="1588735" y="1270000"/>
            <a:ext cx="6773865" cy="449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1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Las ruinas</a:t>
            </a:r>
            <a:endParaRPr lang="es-CR" dirty="0"/>
          </a:p>
        </p:txBody>
      </p:sp>
      <p:pic>
        <p:nvPicPr>
          <p:cNvPr id="4" name="Content Placeholder 3" descr="https://oldcivilizations.files.wordpress.com/2012/02/copan2.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0843" y="1270000"/>
            <a:ext cx="7609649" cy="5171168"/>
          </a:xfrm>
          <a:prstGeom prst="rect">
            <a:avLst/>
          </a:prstGeom>
          <a:noFill/>
          <a:ln>
            <a:noFill/>
          </a:ln>
        </p:spPr>
      </p:pic>
    </p:spTree>
    <p:extLst>
      <p:ext uri="{BB962C8B-B14F-4D97-AF65-F5344CB8AC3E}">
        <p14:creationId xmlns:p14="http://schemas.microsoft.com/office/powerpoint/2010/main" val="87388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El monumento</a:t>
            </a:r>
            <a:endParaRPr lang="es-CR" dirty="0"/>
          </a:p>
        </p:txBody>
      </p:sp>
      <p:pic>
        <p:nvPicPr>
          <p:cNvPr id="7" name="Picture 2" descr="http://www.digital-images.net/Images/Washington_DC/Washington_Monument/WashingtonMonument_LincolnPool_281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7657" y="1404948"/>
            <a:ext cx="3041149" cy="463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55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La plaza</a:t>
            </a:r>
            <a:endParaRPr lang="es-CR" dirty="0"/>
          </a:p>
        </p:txBody>
      </p:sp>
      <p:pic>
        <p:nvPicPr>
          <p:cNvPr id="5122" name="Picture 2" descr="https://media.kahoot.it/dc9570a5-aed2-4bcb-98f0-dff18004d61f_opt"/>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914" b="8332"/>
          <a:stretch/>
        </p:blipFill>
        <p:spPr bwMode="auto">
          <a:xfrm>
            <a:off x="1473452" y="1930400"/>
            <a:ext cx="7004431" cy="455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97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El mercado</a:t>
            </a:r>
            <a:endParaRPr lang="es-CR" dirty="0"/>
          </a:p>
        </p:txBody>
      </p:sp>
      <p:pic>
        <p:nvPicPr>
          <p:cNvPr id="4098" name="Picture 2" descr="http://www.marymontanas.com/mercado_files/mecado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90273" y="1930400"/>
            <a:ext cx="5770789" cy="4328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85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El centro</a:t>
            </a:r>
            <a:endParaRPr lang="es-CR" dirty="0"/>
          </a:p>
        </p:txBody>
      </p:sp>
      <p:pic>
        <p:nvPicPr>
          <p:cNvPr id="2050" name="Picture 2" descr="https://media.kahoot.it/8e4662fa-57f6-4cfd-8db2-45ecbdb7ae9b_opt"/>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26" t="17286" r="2186" b="38621"/>
          <a:stretch/>
        </p:blipFill>
        <p:spPr bwMode="auto">
          <a:xfrm>
            <a:off x="914400" y="2026920"/>
            <a:ext cx="10668000" cy="3686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01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El hotel</a:t>
            </a:r>
            <a:endParaRPr lang="es-CR" dirty="0"/>
          </a:p>
        </p:txBody>
      </p:sp>
      <p:pic>
        <p:nvPicPr>
          <p:cNvPr id="6146" name="Picture 2" descr="http://www3.hilton.com/resources/media/hi/GLASTHN/en_US/img/shared/full_page_image_gallery/main/HL_exterior08_675x359_FitToBoxSmallDimension_Cent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7036" y="2160588"/>
            <a:ext cx="7297966"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78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24757</TotalTime>
  <Words>2250</Words>
  <Application>Microsoft Office PowerPoint</Application>
  <PresentationFormat>Widescreen</PresentationFormat>
  <Paragraphs>548</Paragraphs>
  <Slides>116</Slides>
  <Notes>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116</vt:i4>
      </vt:variant>
    </vt:vector>
  </HeadingPairs>
  <TitlesOfParts>
    <vt:vector size="134" baseType="lpstr">
      <vt:lpstr>SimSun</vt:lpstr>
      <vt:lpstr>Arial</vt:lpstr>
      <vt:lpstr>Bradley Hand ITC</vt:lpstr>
      <vt:lpstr>Calibri</vt:lpstr>
      <vt:lpstr>Century Gothic</vt:lpstr>
      <vt:lpstr>Copperplate Gothic Bold</vt:lpstr>
      <vt:lpstr>Curlz MT</vt:lpstr>
      <vt:lpstr>Georgia</vt:lpstr>
      <vt:lpstr>Haettenschweiler</vt:lpstr>
      <vt:lpstr>Kristen ITC</vt:lpstr>
      <vt:lpstr>Lucida Sans</vt:lpstr>
      <vt:lpstr>Matisse ITC</vt:lpstr>
      <vt:lpstr>Papyrus</vt:lpstr>
      <vt:lpstr>Times New Roman</vt:lpstr>
      <vt:lpstr>Trebuchet MS</vt:lpstr>
      <vt:lpstr>Wingdings</vt:lpstr>
      <vt:lpstr>Wingdings 3</vt:lpstr>
      <vt:lpstr>Facet</vt:lpstr>
      <vt:lpstr>Martes el 6 de septiembre 2016</vt:lpstr>
      <vt:lpstr>Calentamiento</vt:lpstr>
      <vt:lpstr>Anuncios</vt:lpstr>
      <vt:lpstr>El diagnóstico</vt:lpstr>
      <vt:lpstr>Tome un paso si…</vt:lpstr>
      <vt:lpstr>Las tarjetas</vt:lpstr>
      <vt:lpstr>Miércoles el 7 de septiembre 2016</vt:lpstr>
      <vt:lpstr>Calentamiento</vt:lpstr>
      <vt:lpstr>Anuncios</vt:lpstr>
      <vt:lpstr>Presentación: Mis Vacaciones</vt:lpstr>
      <vt:lpstr>Presentación: Mis vacaciones</vt:lpstr>
      <vt:lpstr>Mis vacaciones</vt:lpstr>
      <vt:lpstr>Las respuestas</vt:lpstr>
      <vt:lpstr>Mis vacaciones</vt:lpstr>
      <vt:lpstr>La geografía</vt:lpstr>
      <vt:lpstr>Repitan las palabras como clase</vt:lpstr>
      <vt:lpstr>La montaña</vt:lpstr>
      <vt:lpstr>El río</vt:lpstr>
      <vt:lpstr>El desierto</vt:lpstr>
      <vt:lpstr>El volcán</vt:lpstr>
      <vt:lpstr>El océano/el mar</vt:lpstr>
      <vt:lpstr>El lago</vt:lpstr>
      <vt:lpstr>La playa</vt:lpstr>
      <vt:lpstr>La arena</vt:lpstr>
      <vt:lpstr>El bosque</vt:lpstr>
      <vt:lpstr>C. Lea la descripción y escriba la palabra correcta de las palabras importantes. </vt:lpstr>
      <vt:lpstr>D. Escriba tres frases originales con las nuevas palabras. </vt:lpstr>
      <vt:lpstr>¿Qué nos falta?</vt:lpstr>
      <vt:lpstr>PowerPoint Presentation</vt:lpstr>
      <vt:lpstr>PowerPoint Presentation</vt:lpstr>
      <vt:lpstr>Nos falta el volcán  </vt:lpstr>
      <vt:lpstr>PowerPoint Presentation</vt:lpstr>
      <vt:lpstr>PowerPoint Presentation</vt:lpstr>
      <vt:lpstr>Nos falta el desierto </vt:lpstr>
      <vt:lpstr>PowerPoint Presentation</vt:lpstr>
      <vt:lpstr>PowerPoint Presentation</vt:lpstr>
      <vt:lpstr>Nos falta la arena </vt:lpstr>
      <vt:lpstr>PowerPoint Presentation</vt:lpstr>
      <vt:lpstr>PowerPoint Presentation</vt:lpstr>
      <vt:lpstr>Nos falta el bosque </vt:lpstr>
      <vt:lpstr>PowerPoint Presentation</vt:lpstr>
      <vt:lpstr>PowerPoint Presentation</vt:lpstr>
      <vt:lpstr>Nos falta la montaña </vt:lpstr>
      <vt:lpstr>PowerPoint Presentation</vt:lpstr>
      <vt:lpstr>PowerPoint Presentation</vt:lpstr>
      <vt:lpstr>Nos falta el lago</vt:lpstr>
      <vt:lpstr>PowerPoint Presentation</vt:lpstr>
      <vt:lpstr>PowerPoint Presentation</vt:lpstr>
      <vt:lpstr>Nos falta el océano/el mar </vt:lpstr>
      <vt:lpstr>PowerPoint Presentation</vt:lpstr>
      <vt:lpstr>PowerPoint Presentation</vt:lpstr>
      <vt:lpstr>Nos falta el río </vt:lpstr>
      <vt:lpstr>¿Cuál foto es?</vt:lpstr>
      <vt:lpstr>¿Cuál foto es?</vt:lpstr>
      <vt:lpstr>¿Cuál foto es?</vt:lpstr>
      <vt:lpstr>¿Cuál foto es?</vt:lpstr>
      <vt:lpstr>¿Cuál foto es?</vt:lpstr>
      <vt:lpstr>¿Cuál foto es?</vt:lpstr>
      <vt:lpstr>Video: La fortuna https://www.youtube.com/watch?v=pqlWF8lEyBg  </vt:lpstr>
      <vt:lpstr>F. Escuchen la descripción de la geografía de los estados unidos y dibuje los lugares en su mapa</vt:lpstr>
      <vt:lpstr>La geografía de los estados unidos</vt:lpstr>
      <vt:lpstr>Salida</vt:lpstr>
      <vt:lpstr>Jueves el 8 de septiembre 2016</vt:lpstr>
      <vt:lpstr>Calentamiento</vt:lpstr>
      <vt:lpstr>Anuncios</vt:lpstr>
      <vt:lpstr>PowerPoint Presentation</vt:lpstr>
      <vt:lpstr>PowerPoint Presentation</vt:lpstr>
      <vt:lpstr>PowerPoint Presentation</vt:lpstr>
      <vt:lpstr>PowerPoint Presentation</vt:lpstr>
      <vt:lpstr>PowerPoint Presentation</vt:lpstr>
      <vt:lpstr>PowerPoint Presentation</vt:lpstr>
      <vt:lpstr>IV. Indiquen la respuesta correcta</vt:lpstr>
      <vt:lpstr>V. Completen estas oraciones con la forma correcta del verbo que está en paréntesis. </vt:lpstr>
      <vt:lpstr>Carrera de pizarritas</vt:lpstr>
      <vt:lpstr>Carrera de pizarritas</vt:lpstr>
      <vt:lpstr>Carrera de pizarritas</vt:lpstr>
      <vt:lpstr>Carrera de pizarritas</vt:lpstr>
      <vt:lpstr>Carrera de pizarritas</vt:lpstr>
      <vt:lpstr>Carrera de pizarritas</vt:lpstr>
      <vt:lpstr>Carrera de pizarritas</vt:lpstr>
      <vt:lpstr>Carrera de pizarritas</vt:lpstr>
      <vt:lpstr>Carrera de pizarritas</vt:lpstr>
      <vt:lpstr>VI. las entrevistas</vt:lpstr>
      <vt:lpstr>VI. las entrevistas</vt:lpstr>
      <vt:lpstr>VII. Lean la carta de Ana a su amiga María. Resalten los verbos de botas y respondan a las preguntas después. </vt:lpstr>
      <vt:lpstr>Salida</vt:lpstr>
      <vt:lpstr>Viernes el 9 de septiembre</vt:lpstr>
      <vt:lpstr>Calentamiento</vt:lpstr>
      <vt:lpstr>Anuncios</vt:lpstr>
      <vt:lpstr>Los edificios y el transporte</vt:lpstr>
      <vt:lpstr>Repitan las palabras como clase</vt:lpstr>
      <vt:lpstr>El museo</vt:lpstr>
      <vt:lpstr>El castillo</vt:lpstr>
      <vt:lpstr>Las ruinas</vt:lpstr>
      <vt:lpstr>El monumento</vt:lpstr>
      <vt:lpstr>La plaza</vt:lpstr>
      <vt:lpstr>El mercado</vt:lpstr>
      <vt:lpstr>El centro</vt:lpstr>
      <vt:lpstr>El hotel</vt:lpstr>
      <vt:lpstr>El aeropuerto</vt:lpstr>
      <vt:lpstr>Tomar un taxi</vt:lpstr>
      <vt:lpstr>Tomar un autobús</vt:lpstr>
      <vt:lpstr>Tomar un avión </vt:lpstr>
      <vt:lpstr>Tomar un tren</vt:lpstr>
      <vt:lpstr>B. Lea la descripción y escriba la palabra correcta de las palabras importantes. </vt:lpstr>
      <vt:lpstr>En este foto hay…</vt:lpstr>
      <vt:lpstr>En este foto hay…</vt:lpstr>
      <vt:lpstr>Lo tengo</vt:lpstr>
      <vt:lpstr>Lo tengo</vt:lpstr>
      <vt:lpstr>Lo tengo</vt:lpstr>
      <vt:lpstr>C. Escriba tres cosas de la categoría en la columna</vt:lpstr>
      <vt:lpstr>D. Escriba un párrafo (4-6 frases) de una vacación  con una cosa de cada columna de actividad C.</vt:lpstr>
      <vt:lpstr>Video: Perú https://www.youtube.com/watch?v=vwrYkBUFY2A </vt:lpstr>
      <vt:lpstr>Verbos comunes </vt:lpstr>
      <vt:lpstr>Rifa!</vt:lpstr>
      <vt:lpstr>Salida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Evans, Hannah H.</dc:creator>
  <cp:lastModifiedBy>Evans, Hannah H.</cp:lastModifiedBy>
  <cp:revision>168</cp:revision>
  <dcterms:created xsi:type="dcterms:W3CDTF">2015-08-30T22:43:36Z</dcterms:created>
  <dcterms:modified xsi:type="dcterms:W3CDTF">2016-09-12T03:03:59Z</dcterms:modified>
</cp:coreProperties>
</file>