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58"/>
  </p:notesMasterIdLst>
  <p:sldIdLst>
    <p:sldId id="256" r:id="rId2"/>
    <p:sldId id="326" r:id="rId3"/>
    <p:sldId id="332" r:id="rId4"/>
    <p:sldId id="328" r:id="rId5"/>
    <p:sldId id="329" r:id="rId6"/>
    <p:sldId id="330" r:id="rId7"/>
    <p:sldId id="331" r:id="rId8"/>
    <p:sldId id="264" r:id="rId9"/>
    <p:sldId id="380" r:id="rId10"/>
    <p:sldId id="381" r:id="rId11"/>
    <p:sldId id="382" r:id="rId12"/>
    <p:sldId id="388" r:id="rId13"/>
    <p:sldId id="269" r:id="rId14"/>
    <p:sldId id="340" r:id="rId15"/>
    <p:sldId id="343" r:id="rId16"/>
    <p:sldId id="342" r:id="rId17"/>
    <p:sldId id="383" r:id="rId18"/>
    <p:sldId id="348" r:id="rId19"/>
    <p:sldId id="445" r:id="rId20"/>
    <p:sldId id="396" r:id="rId21"/>
    <p:sldId id="394" r:id="rId22"/>
    <p:sldId id="354" r:id="rId23"/>
    <p:sldId id="355" r:id="rId24"/>
    <p:sldId id="362" r:id="rId25"/>
    <p:sldId id="345" r:id="rId26"/>
    <p:sldId id="387" r:id="rId27"/>
    <p:sldId id="346" r:id="rId28"/>
    <p:sldId id="369" r:id="rId29"/>
    <p:sldId id="349" r:id="rId30"/>
    <p:sldId id="347" r:id="rId31"/>
    <p:sldId id="397" r:id="rId32"/>
    <p:sldId id="286" r:id="rId33"/>
    <p:sldId id="373" r:id="rId34"/>
    <p:sldId id="374" r:id="rId35"/>
    <p:sldId id="363" r:id="rId36"/>
    <p:sldId id="364" r:id="rId37"/>
    <p:sldId id="365" r:id="rId38"/>
    <p:sldId id="414" r:id="rId39"/>
    <p:sldId id="366" r:id="rId40"/>
    <p:sldId id="367" r:id="rId41"/>
    <p:sldId id="375" r:id="rId42"/>
    <p:sldId id="376" r:id="rId43"/>
    <p:sldId id="386" r:id="rId44"/>
    <p:sldId id="444" r:id="rId45"/>
    <p:sldId id="418" r:id="rId46"/>
    <p:sldId id="422" r:id="rId47"/>
    <p:sldId id="423" r:id="rId48"/>
    <p:sldId id="424" r:id="rId49"/>
    <p:sldId id="439" r:id="rId50"/>
    <p:sldId id="427" r:id="rId51"/>
    <p:sldId id="419" r:id="rId52"/>
    <p:sldId id="438" r:id="rId53"/>
    <p:sldId id="420" r:id="rId54"/>
    <p:sldId id="415" r:id="rId55"/>
    <p:sldId id="416" r:id="rId56"/>
    <p:sldId id="442"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4" autoAdjust="0"/>
    <p:restoredTop sz="94660"/>
  </p:normalViewPr>
  <p:slideViewPr>
    <p:cSldViewPr snapToGrid="0">
      <p:cViewPr varScale="1">
        <p:scale>
          <a:sx n="66" d="100"/>
          <a:sy n="66" d="100"/>
        </p:scale>
        <p:origin x="8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05CA7E-8536-4326-9589-6278F8983A3F}" type="datetimeFigureOut">
              <a:rPr lang="es-CR" smtClean="0"/>
              <a:t>09/09/2016</a:t>
            </a:fld>
            <a:endParaRPr lang="es-C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0012A0-4D7F-43D8-908F-A5BA74D980D3}" type="slidenum">
              <a:rPr lang="es-CR" smtClean="0"/>
              <a:t>‹#›</a:t>
            </a:fld>
            <a:endParaRPr lang="es-CR"/>
          </a:p>
        </p:txBody>
      </p:sp>
    </p:spTree>
    <p:extLst>
      <p:ext uri="{BB962C8B-B14F-4D97-AF65-F5344CB8AC3E}">
        <p14:creationId xmlns:p14="http://schemas.microsoft.com/office/powerpoint/2010/main" val="2001356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413271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1961733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79846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210663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8241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2379580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1816005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3982648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609600" y="274637"/>
            <a:ext cx="109728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609600" y="1600201"/>
            <a:ext cx="109728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11409055" y="6333133"/>
            <a:ext cx="731599"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919429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6201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226334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F3DF6-F69E-42B4-8FBE-6014E30135C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260925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F3DF6-F69E-42B4-8FBE-6014E30135C5}"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38079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F3DF6-F69E-42B4-8FBE-6014E30135C5}" type="datetimeFigureOut">
              <a:rPr lang="en-US" smtClean="0"/>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118125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F3DF6-F69E-42B4-8FBE-6014E30135C5}" type="datetimeFigureOut">
              <a:rPr lang="en-US" smtClean="0"/>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158244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F3DF6-F69E-42B4-8FBE-6014E30135C5}" type="datetimeFigureOut">
              <a:rPr lang="en-US" smtClean="0"/>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65249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F3DF6-F69E-42B4-8FBE-6014E30135C5}"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345422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F3DF6-F69E-42B4-8FBE-6014E30135C5}"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551A6-8510-45F4-91D0-96EE2CAB0930}" type="slidenum">
              <a:rPr lang="en-US" smtClean="0"/>
              <a:t>‹#›</a:t>
            </a:fld>
            <a:endParaRPr lang="en-US"/>
          </a:p>
        </p:txBody>
      </p:sp>
    </p:spTree>
    <p:extLst>
      <p:ext uri="{BB962C8B-B14F-4D97-AF65-F5344CB8AC3E}">
        <p14:creationId xmlns:p14="http://schemas.microsoft.com/office/powerpoint/2010/main" val="123218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FF3DF6-F69E-42B4-8FBE-6014E30135C5}" type="datetimeFigureOut">
              <a:rPr lang="en-US" smtClean="0"/>
              <a:t>9/9/2016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8551A6-8510-45F4-91D0-96EE2CAB0930}" type="slidenum">
              <a:rPr lang="en-US" smtClean="0"/>
              <a:t>‹#›</a:t>
            </a:fld>
            <a:endParaRPr lang="en-US"/>
          </a:p>
        </p:txBody>
      </p:sp>
    </p:spTree>
    <p:extLst>
      <p:ext uri="{BB962C8B-B14F-4D97-AF65-F5344CB8AC3E}">
        <p14:creationId xmlns:p14="http://schemas.microsoft.com/office/powerpoint/2010/main" val="10934737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reencast-o-matic.com/watch/cDhfqy1Lh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creencast-o-matic.com/watch/cDjtoojcD2"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play.kahoot.it/#/?quizId=a9280a8e-28c0-4075-87e0-0c76dee21182"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youtube.com/watch?v=NUsoVlDFqZg"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mailto:hannahh.evans@cms.k12.nc.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Lunes</a:t>
            </a:r>
            <a:r>
              <a:rPr lang="en-US" dirty="0" smtClean="0"/>
              <a:t> el 29 de Agosto 2016</a:t>
            </a:r>
            <a:endParaRPr lang="en-US" dirty="0"/>
          </a:p>
        </p:txBody>
      </p:sp>
      <p:sp>
        <p:nvSpPr>
          <p:cNvPr id="3" name="Subtitle 2"/>
          <p:cNvSpPr>
            <a:spLocks noGrp="1"/>
          </p:cNvSpPr>
          <p:nvPr>
            <p:ph type="subTitle" idx="1"/>
          </p:nvPr>
        </p:nvSpPr>
        <p:spPr/>
        <p:txBody>
          <a:bodyPr/>
          <a:lstStyle/>
          <a:p>
            <a:r>
              <a:rPr lang="en-US" dirty="0" smtClean="0"/>
              <a:t>Sit where you want!</a:t>
            </a:r>
            <a:endParaRPr lang="en-US" dirty="0"/>
          </a:p>
        </p:txBody>
      </p:sp>
    </p:spTree>
    <p:extLst>
      <p:ext uri="{BB962C8B-B14F-4D97-AF65-F5344CB8AC3E}">
        <p14:creationId xmlns:p14="http://schemas.microsoft.com/office/powerpoint/2010/main" val="375219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sz="4000" dirty="0">
                <a:solidFill>
                  <a:schemeClr val="accent1"/>
                </a:solidFill>
              </a:rPr>
              <a:t>Encuestas</a:t>
            </a:r>
            <a:r>
              <a:rPr lang="es-CR" dirty="0">
                <a:solidFill>
                  <a:schemeClr val="accent1"/>
                </a:solidFill>
              </a:rPr>
              <a:t/>
            </a:r>
            <a:br>
              <a:rPr lang="es-CR" dirty="0">
                <a:solidFill>
                  <a:schemeClr val="accent1"/>
                </a:solidFill>
              </a:rPr>
            </a:br>
            <a:r>
              <a:rPr lang="es-CR" sz="2700" dirty="0">
                <a:solidFill>
                  <a:schemeClr val="tx1"/>
                </a:solidFill>
              </a:rPr>
              <a:t>Direcciones: Completen la encuesta con su información personal.</a:t>
            </a:r>
            <a:endParaRPr lang="es-CR" sz="2700" dirty="0"/>
          </a:p>
        </p:txBody>
      </p:sp>
      <p:sp>
        <p:nvSpPr>
          <p:cNvPr id="6" name="Content Placeholder 5"/>
          <p:cNvSpPr>
            <a:spLocks noGrp="1"/>
          </p:cNvSpPr>
          <p:nvPr>
            <p:ph idx="1"/>
          </p:nvPr>
        </p:nvSpPr>
        <p:spPr/>
        <p:txBody>
          <a:bodyPr/>
          <a:lstStyle/>
          <a:p>
            <a:pPr marL="0" indent="0">
              <a:buNone/>
            </a:pPr>
            <a:r>
              <a:rPr lang="es-CR" sz="2400" dirty="0"/>
              <a:t>8</a:t>
            </a:r>
            <a:r>
              <a:rPr lang="es-CR" sz="2400" dirty="0" smtClean="0"/>
              <a:t>. </a:t>
            </a:r>
            <a:r>
              <a:rPr lang="es-CR" sz="2400" dirty="0" err="1" smtClean="0"/>
              <a:t>Yearbook</a:t>
            </a:r>
            <a:r>
              <a:rPr lang="es-CR" sz="2400" dirty="0" smtClean="0"/>
              <a:t> y fútbol </a:t>
            </a:r>
          </a:p>
          <a:p>
            <a:pPr marL="0" indent="0">
              <a:buNone/>
            </a:pPr>
            <a:r>
              <a:rPr lang="es-CR" sz="2400" dirty="0" smtClean="0"/>
              <a:t>9. Leer  y jugar videojuegos</a:t>
            </a:r>
          </a:p>
          <a:p>
            <a:pPr marL="0" indent="0">
              <a:buNone/>
            </a:pPr>
            <a:r>
              <a:rPr lang="es-CR" sz="2400" dirty="0" smtClean="0"/>
              <a:t>10. Shakira y Drake</a:t>
            </a:r>
          </a:p>
          <a:p>
            <a:pPr marL="0" indent="0">
              <a:buNone/>
            </a:pPr>
            <a:r>
              <a:rPr lang="es-CR" sz="2400" dirty="0" smtClean="0"/>
              <a:t>11. </a:t>
            </a:r>
            <a:r>
              <a:rPr lang="es-CR" sz="2400" dirty="0" err="1" smtClean="0"/>
              <a:t>Game</a:t>
            </a:r>
            <a:r>
              <a:rPr lang="es-CR" sz="2400" dirty="0" smtClean="0"/>
              <a:t> of </a:t>
            </a:r>
            <a:r>
              <a:rPr lang="es-CR" sz="2400" dirty="0" err="1" smtClean="0"/>
              <a:t>Thrones</a:t>
            </a:r>
            <a:r>
              <a:rPr lang="es-CR" sz="2400" dirty="0" smtClean="0"/>
              <a:t> y </a:t>
            </a:r>
            <a:r>
              <a:rPr lang="es-CR" sz="2400" dirty="0" err="1" smtClean="0"/>
              <a:t>Empire</a:t>
            </a:r>
            <a:endParaRPr lang="es-CR" sz="2400" dirty="0" smtClean="0"/>
          </a:p>
          <a:p>
            <a:pPr marL="0" indent="0">
              <a:buNone/>
            </a:pPr>
            <a:r>
              <a:rPr lang="es-CR" sz="2400" dirty="0" smtClean="0"/>
              <a:t>12. Sí</a:t>
            </a:r>
          </a:p>
          <a:p>
            <a:pPr marL="0" indent="0">
              <a:buNone/>
            </a:pPr>
            <a:r>
              <a:rPr lang="es-CR" sz="2400" dirty="0" smtClean="0"/>
              <a:t>13. Sí</a:t>
            </a:r>
          </a:p>
          <a:p>
            <a:pPr marL="0" indent="0">
              <a:buNone/>
            </a:pPr>
            <a:r>
              <a:rPr lang="es-CR" sz="2400" dirty="0" smtClean="0"/>
              <a:t>14. Señorita Joven</a:t>
            </a:r>
          </a:p>
          <a:p>
            <a:pPr marL="0" indent="0">
              <a:buNone/>
            </a:pPr>
            <a:endParaRPr lang="es-CR" dirty="0"/>
          </a:p>
        </p:txBody>
      </p:sp>
    </p:spTree>
    <p:extLst>
      <p:ext uri="{BB962C8B-B14F-4D97-AF65-F5344CB8AC3E}">
        <p14:creationId xmlns:p14="http://schemas.microsoft.com/office/powerpoint/2010/main" val="3104443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sz="4000" dirty="0"/>
              <a:t>Encuestas</a:t>
            </a:r>
            <a:r>
              <a:rPr lang="es-CR" dirty="0"/>
              <a:t/>
            </a:r>
            <a:br>
              <a:rPr lang="es-CR" dirty="0"/>
            </a:br>
            <a:r>
              <a:rPr lang="es-CR" sz="2700" dirty="0">
                <a:solidFill>
                  <a:schemeClr val="tx1"/>
                </a:solidFill>
              </a:rPr>
              <a:t>Direcciones: Completen la encuesta con su información personal</a:t>
            </a:r>
            <a:r>
              <a:rPr lang="es-CR" sz="2700" dirty="0" smtClean="0">
                <a:solidFill>
                  <a:schemeClr val="tx1"/>
                </a:solidFill>
              </a:rPr>
              <a:t>.</a:t>
            </a:r>
            <a:br>
              <a:rPr lang="es-CR" sz="2700" dirty="0" smtClean="0">
                <a:solidFill>
                  <a:schemeClr val="tx1"/>
                </a:solidFill>
              </a:rPr>
            </a:b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15. </a:t>
            </a:r>
            <a:r>
              <a:rPr lang="es-CR" sz="2400" dirty="0" err="1" smtClean="0"/>
              <a:t>Sophomore</a:t>
            </a:r>
            <a:endParaRPr lang="es-CR" sz="2400" dirty="0" smtClean="0"/>
          </a:p>
          <a:p>
            <a:pPr marL="0" indent="0">
              <a:buNone/>
            </a:pPr>
            <a:r>
              <a:rPr lang="es-CR" sz="2400" dirty="0" smtClean="0"/>
              <a:t>16. Si se llama </a:t>
            </a:r>
            <a:r>
              <a:rPr lang="es-CR" sz="2400" dirty="0" err="1" smtClean="0"/>
              <a:t>Kayla</a:t>
            </a:r>
            <a:endParaRPr lang="es-CR" sz="2400" dirty="0" smtClean="0"/>
          </a:p>
          <a:p>
            <a:pPr marL="0" indent="0">
              <a:buNone/>
            </a:pPr>
            <a:r>
              <a:rPr lang="es-CR" sz="2400" dirty="0" smtClean="0"/>
              <a:t>17. </a:t>
            </a:r>
            <a:r>
              <a:rPr lang="es-CR" sz="2400" dirty="0" err="1" smtClean="0"/>
              <a:t>dificil</a:t>
            </a:r>
            <a:endParaRPr lang="es-CR" sz="2400" dirty="0" smtClean="0"/>
          </a:p>
          <a:p>
            <a:pPr marL="0" indent="0">
              <a:buNone/>
            </a:pPr>
            <a:r>
              <a:rPr lang="es-CR" sz="2400" dirty="0" smtClean="0"/>
              <a:t>18. A las 10 </a:t>
            </a:r>
          </a:p>
          <a:p>
            <a:pPr marL="0" indent="0">
              <a:buNone/>
            </a:pPr>
            <a:r>
              <a:rPr lang="es-CR" sz="2400" dirty="0" smtClean="0"/>
              <a:t>19. Si, en </a:t>
            </a:r>
            <a:r>
              <a:rPr lang="es-CR" sz="2400" dirty="0" err="1" smtClean="0"/>
              <a:t>Bojangles</a:t>
            </a:r>
            <a:r>
              <a:rPr lang="es-CR" sz="2400" dirty="0" smtClean="0"/>
              <a:t> 10 horas/semana</a:t>
            </a:r>
          </a:p>
          <a:p>
            <a:pPr marL="0" indent="0">
              <a:buNone/>
            </a:pPr>
            <a:r>
              <a:rPr lang="es-CR" sz="2400" dirty="0" smtClean="0"/>
              <a:t>20. Me gusta porque es interesante</a:t>
            </a:r>
          </a:p>
          <a:p>
            <a:pPr marL="0" indent="0">
              <a:buNone/>
            </a:pPr>
            <a:r>
              <a:rPr lang="es-CR" sz="2400" dirty="0" smtClean="0"/>
              <a:t>21. Mr. Smith porque es muy cómico</a:t>
            </a:r>
          </a:p>
        </p:txBody>
      </p:sp>
    </p:spTree>
    <p:extLst>
      <p:ext uri="{BB962C8B-B14F-4D97-AF65-F5344CB8AC3E}">
        <p14:creationId xmlns:p14="http://schemas.microsoft.com/office/powerpoint/2010/main" val="1291032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Salida</a:t>
            </a:r>
            <a:endParaRPr lang="es-CR" dirty="0"/>
          </a:p>
        </p:txBody>
      </p:sp>
      <p:sp>
        <p:nvSpPr>
          <p:cNvPr id="3" name="Text Placeholder 2"/>
          <p:cNvSpPr>
            <a:spLocks noGrp="1"/>
          </p:cNvSpPr>
          <p:nvPr>
            <p:ph type="body" idx="1"/>
          </p:nvPr>
        </p:nvSpPr>
        <p:spPr/>
        <p:txBody>
          <a:bodyPr>
            <a:normAutofit/>
          </a:bodyPr>
          <a:lstStyle/>
          <a:p>
            <a:pPr marL="0" indent="0">
              <a:buNone/>
            </a:pPr>
            <a:r>
              <a:rPr lang="es-CR" sz="2400" dirty="0" smtClean="0"/>
              <a:t>Responden en frases completas en su papel</a:t>
            </a:r>
          </a:p>
          <a:p>
            <a:pPr marL="0" indent="0">
              <a:buNone/>
            </a:pPr>
            <a:endParaRPr lang="es-CR" sz="2400" dirty="0" smtClean="0"/>
          </a:p>
          <a:p>
            <a:pPr marL="457200" indent="-457200">
              <a:buFont typeface="+mj-lt"/>
              <a:buAutoNum type="arabicPeriod"/>
            </a:pPr>
            <a:r>
              <a:rPr lang="es-CR" sz="2400" dirty="0" smtClean="0"/>
              <a:t>¿Cómo se llama la profesora?</a:t>
            </a:r>
          </a:p>
          <a:p>
            <a:pPr marL="457200" indent="-457200">
              <a:buFont typeface="+mj-lt"/>
              <a:buAutoNum type="arabicPeriod"/>
            </a:pPr>
            <a:endParaRPr lang="es-CR" sz="2400" dirty="0" smtClean="0"/>
          </a:p>
          <a:p>
            <a:pPr marL="457200" indent="-457200">
              <a:buFont typeface="+mj-lt"/>
              <a:buAutoNum type="arabicPeriod"/>
            </a:pPr>
            <a:r>
              <a:rPr lang="es-CR" sz="2400" dirty="0" smtClean="0"/>
              <a:t>¿De dónde es la profesora?</a:t>
            </a:r>
          </a:p>
          <a:p>
            <a:pPr marL="457200" indent="-457200">
              <a:buFont typeface="+mj-lt"/>
              <a:buAutoNum type="arabicPeriod"/>
            </a:pPr>
            <a:endParaRPr lang="es-CR" sz="2400" dirty="0" smtClean="0"/>
          </a:p>
          <a:p>
            <a:pPr marL="457200" indent="-457200">
              <a:buFont typeface="+mj-lt"/>
              <a:buAutoNum type="arabicPeriod"/>
            </a:pPr>
            <a:r>
              <a:rPr lang="es-CR" sz="2400" dirty="0" smtClean="0"/>
              <a:t>¿Qué le gusta hacer la profesora?</a:t>
            </a:r>
            <a:endParaRPr lang="es-CR" sz="2400" dirty="0"/>
          </a:p>
        </p:txBody>
      </p:sp>
    </p:spTree>
    <p:extLst>
      <p:ext uri="{BB962C8B-B14F-4D97-AF65-F5344CB8AC3E}">
        <p14:creationId xmlns:p14="http://schemas.microsoft.com/office/powerpoint/2010/main" val="3950379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smtClean="0"/>
              <a:t>Martes el 30 de agosto 2016</a:t>
            </a:r>
            <a:endParaRPr lang="es-CR"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1458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smtClean="0"/>
              <a:t>Calentamiento</a:t>
            </a:r>
            <a:endParaRPr lang="es-CR" dirty="0"/>
          </a:p>
        </p:txBody>
      </p:sp>
      <p:sp>
        <p:nvSpPr>
          <p:cNvPr id="3" name="Content Placeholder 2"/>
          <p:cNvSpPr>
            <a:spLocks noGrp="1"/>
          </p:cNvSpPr>
          <p:nvPr>
            <p:ph idx="1"/>
          </p:nvPr>
        </p:nvSpPr>
        <p:spPr>
          <a:xfrm>
            <a:off x="677335" y="2160591"/>
            <a:ext cx="8619066" cy="4254957"/>
          </a:xfrm>
        </p:spPr>
        <p:txBody>
          <a:bodyPr>
            <a:normAutofit lnSpcReduction="10000"/>
          </a:bodyPr>
          <a:lstStyle/>
          <a:p>
            <a:pPr marL="0" indent="0">
              <a:buNone/>
            </a:pPr>
            <a:r>
              <a:rPr lang="es-CR" sz="2400" dirty="0" smtClean="0"/>
              <a:t>Direcciones: Respondan </a:t>
            </a:r>
            <a:r>
              <a:rPr lang="es-CR" sz="2400" dirty="0"/>
              <a:t>a las preguntas en frases completas</a:t>
            </a:r>
          </a:p>
          <a:p>
            <a:pPr>
              <a:buFont typeface="+mj-lt"/>
              <a:buAutoNum type="arabicPeriod"/>
            </a:pPr>
            <a:r>
              <a:rPr lang="es-CR" sz="2400" dirty="0" smtClean="0"/>
              <a:t>¿Cómo te llamas?</a:t>
            </a:r>
            <a:endParaRPr lang="es-CR" sz="2400" dirty="0"/>
          </a:p>
          <a:p>
            <a:pPr marL="0" indent="0">
              <a:buNone/>
            </a:pPr>
            <a:r>
              <a:rPr lang="es-CR" sz="2400" dirty="0"/>
              <a:t>	</a:t>
            </a:r>
            <a:r>
              <a:rPr lang="es-CR" sz="2400" dirty="0" smtClean="0"/>
              <a:t>	</a:t>
            </a:r>
          </a:p>
          <a:p>
            <a:pPr marL="0" indent="0">
              <a:buNone/>
            </a:pPr>
            <a:endParaRPr lang="es-CR" sz="2400" dirty="0"/>
          </a:p>
          <a:p>
            <a:pPr>
              <a:buAutoNum type="arabicPeriod" startAt="2"/>
            </a:pPr>
            <a:r>
              <a:rPr lang="es-CR" sz="2400" dirty="0" smtClean="0"/>
              <a:t>¿Cuándo es tu cumpleaños? </a:t>
            </a:r>
            <a:r>
              <a:rPr lang="es-CR" sz="2400" dirty="0"/>
              <a:t>	</a:t>
            </a:r>
          </a:p>
          <a:p>
            <a:pPr marL="0" indent="0">
              <a:buNone/>
            </a:pPr>
            <a:endParaRPr lang="es-CR" sz="2400" dirty="0" smtClean="0"/>
          </a:p>
          <a:p>
            <a:pPr marL="0" indent="0">
              <a:buNone/>
            </a:pPr>
            <a:r>
              <a:rPr lang="es-CR" sz="2400" dirty="0"/>
              <a:t>	</a:t>
            </a:r>
            <a:endParaRPr lang="es-CR" sz="2400" dirty="0" smtClean="0"/>
          </a:p>
          <a:p>
            <a:pPr marL="0" indent="0">
              <a:buNone/>
            </a:pPr>
            <a:r>
              <a:rPr lang="es-CR" sz="2000" dirty="0" smtClean="0">
                <a:solidFill>
                  <a:schemeClr val="accent1"/>
                </a:solidFill>
              </a:rPr>
              <a:t>3</a:t>
            </a:r>
            <a:r>
              <a:rPr lang="es-CR" sz="2000" dirty="0">
                <a:solidFill>
                  <a:schemeClr val="accent1"/>
                </a:solidFill>
              </a:rPr>
              <a:t>. </a:t>
            </a:r>
            <a:r>
              <a:rPr lang="es-CR" sz="2400" dirty="0" smtClean="0"/>
              <a:t>¿Cuántos años tienes? </a:t>
            </a:r>
          </a:p>
          <a:p>
            <a:pPr marL="0" indent="0">
              <a:buNone/>
            </a:pPr>
            <a:r>
              <a:rPr lang="es-CR" sz="2400" dirty="0" smtClean="0"/>
              <a:t>	</a:t>
            </a:r>
            <a:endParaRPr lang="es-CR" dirty="0" smtClean="0"/>
          </a:p>
          <a:p>
            <a:pPr>
              <a:buFont typeface="+mj-lt"/>
              <a:buAutoNum type="arabicPeriod"/>
            </a:pPr>
            <a:endParaRPr lang="es-CR" dirty="0"/>
          </a:p>
        </p:txBody>
      </p:sp>
    </p:spTree>
    <p:extLst>
      <p:ext uri="{BB962C8B-B14F-4D97-AF65-F5344CB8AC3E}">
        <p14:creationId xmlns:p14="http://schemas.microsoft.com/office/powerpoint/2010/main" val="3459739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Anuncios</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err="1" smtClean="0"/>
              <a:t>Participation</a:t>
            </a:r>
            <a:r>
              <a:rPr lang="es-CR" sz="2400" dirty="0" smtClean="0"/>
              <a:t> Grade</a:t>
            </a:r>
          </a:p>
          <a:p>
            <a:pPr marL="0" indent="0">
              <a:buNone/>
            </a:pPr>
            <a:r>
              <a:rPr lang="es-CR" sz="2400" dirty="0" err="1" smtClean="0"/>
              <a:t>Rewards</a:t>
            </a:r>
            <a:r>
              <a:rPr lang="es-CR" sz="2400" dirty="0" smtClean="0"/>
              <a:t>/</a:t>
            </a:r>
            <a:r>
              <a:rPr lang="es-CR" sz="2400" dirty="0" err="1" smtClean="0"/>
              <a:t>Consequences</a:t>
            </a:r>
            <a:endParaRPr lang="es-CR" sz="2400" dirty="0" smtClean="0"/>
          </a:p>
          <a:p>
            <a:pPr marL="0" indent="0">
              <a:buNone/>
            </a:pPr>
            <a:r>
              <a:rPr lang="es-CR" sz="2400" dirty="0" err="1" smtClean="0"/>
              <a:t>Signed</a:t>
            </a:r>
            <a:r>
              <a:rPr lang="es-CR" sz="2400" dirty="0" smtClean="0"/>
              <a:t> Syllabus</a:t>
            </a:r>
          </a:p>
          <a:p>
            <a:pPr marL="0" indent="0">
              <a:buNone/>
            </a:pPr>
            <a:r>
              <a:rPr lang="es-CR" sz="2400" dirty="0" err="1" smtClean="0"/>
              <a:t>Duolingo</a:t>
            </a:r>
            <a:endParaRPr lang="es-CR" sz="2400" dirty="0"/>
          </a:p>
        </p:txBody>
      </p:sp>
    </p:spTree>
    <p:extLst>
      <p:ext uri="{BB962C8B-B14F-4D97-AF65-F5344CB8AC3E}">
        <p14:creationId xmlns:p14="http://schemas.microsoft.com/office/powerpoint/2010/main" val="584105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Duolingo</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Hagan </a:t>
            </a:r>
            <a:r>
              <a:rPr lang="es-CR" sz="2400" dirty="0"/>
              <a:t>un perfil en </a:t>
            </a:r>
            <a:r>
              <a:rPr lang="es-CR" sz="2400" dirty="0" err="1"/>
              <a:t>Duolingo</a:t>
            </a:r>
            <a:r>
              <a:rPr lang="es-CR" sz="2400" dirty="0"/>
              <a:t> y tomen el diagnóstico</a:t>
            </a:r>
            <a:r>
              <a:rPr lang="es-CR" sz="2400" dirty="0" smtClean="0"/>
              <a:t>.</a:t>
            </a:r>
          </a:p>
          <a:p>
            <a:pPr marL="0" indent="0">
              <a:buNone/>
            </a:pPr>
            <a:r>
              <a:rPr lang="es-CR" sz="2400" dirty="0" smtClean="0">
                <a:hlinkClick r:id="rId2"/>
              </a:rPr>
              <a:t>http</a:t>
            </a:r>
            <a:r>
              <a:rPr lang="es-CR" sz="2400" dirty="0">
                <a:hlinkClick r:id="rId2"/>
              </a:rPr>
              <a:t>://</a:t>
            </a:r>
            <a:r>
              <a:rPr lang="es-CR" sz="2400" dirty="0" smtClean="0">
                <a:hlinkClick r:id="rId2"/>
              </a:rPr>
              <a:t>screencast-o-matic.com/watch/cDhfqy1Lhb</a:t>
            </a:r>
            <a:endParaRPr lang="es-CR" sz="2400" dirty="0" smtClean="0"/>
          </a:p>
          <a:p>
            <a:pPr marL="0" indent="0">
              <a:buNone/>
            </a:pPr>
            <a:endParaRPr lang="es-CR" sz="2400" dirty="0" smtClean="0"/>
          </a:p>
          <a:p>
            <a:pPr marL="0" indent="0">
              <a:buNone/>
            </a:pPr>
            <a:r>
              <a:rPr lang="es-CR" sz="2400" dirty="0" smtClean="0"/>
              <a:t>Desafío de </a:t>
            </a:r>
            <a:r>
              <a:rPr lang="es-CR" sz="2400" dirty="0" err="1" smtClean="0"/>
              <a:t>Duolingo</a:t>
            </a:r>
            <a:r>
              <a:rPr lang="es-CR" sz="2400" dirty="0" smtClean="0"/>
              <a:t> por el semestre</a:t>
            </a:r>
          </a:p>
        </p:txBody>
      </p:sp>
    </p:spTree>
    <p:extLst>
      <p:ext uri="{BB962C8B-B14F-4D97-AF65-F5344CB8AC3E}">
        <p14:creationId xmlns:p14="http://schemas.microsoft.com/office/powerpoint/2010/main" val="847503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sz="4000" dirty="0" smtClean="0"/>
              <a:t>Verbos </a:t>
            </a:r>
            <a:r>
              <a:rPr lang="es-CR" sz="4000" dirty="0"/>
              <a:t>comunes</a:t>
            </a:r>
            <a:r>
              <a:rPr lang="es-CR" dirty="0"/>
              <a:t/>
            </a:r>
            <a:br>
              <a:rPr lang="es-CR" dirty="0"/>
            </a:br>
            <a:r>
              <a:rPr lang="es-CR" sz="2700" dirty="0">
                <a:solidFill>
                  <a:schemeClr val="tx1"/>
                </a:solidFill>
              </a:rPr>
              <a:t>Direcciones: Necesitamos practicar acciones que corresponden con los verbos. </a:t>
            </a:r>
            <a:r>
              <a:rPr lang="es-CR" dirty="0"/>
              <a:t/>
            </a:r>
            <a:br>
              <a:rPr lang="es-CR" dirty="0"/>
            </a:br>
            <a:r>
              <a:rPr lang="es-CR" dirty="0"/>
              <a:t> </a:t>
            </a:r>
          </a:p>
        </p:txBody>
      </p:sp>
      <p:sp>
        <p:nvSpPr>
          <p:cNvPr id="6" name="Text Placeholder 5"/>
          <p:cNvSpPr>
            <a:spLocks noGrp="1"/>
          </p:cNvSpPr>
          <p:nvPr>
            <p:ph idx="1"/>
          </p:nvPr>
        </p:nvSpPr>
        <p:spPr/>
        <p:txBody>
          <a:bodyPr>
            <a:noAutofit/>
          </a:bodyPr>
          <a:lstStyle/>
          <a:p>
            <a:pPr marL="457200" indent="-457200">
              <a:buFont typeface="+mj-lt"/>
              <a:buAutoNum type="arabicPeriod"/>
            </a:pPr>
            <a:r>
              <a:rPr lang="es-CR" sz="2400" dirty="0" smtClean="0"/>
              <a:t>Jugar</a:t>
            </a:r>
            <a:endParaRPr lang="es-CR" sz="2400" dirty="0"/>
          </a:p>
          <a:p>
            <a:pPr marL="457200" indent="-457200">
              <a:buFont typeface="+mj-lt"/>
              <a:buAutoNum type="arabicPeriod"/>
            </a:pPr>
            <a:r>
              <a:rPr lang="es-CR" sz="2400" dirty="0" smtClean="0"/>
              <a:t>Comer</a:t>
            </a:r>
            <a:endParaRPr lang="es-CR" sz="2400" dirty="0"/>
          </a:p>
          <a:p>
            <a:pPr marL="457200" indent="-457200">
              <a:buFont typeface="+mj-lt"/>
              <a:buAutoNum type="arabicPeriod"/>
            </a:pPr>
            <a:r>
              <a:rPr lang="es-CR" sz="2400" dirty="0" smtClean="0"/>
              <a:t>Dormir</a:t>
            </a:r>
            <a:endParaRPr lang="es-CR" sz="2400" dirty="0"/>
          </a:p>
          <a:p>
            <a:pPr marL="457200" indent="-457200">
              <a:buFont typeface="+mj-lt"/>
              <a:buAutoNum type="arabicPeriod"/>
            </a:pPr>
            <a:r>
              <a:rPr lang="es-CR" sz="2400" dirty="0" smtClean="0"/>
              <a:t>Hablar</a:t>
            </a:r>
            <a:endParaRPr lang="es-CR" sz="2400" dirty="0"/>
          </a:p>
          <a:p>
            <a:pPr marL="457200" indent="-457200">
              <a:buFont typeface="+mj-lt"/>
              <a:buAutoNum type="arabicPeriod"/>
            </a:pPr>
            <a:r>
              <a:rPr lang="es-CR" sz="2400" dirty="0" smtClean="0"/>
              <a:t>Bailar</a:t>
            </a:r>
          </a:p>
        </p:txBody>
      </p:sp>
      <p:sp>
        <p:nvSpPr>
          <p:cNvPr id="9" name="Text Placeholder 7"/>
          <p:cNvSpPr txBox="1">
            <a:spLocks/>
          </p:cNvSpPr>
          <p:nvPr/>
        </p:nvSpPr>
        <p:spPr>
          <a:xfrm>
            <a:off x="8047969" y="3131530"/>
            <a:ext cx="3070025" cy="3305556"/>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endParaRPr lang="es-CR" sz="2800" dirty="0"/>
          </a:p>
          <a:p>
            <a:endParaRPr lang="es-CR" sz="2800" dirty="0" smtClean="0"/>
          </a:p>
          <a:p>
            <a:endParaRPr lang="es-CR" sz="2400" dirty="0" smtClean="0"/>
          </a:p>
          <a:p>
            <a:endParaRPr lang="es-CR" dirty="0"/>
          </a:p>
        </p:txBody>
      </p:sp>
    </p:spTree>
    <p:extLst>
      <p:ext uri="{BB962C8B-B14F-4D97-AF65-F5344CB8AC3E}">
        <p14:creationId xmlns:p14="http://schemas.microsoft.com/office/powerpoint/2010/main" val="1911667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Actividad A: </a:t>
            </a:r>
            <a:r>
              <a:rPr lang="es-CR" dirty="0"/>
              <a:t>l</a:t>
            </a:r>
            <a:r>
              <a:rPr lang="es-CR" dirty="0" smtClean="0"/>
              <a:t>as entrevistas</a:t>
            </a:r>
            <a:endParaRPr lang="es-CR"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s-ES" sz="2400" dirty="0" smtClean="0"/>
              <a:t>Completen </a:t>
            </a:r>
            <a:r>
              <a:rPr lang="es-ES" sz="2400" dirty="0"/>
              <a:t>la primera parte con tu información. </a:t>
            </a:r>
            <a:endParaRPr lang="es-ES" sz="2400" dirty="0" smtClean="0"/>
          </a:p>
          <a:p>
            <a:pPr>
              <a:buFont typeface="Wingdings" panose="05000000000000000000" pitchFamily="2" charset="2"/>
              <a:buChar char="§"/>
            </a:pPr>
            <a:r>
              <a:rPr lang="es-ES" sz="2400" dirty="0"/>
              <a:t>H</a:t>
            </a:r>
            <a:r>
              <a:rPr lang="es-ES" sz="2400" dirty="0" smtClean="0"/>
              <a:t>ablen </a:t>
            </a:r>
            <a:r>
              <a:rPr lang="es-ES" sz="2400" dirty="0"/>
              <a:t>con dos </a:t>
            </a:r>
            <a:r>
              <a:rPr lang="es-ES" sz="2400" dirty="0" smtClean="0"/>
              <a:t>amigos y escriban su información en el papel. </a:t>
            </a:r>
            <a:r>
              <a:rPr lang="es-ES" sz="2400" dirty="0"/>
              <a:t>Necesita responder en </a:t>
            </a:r>
            <a:r>
              <a:rPr lang="es-ES" sz="2400" b="1" i="1" dirty="0"/>
              <a:t>frases completas</a:t>
            </a:r>
            <a:r>
              <a:rPr lang="es-ES" sz="2400" dirty="0" smtClean="0"/>
              <a:t>.</a:t>
            </a:r>
          </a:p>
          <a:p>
            <a:pPr>
              <a:buFont typeface="Wingdings" panose="05000000000000000000" pitchFamily="2" charset="2"/>
              <a:buChar char="§"/>
            </a:pPr>
            <a:r>
              <a:rPr lang="es-CR" sz="2400" dirty="0" smtClean="0"/>
              <a:t>Tiene </a:t>
            </a:r>
            <a:r>
              <a:rPr lang="es-CR" sz="2400" dirty="0"/>
              <a:t>cuatro minutos para completar cada </a:t>
            </a:r>
            <a:r>
              <a:rPr lang="es-CR" sz="2400" dirty="0" smtClean="0"/>
              <a:t>parte.</a:t>
            </a:r>
            <a:endParaRPr lang="es-CR" sz="2400" dirty="0"/>
          </a:p>
          <a:p>
            <a:pPr marL="0" lvl="0" indent="0">
              <a:buNone/>
            </a:pPr>
            <a:endParaRPr lang="en-US" sz="2400" dirty="0"/>
          </a:p>
        </p:txBody>
      </p:sp>
    </p:spTree>
    <p:extLst>
      <p:ext uri="{BB962C8B-B14F-4D97-AF65-F5344CB8AC3E}">
        <p14:creationId xmlns:p14="http://schemas.microsoft.com/office/powerpoint/2010/main" val="1608383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a:t>Actividad A: las entrevistas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2889270"/>
              </p:ext>
            </p:extLst>
          </p:nvPr>
        </p:nvGraphicFramePr>
        <p:xfrm>
          <a:off x="677333" y="2324612"/>
          <a:ext cx="9816495" cy="3436881"/>
        </p:xfrm>
        <a:graphic>
          <a:graphicData uri="http://schemas.openxmlformats.org/drawingml/2006/table">
            <a:tbl>
              <a:tblPr firstRow="1" firstCol="1" bandRow="1">
                <a:tableStyleId>{2D5ABB26-0587-4C30-8999-92F81FD0307C}</a:tableStyleId>
              </a:tblPr>
              <a:tblGrid>
                <a:gridCol w="4464645"/>
                <a:gridCol w="5351850"/>
              </a:tblGrid>
              <a:tr h="379299">
                <a:tc>
                  <a:txBody>
                    <a:bodyPr/>
                    <a:lstStyle/>
                    <a:p>
                      <a:pPr marL="0" marR="0">
                        <a:lnSpc>
                          <a:spcPct val="115000"/>
                        </a:lnSpc>
                        <a:spcBef>
                          <a:spcPts val="0"/>
                        </a:spcBef>
                        <a:spcAft>
                          <a:spcPts val="0"/>
                        </a:spcAft>
                      </a:pPr>
                      <a:r>
                        <a:rPr lang="es-CR" sz="2400" dirty="0" smtClean="0">
                          <a:effectLst/>
                        </a:rPr>
                        <a:t>1.¿Cómo </a:t>
                      </a:r>
                      <a:r>
                        <a:rPr lang="es-CR" sz="2400" dirty="0">
                          <a:effectLst/>
                        </a:rPr>
                        <a:t>se llama?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rPr>
                        <a:t>Me llamo Srta. Evans</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r h="379299">
                <a:tc>
                  <a:txBody>
                    <a:bodyPr/>
                    <a:lstStyle/>
                    <a:p>
                      <a:pPr marL="0" marR="0">
                        <a:lnSpc>
                          <a:spcPct val="115000"/>
                        </a:lnSpc>
                        <a:spcBef>
                          <a:spcPts val="0"/>
                        </a:spcBef>
                        <a:spcAft>
                          <a:spcPts val="0"/>
                        </a:spcAft>
                      </a:pPr>
                      <a:r>
                        <a:rPr lang="es-CR" sz="2400" dirty="0" smtClean="0">
                          <a:effectLst/>
                        </a:rPr>
                        <a:t>2.¿Cuántos </a:t>
                      </a:r>
                      <a:r>
                        <a:rPr lang="es-CR" sz="2400" dirty="0">
                          <a:effectLst/>
                        </a:rPr>
                        <a:t>años tiene?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Tengo</a:t>
                      </a:r>
                      <a:r>
                        <a:rPr lang="es-CR" sz="2400" u="sng" baseline="0" noProof="0" dirty="0" smtClean="0">
                          <a:solidFill>
                            <a:schemeClr val="accent1"/>
                          </a:solidFill>
                          <a:effectLst/>
                          <a:latin typeface="+mj-lt"/>
                          <a:ea typeface="Calibri" panose="020F0502020204030204" pitchFamily="34" charset="0"/>
                          <a:cs typeface="Times New Roman" panose="02020603050405020304" pitchFamily="18" charset="0"/>
                        </a:rPr>
                        <a:t> </a:t>
                      </a: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30 anos</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r h="379299">
                <a:tc>
                  <a:txBody>
                    <a:bodyPr/>
                    <a:lstStyle/>
                    <a:p>
                      <a:pPr marL="0" marR="0">
                        <a:lnSpc>
                          <a:spcPct val="115000"/>
                        </a:lnSpc>
                        <a:spcBef>
                          <a:spcPts val="0"/>
                        </a:spcBef>
                        <a:spcAft>
                          <a:spcPts val="0"/>
                        </a:spcAft>
                      </a:pPr>
                      <a:r>
                        <a:rPr lang="es-CR" sz="2400" dirty="0" smtClean="0">
                          <a:effectLst/>
                        </a:rPr>
                        <a:t>3.¿Cuándo </a:t>
                      </a:r>
                      <a:r>
                        <a:rPr lang="es-CR" sz="2400" dirty="0">
                          <a:effectLst/>
                        </a:rPr>
                        <a:t>es su cumpleaños?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Mi cumpleaños es el 12</a:t>
                      </a:r>
                      <a:r>
                        <a:rPr lang="es-CR" sz="2400" u="sng" baseline="0" noProof="0" dirty="0" smtClean="0">
                          <a:solidFill>
                            <a:schemeClr val="accent1"/>
                          </a:solidFill>
                          <a:effectLst/>
                          <a:latin typeface="+mj-lt"/>
                          <a:ea typeface="Calibri" panose="020F0502020204030204" pitchFamily="34" charset="0"/>
                          <a:cs typeface="Times New Roman" panose="02020603050405020304" pitchFamily="18" charset="0"/>
                        </a:rPr>
                        <a:t> de marzo</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r h="379299">
                <a:tc>
                  <a:txBody>
                    <a:bodyPr/>
                    <a:lstStyle/>
                    <a:p>
                      <a:pPr marL="0" marR="0">
                        <a:lnSpc>
                          <a:spcPct val="115000"/>
                        </a:lnSpc>
                        <a:spcBef>
                          <a:spcPts val="0"/>
                        </a:spcBef>
                        <a:spcAft>
                          <a:spcPts val="0"/>
                        </a:spcAft>
                      </a:pPr>
                      <a:r>
                        <a:rPr lang="es-CR" sz="2400" dirty="0" smtClean="0">
                          <a:effectLst/>
                        </a:rPr>
                        <a:t>4.¿Qué </a:t>
                      </a:r>
                      <a:r>
                        <a:rPr lang="es-CR" sz="2400" dirty="0">
                          <a:effectLst/>
                        </a:rPr>
                        <a:t>es su comida favorita?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Mi comida favorita</a:t>
                      </a:r>
                      <a:r>
                        <a:rPr lang="es-CR" sz="2400" u="sng" baseline="0" noProof="0" dirty="0" smtClean="0">
                          <a:solidFill>
                            <a:schemeClr val="accent1"/>
                          </a:solidFill>
                          <a:effectLst/>
                          <a:latin typeface="+mj-lt"/>
                          <a:ea typeface="Calibri" panose="020F0502020204030204" pitchFamily="34" charset="0"/>
                          <a:cs typeface="Times New Roman" panose="02020603050405020304" pitchFamily="18" charset="0"/>
                        </a:rPr>
                        <a:t> es pizza</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r h="379299">
                <a:tc>
                  <a:txBody>
                    <a:bodyPr/>
                    <a:lstStyle/>
                    <a:p>
                      <a:pPr marL="0" marR="0">
                        <a:lnSpc>
                          <a:spcPct val="115000"/>
                        </a:lnSpc>
                        <a:spcBef>
                          <a:spcPts val="0"/>
                        </a:spcBef>
                        <a:spcAft>
                          <a:spcPts val="0"/>
                        </a:spcAft>
                      </a:pPr>
                      <a:r>
                        <a:rPr lang="es-CR" sz="2400" dirty="0" smtClean="0">
                          <a:effectLst/>
                        </a:rPr>
                        <a:t>5.¿Qué </a:t>
                      </a:r>
                      <a:r>
                        <a:rPr lang="es-CR" sz="2400" dirty="0">
                          <a:effectLst/>
                        </a:rPr>
                        <a:t>le gusta hacer?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Me</a:t>
                      </a:r>
                      <a:r>
                        <a:rPr lang="es-CR" sz="2400" u="sng" baseline="0" noProof="0" dirty="0" smtClean="0">
                          <a:solidFill>
                            <a:schemeClr val="accent1"/>
                          </a:solidFill>
                          <a:effectLst/>
                          <a:latin typeface="+mj-lt"/>
                          <a:ea typeface="Calibri" panose="020F0502020204030204" pitchFamily="34" charset="0"/>
                          <a:cs typeface="Times New Roman" panose="02020603050405020304" pitchFamily="18" charset="0"/>
                        </a:rPr>
                        <a:t> gusta bailar y ver la televisión</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r h="379299">
                <a:tc>
                  <a:txBody>
                    <a:bodyPr/>
                    <a:lstStyle/>
                    <a:p>
                      <a:pPr marL="0" marR="0">
                        <a:lnSpc>
                          <a:spcPct val="115000"/>
                        </a:lnSpc>
                        <a:spcBef>
                          <a:spcPts val="0"/>
                        </a:spcBef>
                        <a:spcAft>
                          <a:spcPts val="0"/>
                        </a:spcAft>
                      </a:pPr>
                      <a:r>
                        <a:rPr lang="es-CR" sz="2400" dirty="0" smtClean="0">
                          <a:effectLst/>
                        </a:rPr>
                        <a:t>6.¿Qué </a:t>
                      </a:r>
                      <a:r>
                        <a:rPr lang="es-CR" sz="2400" dirty="0">
                          <a:effectLst/>
                        </a:rPr>
                        <a:t>no le gusta hacer?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No</a:t>
                      </a:r>
                      <a:r>
                        <a:rPr lang="es-CR" sz="2400" u="sng" baseline="0" noProof="0" dirty="0" smtClean="0">
                          <a:solidFill>
                            <a:schemeClr val="accent1"/>
                          </a:solidFill>
                          <a:effectLst/>
                          <a:latin typeface="+mj-lt"/>
                          <a:ea typeface="Calibri" panose="020F0502020204030204" pitchFamily="34" charset="0"/>
                          <a:cs typeface="Times New Roman" panose="02020603050405020304" pitchFamily="18" charset="0"/>
                        </a:rPr>
                        <a:t> me gusta hablar por teléfono</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r h="1074681">
                <a:tc>
                  <a:txBody>
                    <a:bodyPr/>
                    <a:lstStyle/>
                    <a:p>
                      <a:pPr marL="0" marR="0">
                        <a:lnSpc>
                          <a:spcPct val="115000"/>
                        </a:lnSpc>
                        <a:spcBef>
                          <a:spcPts val="0"/>
                        </a:spcBef>
                        <a:spcAft>
                          <a:spcPts val="0"/>
                        </a:spcAft>
                      </a:pPr>
                      <a:r>
                        <a:rPr lang="es-CR" sz="2400" dirty="0" smtClean="0">
                          <a:effectLst/>
                        </a:rPr>
                        <a:t>7.¿Qué </a:t>
                      </a:r>
                      <a:r>
                        <a:rPr lang="es-CR" sz="2400" dirty="0">
                          <a:effectLst/>
                        </a:rPr>
                        <a:t>profesión quiere en el futuro</a:t>
                      </a:r>
                      <a:r>
                        <a:rPr lang="es-CR" sz="2400" dirty="0" smtClean="0">
                          <a:effectLst/>
                        </a:rPr>
                        <a:t>?</a:t>
                      </a:r>
                      <a:endParaRPr lang="en-US" sz="2000" dirty="0">
                        <a:effectLst/>
                      </a:endParaRPr>
                    </a:p>
                  </a:txBody>
                  <a:tcPr marL="68580" marR="68580" marT="0" marB="0"/>
                </a:tc>
                <a:tc>
                  <a:txBody>
                    <a:bodyPr/>
                    <a:lstStyle/>
                    <a:p>
                      <a:pPr marL="0" marR="0">
                        <a:lnSpc>
                          <a:spcPct val="115000"/>
                        </a:lnSpc>
                        <a:spcBef>
                          <a:spcPts val="0"/>
                        </a:spcBef>
                        <a:spcAft>
                          <a:spcPts val="0"/>
                        </a:spcAft>
                      </a:pPr>
                      <a:r>
                        <a:rPr lang="es-CR" sz="2400" u="sng" noProof="0" dirty="0" smtClean="0">
                          <a:solidFill>
                            <a:schemeClr val="accent1"/>
                          </a:solidFill>
                          <a:effectLst/>
                          <a:latin typeface="+mj-lt"/>
                          <a:ea typeface="Calibri" panose="020F0502020204030204" pitchFamily="34" charset="0"/>
                          <a:cs typeface="Times New Roman" panose="02020603050405020304" pitchFamily="18" charset="0"/>
                        </a:rPr>
                        <a:t>Quiero ser interprete</a:t>
                      </a:r>
                      <a:r>
                        <a:rPr lang="es-CR" sz="2400" u="sng" baseline="0" noProof="0" dirty="0" smtClean="0">
                          <a:solidFill>
                            <a:schemeClr val="accent1"/>
                          </a:solidFill>
                          <a:effectLst/>
                          <a:latin typeface="+mj-lt"/>
                          <a:ea typeface="Calibri" panose="020F0502020204030204" pitchFamily="34" charset="0"/>
                          <a:cs typeface="Times New Roman" panose="02020603050405020304" pitchFamily="18" charset="0"/>
                        </a:rPr>
                        <a:t> en el futuro</a:t>
                      </a:r>
                      <a:endParaRPr lang="es-CR" sz="2400" u="sng" noProof="0" dirty="0">
                        <a:solidFill>
                          <a:schemeClr val="accent1"/>
                        </a:solidFill>
                        <a:effectLst/>
                        <a:latin typeface="+mj-lt"/>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TextBox 5"/>
          <p:cNvSpPr txBox="1"/>
          <p:nvPr/>
        </p:nvSpPr>
        <p:spPr>
          <a:xfrm>
            <a:off x="5340630" y="1699567"/>
            <a:ext cx="3933372" cy="461665"/>
          </a:xfrm>
          <a:prstGeom prst="rect">
            <a:avLst/>
          </a:prstGeom>
          <a:noFill/>
        </p:spPr>
        <p:txBody>
          <a:bodyPr wrap="square" rtlCol="0">
            <a:spAutoFit/>
          </a:bodyPr>
          <a:lstStyle/>
          <a:p>
            <a:r>
              <a:rPr lang="es-CR" sz="2400" dirty="0" smtClean="0"/>
              <a:t>Ejemplo</a:t>
            </a:r>
            <a:endParaRPr lang="es-CR" sz="2400" dirty="0"/>
          </a:p>
        </p:txBody>
      </p:sp>
    </p:spTree>
    <p:extLst>
      <p:ext uri="{BB962C8B-B14F-4D97-AF65-F5344CB8AC3E}">
        <p14:creationId xmlns:p14="http://schemas.microsoft.com/office/powerpoint/2010/main" val="131766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La placa de nombre</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Doblen el papel blanco en tres partes. En un lado escriban su nombre preferido con un marcador o lápiz.</a:t>
            </a:r>
            <a:endParaRPr lang="es-CR" sz="2400" dirty="0"/>
          </a:p>
        </p:txBody>
      </p:sp>
    </p:spTree>
    <p:extLst>
      <p:ext uri="{BB962C8B-B14F-4D97-AF65-F5344CB8AC3E}">
        <p14:creationId xmlns:p14="http://schemas.microsoft.com/office/powerpoint/2010/main" val="4151020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smtClean="0"/>
              <a:t>Verdad, verdad mentira</a:t>
            </a:r>
            <a:endParaRPr lang="es-CR" dirty="0"/>
          </a:p>
        </p:txBody>
      </p:sp>
      <p:sp>
        <p:nvSpPr>
          <p:cNvPr id="6" name="Text Placeholder 5"/>
          <p:cNvSpPr>
            <a:spLocks noGrp="1"/>
          </p:cNvSpPr>
          <p:nvPr>
            <p:ph idx="1"/>
          </p:nvPr>
        </p:nvSpPr>
        <p:spPr>
          <a:xfrm>
            <a:off x="677334" y="2160589"/>
            <a:ext cx="8923866" cy="3880773"/>
          </a:xfrm>
        </p:spPr>
        <p:txBody>
          <a:bodyPr>
            <a:noAutofit/>
          </a:bodyPr>
          <a:lstStyle/>
          <a:p>
            <a:pPr marL="0" indent="0">
              <a:buNone/>
            </a:pPr>
            <a:r>
              <a:rPr lang="es-CR" sz="2400" dirty="0" smtClean="0"/>
              <a:t>Direcciones: Escriban tres frases sobre usted mismo. Dos frases son ciertos y una frase es falso. Las otras personas en el grupo necesitan decidir que frase es falso</a:t>
            </a:r>
          </a:p>
          <a:p>
            <a:pPr marL="0" indent="0">
              <a:buNone/>
            </a:pPr>
            <a:endParaRPr lang="es-CR" sz="2400" dirty="0"/>
          </a:p>
          <a:p>
            <a:pPr marL="0" indent="0">
              <a:buNone/>
            </a:pPr>
            <a:r>
              <a:rPr lang="es-CR" sz="2400" dirty="0" smtClean="0"/>
              <a:t>Ejemplo: 1. Señorita Evans jugó baloncesto en la universidad.</a:t>
            </a:r>
          </a:p>
          <a:p>
            <a:pPr marL="0" indent="0">
              <a:buNone/>
            </a:pPr>
            <a:r>
              <a:rPr lang="es-CR" sz="2400" dirty="0"/>
              <a:t>	</a:t>
            </a:r>
            <a:r>
              <a:rPr lang="es-CR" sz="2400" dirty="0" smtClean="0"/>
              <a:t>		2. Srta. Evans habla cuatro idiomas.</a:t>
            </a:r>
          </a:p>
          <a:p>
            <a:pPr marL="0" indent="0">
              <a:buNone/>
            </a:pPr>
            <a:r>
              <a:rPr lang="es-CR" sz="2400" dirty="0"/>
              <a:t>	</a:t>
            </a:r>
            <a:r>
              <a:rPr lang="es-CR" sz="2400" dirty="0" smtClean="0"/>
              <a:t>		3. Srta. Evans le gusta pizza.  </a:t>
            </a:r>
          </a:p>
        </p:txBody>
      </p:sp>
      <p:sp>
        <p:nvSpPr>
          <p:cNvPr id="9" name="Text Placeholder 7"/>
          <p:cNvSpPr txBox="1">
            <a:spLocks/>
          </p:cNvSpPr>
          <p:nvPr/>
        </p:nvSpPr>
        <p:spPr>
          <a:xfrm>
            <a:off x="8047969" y="3131530"/>
            <a:ext cx="3070025" cy="3305556"/>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endParaRPr lang="es-CR" sz="2800" dirty="0"/>
          </a:p>
          <a:p>
            <a:endParaRPr lang="es-CR" sz="2800" dirty="0" smtClean="0"/>
          </a:p>
          <a:p>
            <a:endParaRPr lang="es-CR" sz="2400" dirty="0" smtClean="0"/>
          </a:p>
          <a:p>
            <a:endParaRPr lang="es-CR" dirty="0"/>
          </a:p>
        </p:txBody>
      </p:sp>
    </p:spTree>
    <p:extLst>
      <p:ext uri="{BB962C8B-B14F-4D97-AF65-F5344CB8AC3E}">
        <p14:creationId xmlns:p14="http://schemas.microsoft.com/office/powerpoint/2010/main" val="2965043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Salida</a:t>
            </a:r>
            <a:endParaRPr lang="es-CR" dirty="0"/>
          </a:p>
        </p:txBody>
      </p:sp>
      <p:sp>
        <p:nvSpPr>
          <p:cNvPr id="3" name="Text Placeholder 2"/>
          <p:cNvSpPr>
            <a:spLocks noGrp="1"/>
          </p:cNvSpPr>
          <p:nvPr>
            <p:ph type="body" idx="1"/>
          </p:nvPr>
        </p:nvSpPr>
        <p:spPr/>
        <p:txBody>
          <a:bodyPr>
            <a:normAutofit/>
          </a:bodyPr>
          <a:lstStyle/>
          <a:p>
            <a:pPr marL="0" indent="0">
              <a:buNone/>
            </a:pPr>
            <a:r>
              <a:rPr lang="es-CR" sz="2400" dirty="0" smtClean="0"/>
              <a:t>Responden en frases completas en su papel</a:t>
            </a:r>
          </a:p>
          <a:p>
            <a:pPr marL="0" indent="0">
              <a:buNone/>
            </a:pPr>
            <a:endParaRPr lang="es-CR" sz="2400" dirty="0" smtClean="0"/>
          </a:p>
          <a:p>
            <a:pPr marL="457200" indent="-457200">
              <a:buFont typeface="+mj-lt"/>
              <a:buAutoNum type="arabicPeriod"/>
            </a:pPr>
            <a:r>
              <a:rPr lang="es-CR" sz="2400" dirty="0" smtClean="0"/>
              <a:t>¿Qué deportes juega usted?</a:t>
            </a:r>
          </a:p>
          <a:p>
            <a:pPr marL="457200" indent="-457200">
              <a:buFont typeface="+mj-lt"/>
              <a:buAutoNum type="arabicPeriod"/>
            </a:pPr>
            <a:endParaRPr lang="es-CR" sz="2400" dirty="0" smtClean="0"/>
          </a:p>
          <a:p>
            <a:pPr marL="457200" indent="-457200">
              <a:buFont typeface="+mj-lt"/>
              <a:buAutoNum type="arabicPeriod"/>
            </a:pPr>
            <a:r>
              <a:rPr lang="es-CR" sz="2400" dirty="0" smtClean="0"/>
              <a:t>¿Qué come usted en la mañana?</a:t>
            </a:r>
          </a:p>
          <a:p>
            <a:pPr marL="457200" indent="-457200">
              <a:buFont typeface="+mj-lt"/>
              <a:buAutoNum type="arabicPeriod"/>
            </a:pPr>
            <a:endParaRPr lang="es-CR" sz="2400" dirty="0"/>
          </a:p>
          <a:p>
            <a:pPr marL="457200" indent="-457200">
              <a:buFont typeface="+mj-lt"/>
              <a:buAutoNum type="arabicPeriod"/>
            </a:pPr>
            <a:r>
              <a:rPr lang="es-CR" sz="2400" dirty="0" smtClean="0"/>
              <a:t>¿Le gusta bailar?</a:t>
            </a:r>
            <a:endParaRPr lang="es-CR" sz="2400" dirty="0"/>
          </a:p>
        </p:txBody>
      </p:sp>
    </p:spTree>
    <p:extLst>
      <p:ext uri="{BB962C8B-B14F-4D97-AF65-F5344CB8AC3E}">
        <p14:creationId xmlns:p14="http://schemas.microsoft.com/office/powerpoint/2010/main" val="2590527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smtClean="0"/>
              <a:t>Miércoles</a:t>
            </a:r>
            <a:r>
              <a:rPr lang="en-US" dirty="0" smtClean="0"/>
              <a:t> el 31 de Agosto 2016</a:t>
            </a:r>
            <a:endParaRPr lang="es-CR"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39610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Calentamiento</a:t>
            </a:r>
            <a:endParaRPr lang="es-CR" dirty="0"/>
          </a:p>
        </p:txBody>
      </p:sp>
      <p:sp>
        <p:nvSpPr>
          <p:cNvPr id="3" name="Content Placeholder 2"/>
          <p:cNvSpPr>
            <a:spLocks noGrp="1"/>
          </p:cNvSpPr>
          <p:nvPr>
            <p:ph idx="1"/>
          </p:nvPr>
        </p:nvSpPr>
        <p:spPr>
          <a:xfrm>
            <a:off x="677334" y="2160589"/>
            <a:ext cx="9090780" cy="3880773"/>
          </a:xfrm>
        </p:spPr>
        <p:txBody>
          <a:bodyPr>
            <a:normAutofit/>
          </a:bodyPr>
          <a:lstStyle/>
          <a:p>
            <a:pPr marL="0" indent="0">
              <a:buNone/>
            </a:pPr>
            <a:r>
              <a:rPr lang="es-CR" sz="2400" dirty="0"/>
              <a:t>Direcciones: </a:t>
            </a:r>
            <a:r>
              <a:rPr lang="es-CR" sz="2400" dirty="0" smtClean="0"/>
              <a:t>Escriban </a:t>
            </a:r>
            <a:r>
              <a:rPr lang="es-CR" sz="2400" dirty="0"/>
              <a:t>las frases en el orden </a:t>
            </a:r>
            <a:r>
              <a:rPr lang="es-CR" sz="2400" dirty="0" smtClean="0"/>
              <a:t>correcto en un papel</a:t>
            </a:r>
          </a:p>
          <a:p>
            <a:pPr>
              <a:buFont typeface="+mj-lt"/>
              <a:buAutoNum type="arabicPeriod"/>
            </a:pPr>
            <a:r>
              <a:rPr lang="es-CR" sz="2400" dirty="0" smtClean="0"/>
              <a:t>tienes?/años/¿Cuántos</a:t>
            </a:r>
            <a:endParaRPr lang="es-CR" sz="2400" dirty="0"/>
          </a:p>
          <a:p>
            <a:pPr>
              <a:buFont typeface="+mj-lt"/>
              <a:buAutoNum type="arabicPeriod"/>
            </a:pPr>
            <a:endParaRPr lang="es-CR" sz="2400" dirty="0" smtClean="0"/>
          </a:p>
          <a:p>
            <a:pPr>
              <a:buFont typeface="+mj-lt"/>
              <a:buAutoNum type="arabicPeriod"/>
            </a:pPr>
            <a:r>
              <a:rPr lang="es-CR" sz="2400" dirty="0" smtClean="0"/>
              <a:t>años./tengo/dieciséis/Yo</a:t>
            </a:r>
          </a:p>
          <a:p>
            <a:pPr>
              <a:buFont typeface="+mj-lt"/>
              <a:buAutoNum type="arabicPeriod"/>
            </a:pPr>
            <a:endParaRPr lang="es-CR" sz="2400" dirty="0" smtClean="0"/>
          </a:p>
          <a:p>
            <a:pPr>
              <a:buFont typeface="+mj-lt"/>
              <a:buAutoNum type="arabicPeriod"/>
            </a:pPr>
            <a:r>
              <a:rPr lang="es-CR" sz="2400" dirty="0" smtClean="0"/>
              <a:t>el/es/Mi/marzo./cumpleaños/de/doce</a:t>
            </a:r>
          </a:p>
          <a:p>
            <a:pPr>
              <a:buFont typeface="+mj-lt"/>
              <a:buAutoNum type="arabicPeriod"/>
            </a:pPr>
            <a:endParaRPr lang="es-CR" sz="2400" dirty="0" smtClean="0"/>
          </a:p>
          <a:p>
            <a:pPr>
              <a:buFont typeface="+mj-lt"/>
              <a:buAutoNum type="arabicPeriod"/>
            </a:pPr>
            <a:endParaRPr lang="es-CR" sz="2400" dirty="0"/>
          </a:p>
          <a:p>
            <a:pPr>
              <a:buFont typeface="+mj-lt"/>
              <a:buAutoNum type="arabicPeriod"/>
            </a:pPr>
            <a:endParaRPr lang="es-CR" sz="2400" dirty="0" smtClean="0"/>
          </a:p>
          <a:p>
            <a:pPr>
              <a:buFont typeface="+mj-lt"/>
              <a:buAutoNum type="arabicPeriod"/>
            </a:pPr>
            <a:endParaRPr lang="es-CR" sz="2400" dirty="0"/>
          </a:p>
          <a:p>
            <a:pPr>
              <a:buFont typeface="+mj-lt"/>
              <a:buAutoNum type="arabicPeriod"/>
            </a:pPr>
            <a:endParaRPr lang="es-CR" sz="2400" dirty="0" smtClean="0"/>
          </a:p>
          <a:p>
            <a:pPr>
              <a:buFont typeface="+mj-lt"/>
              <a:buAutoNum type="arabicPeriod"/>
            </a:pPr>
            <a:endParaRPr lang="es-CR" sz="2400" dirty="0"/>
          </a:p>
        </p:txBody>
      </p:sp>
    </p:spTree>
    <p:extLst>
      <p:ext uri="{BB962C8B-B14F-4D97-AF65-F5344CB8AC3E}">
        <p14:creationId xmlns:p14="http://schemas.microsoft.com/office/powerpoint/2010/main" val="3337368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Anuncios</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err="1" smtClean="0"/>
              <a:t>Participation</a:t>
            </a:r>
            <a:r>
              <a:rPr lang="es-CR" sz="2400" dirty="0" smtClean="0"/>
              <a:t> Grade</a:t>
            </a:r>
          </a:p>
          <a:p>
            <a:pPr marL="0" indent="0">
              <a:buNone/>
            </a:pPr>
            <a:r>
              <a:rPr lang="es-CR" sz="2400" dirty="0" err="1" smtClean="0"/>
              <a:t>Rewards</a:t>
            </a:r>
            <a:r>
              <a:rPr lang="es-CR" sz="2400" dirty="0" smtClean="0"/>
              <a:t>/</a:t>
            </a:r>
            <a:r>
              <a:rPr lang="es-CR" sz="2400" dirty="0" err="1" smtClean="0"/>
              <a:t>Consequences</a:t>
            </a:r>
            <a:endParaRPr lang="es-CR" sz="2400" dirty="0" smtClean="0"/>
          </a:p>
          <a:p>
            <a:pPr marL="0" indent="0">
              <a:buNone/>
            </a:pPr>
            <a:r>
              <a:rPr lang="es-CR" sz="2400" dirty="0" err="1"/>
              <a:t>Signed</a:t>
            </a:r>
            <a:r>
              <a:rPr lang="es-CR" sz="2400" dirty="0"/>
              <a:t> </a:t>
            </a:r>
            <a:r>
              <a:rPr lang="es-CR" sz="2400" dirty="0" smtClean="0"/>
              <a:t>Syllabus</a:t>
            </a:r>
          </a:p>
          <a:p>
            <a:pPr marL="0" indent="0">
              <a:buNone/>
            </a:pPr>
            <a:r>
              <a:rPr lang="es-CR" sz="2400" dirty="0" err="1"/>
              <a:t>Duolingo</a:t>
            </a:r>
            <a:r>
              <a:rPr lang="es-CR" sz="2400" dirty="0"/>
              <a:t> </a:t>
            </a:r>
            <a:r>
              <a:rPr lang="es-CR" sz="2400" dirty="0" smtClean="0"/>
              <a:t>(</a:t>
            </a:r>
            <a:r>
              <a:rPr lang="es-CR" sz="2400" dirty="0" err="1" smtClean="0"/>
              <a:t>Challenge</a:t>
            </a:r>
            <a:r>
              <a:rPr lang="es-CR" sz="2400" dirty="0" smtClean="0"/>
              <a:t>)</a:t>
            </a:r>
          </a:p>
        </p:txBody>
      </p:sp>
    </p:spTree>
    <p:extLst>
      <p:ext uri="{BB962C8B-B14F-4D97-AF65-F5344CB8AC3E}">
        <p14:creationId xmlns:p14="http://schemas.microsoft.com/office/powerpoint/2010/main" val="169267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¿Cuántas hay?</a:t>
            </a:r>
            <a:endParaRPr lang="es-CR" dirty="0"/>
          </a:p>
        </p:txBody>
      </p:sp>
      <p:sp>
        <p:nvSpPr>
          <p:cNvPr id="5" name="Content Placeholder 4"/>
          <p:cNvSpPr>
            <a:spLocks noGrp="1"/>
          </p:cNvSpPr>
          <p:nvPr>
            <p:ph sz="half" idx="1"/>
          </p:nvPr>
        </p:nvSpPr>
        <p:spPr>
          <a:xfrm>
            <a:off x="677334" y="2160589"/>
            <a:ext cx="5404152" cy="3880772"/>
          </a:xfrm>
        </p:spPr>
        <p:txBody>
          <a:bodyPr>
            <a:normAutofit lnSpcReduction="10000"/>
          </a:bodyPr>
          <a:lstStyle/>
          <a:p>
            <a:pPr marL="0" indent="0">
              <a:buNone/>
            </a:pPr>
            <a:r>
              <a:rPr lang="en-US" sz="2400" dirty="0" err="1" smtClean="0"/>
              <a:t>Ej</a:t>
            </a:r>
            <a:r>
              <a:rPr lang="en-US" sz="2400" dirty="0" smtClean="0"/>
              <a:t>: ¿</a:t>
            </a:r>
            <a:r>
              <a:rPr lang="es-CR" sz="2400" dirty="0" smtClean="0"/>
              <a:t>Cuántas </a:t>
            </a:r>
            <a:r>
              <a:rPr lang="es-CR" sz="2400" u="sng" dirty="0" smtClean="0"/>
              <a:t>profesoras hay</a:t>
            </a:r>
            <a:r>
              <a:rPr lang="es-CR" sz="2400" dirty="0" smtClean="0"/>
              <a:t> en la clase?</a:t>
            </a:r>
          </a:p>
          <a:p>
            <a:pPr marL="0" indent="0">
              <a:buNone/>
            </a:pPr>
            <a:r>
              <a:rPr lang="es-CR" sz="2400" dirty="0" smtClean="0"/>
              <a:t>     Hay </a:t>
            </a:r>
            <a:r>
              <a:rPr lang="es-CR" sz="2400" u="sng" dirty="0" smtClean="0"/>
              <a:t>una + profesora.</a:t>
            </a:r>
            <a:endParaRPr lang="es-CR" sz="2400" dirty="0"/>
          </a:p>
        </p:txBody>
      </p:sp>
      <p:sp>
        <p:nvSpPr>
          <p:cNvPr id="9" name="Content Placeholder 8"/>
          <p:cNvSpPr>
            <a:spLocks noGrp="1"/>
          </p:cNvSpPr>
          <p:nvPr>
            <p:ph sz="half" idx="2"/>
          </p:nvPr>
        </p:nvSpPr>
        <p:spPr>
          <a:xfrm>
            <a:off x="6184336" y="2160589"/>
            <a:ext cx="4184034" cy="4530497"/>
          </a:xfrm>
        </p:spPr>
        <p:txBody>
          <a:bodyPr>
            <a:normAutofit lnSpcReduction="10000"/>
          </a:bodyPr>
          <a:lstStyle/>
          <a:p>
            <a:pPr marL="0" indent="0">
              <a:buNone/>
            </a:pPr>
            <a:r>
              <a:rPr lang="es-CR" sz="2200" dirty="0" smtClean="0"/>
              <a:t>Teléfonos</a:t>
            </a:r>
          </a:p>
          <a:p>
            <a:pPr marL="0" indent="0">
              <a:buNone/>
            </a:pPr>
            <a:r>
              <a:rPr lang="es-CR" sz="2200" dirty="0" smtClean="0"/>
              <a:t>estudiantes</a:t>
            </a:r>
          </a:p>
          <a:p>
            <a:pPr marL="0" indent="0">
              <a:buNone/>
            </a:pPr>
            <a:r>
              <a:rPr lang="es-CR" sz="2200" dirty="0" smtClean="0"/>
              <a:t>Luces</a:t>
            </a:r>
          </a:p>
          <a:p>
            <a:pPr marL="0" indent="0">
              <a:buNone/>
            </a:pPr>
            <a:r>
              <a:rPr lang="es-CR" sz="2200" dirty="0" smtClean="0"/>
              <a:t>Paredes</a:t>
            </a:r>
          </a:p>
          <a:p>
            <a:pPr marL="0" indent="0">
              <a:buNone/>
            </a:pPr>
            <a:r>
              <a:rPr lang="es-CR" sz="2200" dirty="0" smtClean="0"/>
              <a:t>Sacapuntas</a:t>
            </a:r>
          </a:p>
          <a:p>
            <a:pPr marL="0" indent="0">
              <a:buNone/>
            </a:pPr>
            <a:r>
              <a:rPr lang="es-CR" sz="2200" dirty="0" smtClean="0"/>
              <a:t>Grapadora</a:t>
            </a:r>
          </a:p>
          <a:p>
            <a:pPr marL="0" indent="0">
              <a:buNone/>
            </a:pPr>
            <a:r>
              <a:rPr lang="es-CR" sz="2200" dirty="0" smtClean="0"/>
              <a:t>Pizarras</a:t>
            </a:r>
          </a:p>
          <a:p>
            <a:pPr marL="0" indent="0">
              <a:buNone/>
            </a:pPr>
            <a:r>
              <a:rPr lang="es-CR" sz="2200" dirty="0" smtClean="0"/>
              <a:t>Borradores</a:t>
            </a:r>
          </a:p>
          <a:p>
            <a:pPr marL="0" indent="0">
              <a:buNone/>
            </a:pPr>
            <a:r>
              <a:rPr lang="es-CR" sz="2200" dirty="0" smtClean="0"/>
              <a:t>Globos</a:t>
            </a:r>
          </a:p>
          <a:p>
            <a:pPr marL="0" indent="0">
              <a:buNone/>
            </a:pPr>
            <a:r>
              <a:rPr lang="es-CR" sz="2200" dirty="0" smtClean="0"/>
              <a:t>relojes</a:t>
            </a:r>
          </a:p>
        </p:txBody>
      </p:sp>
      <p:sp>
        <p:nvSpPr>
          <p:cNvPr id="3" name="TextBox 2"/>
          <p:cNvSpPr txBox="1"/>
          <p:nvPr/>
        </p:nvSpPr>
        <p:spPr>
          <a:xfrm>
            <a:off x="677334" y="1583829"/>
            <a:ext cx="10208380" cy="461665"/>
          </a:xfrm>
          <a:prstGeom prst="rect">
            <a:avLst/>
          </a:prstGeom>
          <a:noFill/>
        </p:spPr>
        <p:txBody>
          <a:bodyPr wrap="square" rtlCol="0">
            <a:spAutoFit/>
          </a:bodyPr>
          <a:lstStyle/>
          <a:p>
            <a:r>
              <a:rPr lang="es-CR" sz="2400" dirty="0" smtClean="0"/>
              <a:t>Complete la frase con la información correcta en su pizarrita:</a:t>
            </a:r>
            <a:endParaRPr lang="es-CR" sz="2400" dirty="0"/>
          </a:p>
        </p:txBody>
      </p:sp>
      <p:sp>
        <p:nvSpPr>
          <p:cNvPr id="4" name="Oval 3"/>
          <p:cNvSpPr/>
          <p:nvPr/>
        </p:nvSpPr>
        <p:spPr>
          <a:xfrm>
            <a:off x="1088572" y="2904629"/>
            <a:ext cx="3207657" cy="5805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66989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animEffect transition="in" filter="fade">
                                      <p:cBhvr>
                                        <p:cTn id="33" dur="500"/>
                                        <p:tgtEl>
                                          <p:spTgt spid="9">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
                                            <p:txEl>
                                              <p:pRg st="8" end="8"/>
                                            </p:txEl>
                                          </p:spTgt>
                                        </p:tgtEl>
                                        <p:attrNameLst>
                                          <p:attrName>style.visibility</p:attrName>
                                        </p:attrNameLst>
                                      </p:cBhvr>
                                      <p:to>
                                        <p:strVal val="visible"/>
                                      </p:to>
                                    </p:set>
                                    <p:animEffect transition="in" filter="fade">
                                      <p:cBhvr>
                                        <p:cTn id="36" dur="500"/>
                                        <p:tgtEl>
                                          <p:spTgt spid="9">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s-CR" dirty="0" smtClean="0"/>
              <a:t>Ponga el nombre</a:t>
            </a:r>
            <a:endParaRPr lang="es-CR" dirty="0"/>
          </a:p>
        </p:txBody>
      </p:sp>
      <p:sp>
        <p:nvSpPr>
          <p:cNvPr id="6" name="Content Placeholder 5"/>
          <p:cNvSpPr>
            <a:spLocks noGrp="1"/>
          </p:cNvSpPr>
          <p:nvPr>
            <p:ph idx="1"/>
          </p:nvPr>
        </p:nvSpPr>
        <p:spPr/>
        <p:txBody>
          <a:bodyPr>
            <a:normAutofit/>
          </a:bodyPr>
          <a:lstStyle/>
          <a:p>
            <a:pPr marL="0" indent="0">
              <a:buNone/>
            </a:pPr>
            <a:r>
              <a:rPr lang="es-CR" sz="2400" dirty="0" smtClean="0"/>
              <a:t>Hay tres equipos en la clase. Cada equipo tiene papeles con nombres de los objetos en la clase. El primer equipo que pone todas los nombres con los objetos correctos gana.</a:t>
            </a:r>
            <a:endParaRPr lang="es-CR" sz="2400" dirty="0"/>
          </a:p>
        </p:txBody>
      </p:sp>
    </p:spTree>
    <p:extLst>
      <p:ext uri="{BB962C8B-B14F-4D97-AF65-F5344CB8AC3E}">
        <p14:creationId xmlns:p14="http://schemas.microsoft.com/office/powerpoint/2010/main" val="3449781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Prueba de matemáticas</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Escuchen a los números y escriban la ecuación correcta en su pizarrita.</a:t>
            </a:r>
          </a:p>
          <a:p>
            <a:pPr marL="0" indent="0">
              <a:buNone/>
            </a:pPr>
            <a:endParaRPr lang="es-CR" sz="2400" dirty="0"/>
          </a:p>
          <a:p>
            <a:pPr marL="0" indent="0">
              <a:buNone/>
            </a:pPr>
            <a:r>
              <a:rPr lang="es-CR" sz="2400" dirty="0" err="1" smtClean="0"/>
              <a:t>Ej</a:t>
            </a:r>
            <a:r>
              <a:rPr lang="es-CR" sz="2400" dirty="0" smtClean="0"/>
              <a:t>: 2 x 2 = 4</a:t>
            </a:r>
          </a:p>
          <a:p>
            <a:pPr marL="0" indent="0">
              <a:buNone/>
            </a:pPr>
            <a:r>
              <a:rPr lang="es-CR" sz="2400" dirty="0" smtClean="0"/>
              <a:t>Palabras importantes:</a:t>
            </a:r>
            <a:endParaRPr lang="es-CR" sz="2400" dirty="0"/>
          </a:p>
          <a:p>
            <a:pPr marL="0" indent="0">
              <a:buNone/>
            </a:pPr>
            <a:r>
              <a:rPr lang="es-CR" sz="2400" dirty="0" smtClean="0"/>
              <a:t>x por		- menos		+ mas 		= es</a:t>
            </a:r>
          </a:p>
          <a:p>
            <a:pPr marL="0" indent="0">
              <a:buNone/>
            </a:pPr>
            <a:endParaRPr lang="es-CR" sz="2400" dirty="0"/>
          </a:p>
        </p:txBody>
      </p:sp>
    </p:spTree>
    <p:extLst>
      <p:ext uri="{BB962C8B-B14F-4D97-AF65-F5344CB8AC3E}">
        <p14:creationId xmlns:p14="http://schemas.microsoft.com/office/powerpoint/2010/main" val="3983651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Bingo</a:t>
            </a:r>
            <a:endParaRPr lang="es-CR" dirty="0"/>
          </a:p>
        </p:txBody>
      </p:sp>
      <p:sp>
        <p:nvSpPr>
          <p:cNvPr id="3" name="Content Placeholder 2"/>
          <p:cNvSpPr>
            <a:spLocks noGrp="1"/>
          </p:cNvSpPr>
          <p:nvPr>
            <p:ph idx="1"/>
          </p:nvPr>
        </p:nvSpPr>
        <p:spPr/>
        <p:txBody>
          <a:bodyPr/>
          <a:lstStyle/>
          <a:p>
            <a:pPr marL="0" indent="0">
              <a:buNone/>
            </a:pPr>
            <a:r>
              <a:rPr lang="es-CR" sz="2400" dirty="0" smtClean="0"/>
              <a:t>Escriban los números de 1-100 en su tabla de bingo. La primera persona con una línea gana.</a:t>
            </a:r>
            <a:endParaRPr lang="es-CR" sz="2400" dirty="0"/>
          </a:p>
          <a:p>
            <a:endParaRPr lang="es-CR" dirty="0"/>
          </a:p>
        </p:txBody>
      </p:sp>
      <p:pic>
        <p:nvPicPr>
          <p:cNvPr id="4" name="Content Placeholder 6"/>
          <p:cNvPicPr>
            <a:picLocks noChangeAspect="1"/>
          </p:cNvPicPr>
          <p:nvPr/>
        </p:nvPicPr>
        <p:blipFill>
          <a:blip r:embed="rId2"/>
          <a:stretch>
            <a:fillRect/>
          </a:stretch>
        </p:blipFill>
        <p:spPr>
          <a:xfrm>
            <a:off x="8288215" y="0"/>
            <a:ext cx="3903785" cy="5051498"/>
          </a:xfrm>
          <a:prstGeom prst="rect">
            <a:avLst/>
          </a:prstGeom>
        </p:spPr>
      </p:pic>
    </p:spTree>
    <p:extLst>
      <p:ext uri="{BB962C8B-B14F-4D97-AF65-F5344CB8AC3E}">
        <p14:creationId xmlns:p14="http://schemas.microsoft.com/office/powerpoint/2010/main" val="34488224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Guarde la fecha</a:t>
            </a:r>
            <a:endParaRPr lang="es-CR" dirty="0"/>
          </a:p>
        </p:txBody>
      </p:sp>
      <p:sp>
        <p:nvSpPr>
          <p:cNvPr id="5" name="Content Placeholder 4"/>
          <p:cNvSpPr>
            <a:spLocks noGrp="1"/>
          </p:cNvSpPr>
          <p:nvPr>
            <p:ph idx="1"/>
          </p:nvPr>
        </p:nvSpPr>
        <p:spPr>
          <a:xfrm>
            <a:off x="503162" y="1219200"/>
            <a:ext cx="8596668" cy="4212563"/>
          </a:xfrm>
        </p:spPr>
        <p:txBody>
          <a:bodyPr>
            <a:normAutofit/>
          </a:bodyPr>
          <a:lstStyle/>
          <a:p>
            <a:pPr marL="0" indent="0">
              <a:buNone/>
            </a:pPr>
            <a:r>
              <a:rPr lang="es-CR" sz="2400" dirty="0" smtClean="0"/>
              <a:t>La primera persona que hace un circulo en la fecha correcta gana un punto. </a:t>
            </a:r>
            <a:endParaRPr lang="es-CR" sz="2400" dirty="0"/>
          </a:p>
        </p:txBody>
      </p:sp>
      <p:pic>
        <p:nvPicPr>
          <p:cNvPr id="2050" name="Picture 2" descr="http://www.ideal.es/noticias/201503/24/media/cortadas/calendario--575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8799" y="1712504"/>
            <a:ext cx="8453316" cy="5145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652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solidFill>
                  <a:schemeClr val="accent1"/>
                </a:solidFill>
              </a:rPr>
              <a:t>Syllabus</a:t>
            </a:r>
            <a:endParaRPr lang="es-CR" dirty="0">
              <a:solidFill>
                <a:schemeClr val="accent1"/>
              </a:solidFill>
            </a:endParaRPr>
          </a:p>
        </p:txBody>
      </p:sp>
      <p:sp>
        <p:nvSpPr>
          <p:cNvPr id="3" name="Text Placeholder 2"/>
          <p:cNvSpPr>
            <a:spLocks noGrp="1"/>
          </p:cNvSpPr>
          <p:nvPr>
            <p:ph type="body" idx="1"/>
          </p:nvPr>
        </p:nvSpPr>
        <p:spPr/>
        <p:txBody>
          <a:bodyPr>
            <a:normAutofit/>
          </a:bodyPr>
          <a:lstStyle/>
          <a:p>
            <a:pPr marL="0" indent="0">
              <a:buNone/>
            </a:pPr>
            <a:r>
              <a:rPr lang="es-CR" sz="2400" dirty="0" err="1" smtClean="0"/>
              <a:t>Get</a:t>
            </a:r>
            <a:r>
              <a:rPr lang="es-CR" sz="2400" dirty="0" smtClean="0"/>
              <a:t> </a:t>
            </a:r>
            <a:r>
              <a:rPr lang="es-CR" sz="2400" dirty="0" err="1" smtClean="0"/>
              <a:t>the</a:t>
            </a:r>
            <a:r>
              <a:rPr lang="es-CR" sz="2400" dirty="0" smtClean="0"/>
              <a:t> </a:t>
            </a:r>
            <a:r>
              <a:rPr lang="es-CR" sz="2400" dirty="0" err="1" smtClean="0"/>
              <a:t>last</a:t>
            </a:r>
            <a:r>
              <a:rPr lang="es-CR" sz="2400" dirty="0" smtClean="0"/>
              <a:t> page </a:t>
            </a:r>
            <a:r>
              <a:rPr lang="es-CR" sz="2400" dirty="0" err="1" smtClean="0"/>
              <a:t>signed</a:t>
            </a:r>
            <a:r>
              <a:rPr lang="es-CR" sz="2400" dirty="0" smtClean="0"/>
              <a:t> </a:t>
            </a:r>
            <a:r>
              <a:rPr lang="es-CR" sz="2400" dirty="0" err="1"/>
              <a:t>by</a:t>
            </a:r>
            <a:r>
              <a:rPr lang="es-CR" sz="2400" dirty="0"/>
              <a:t> </a:t>
            </a:r>
            <a:r>
              <a:rPr lang="es-CR" sz="2400" dirty="0" err="1"/>
              <a:t>your</a:t>
            </a:r>
            <a:r>
              <a:rPr lang="es-CR" sz="2400" dirty="0"/>
              <a:t> </a:t>
            </a:r>
            <a:r>
              <a:rPr lang="es-CR" sz="2400" dirty="0" err="1" smtClean="0"/>
              <a:t>parent</a:t>
            </a:r>
            <a:r>
              <a:rPr lang="es-CR" sz="2400" dirty="0"/>
              <a:t> </a:t>
            </a:r>
            <a:r>
              <a:rPr lang="es-CR" sz="2400" dirty="0" err="1" smtClean="0"/>
              <a:t>or</a:t>
            </a:r>
            <a:r>
              <a:rPr lang="es-CR" sz="2400" dirty="0" smtClean="0"/>
              <a:t> </a:t>
            </a:r>
            <a:r>
              <a:rPr lang="es-CR" sz="2400" dirty="0" err="1" smtClean="0"/>
              <a:t>guardian</a:t>
            </a:r>
            <a:r>
              <a:rPr lang="es-CR" sz="2400" dirty="0" smtClean="0"/>
              <a:t> </a:t>
            </a:r>
            <a:r>
              <a:rPr lang="es-CR" sz="2400" dirty="0" err="1" smtClean="0"/>
              <a:t>by</a:t>
            </a:r>
            <a:r>
              <a:rPr lang="es-CR" sz="2400" dirty="0" smtClean="0"/>
              <a:t> Friday!</a:t>
            </a:r>
            <a:endParaRPr lang="es-CR" sz="2400" dirty="0"/>
          </a:p>
          <a:p>
            <a:pPr marL="0" indent="0">
              <a:buNone/>
            </a:pPr>
            <a:endParaRPr lang="es-CR" sz="2400" dirty="0" smtClean="0"/>
          </a:p>
        </p:txBody>
      </p:sp>
    </p:spTree>
    <p:extLst>
      <p:ext uri="{BB962C8B-B14F-4D97-AF65-F5344CB8AC3E}">
        <p14:creationId xmlns:p14="http://schemas.microsoft.com/office/powerpoint/2010/main" val="9558758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¿Cuándo es su cumpleaños?</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Formen una línea de los cumpleaños en la clase de enero a diciembre. Necesiten preguntar los otros estudiantes en la clase “</a:t>
            </a:r>
            <a:r>
              <a:rPr lang="es-CR" sz="2400" dirty="0"/>
              <a:t>Cuándo</a:t>
            </a:r>
            <a:r>
              <a:rPr lang="es-CR" sz="2400" dirty="0" smtClean="0"/>
              <a:t> es su cumpleaños?” Si hablen en inglés, vamos a hacer la actividad otra vez. </a:t>
            </a:r>
            <a:endParaRPr lang="es-CR" sz="2400" dirty="0"/>
          </a:p>
        </p:txBody>
      </p:sp>
    </p:spTree>
    <p:extLst>
      <p:ext uri="{BB962C8B-B14F-4D97-AF65-F5344CB8AC3E}">
        <p14:creationId xmlns:p14="http://schemas.microsoft.com/office/powerpoint/2010/main" val="2715723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Salida</a:t>
            </a:r>
            <a:endParaRPr lang="es-CR" dirty="0"/>
          </a:p>
        </p:txBody>
      </p:sp>
      <p:sp>
        <p:nvSpPr>
          <p:cNvPr id="3" name="Text Placeholder 2"/>
          <p:cNvSpPr>
            <a:spLocks noGrp="1"/>
          </p:cNvSpPr>
          <p:nvPr>
            <p:ph type="body" idx="1"/>
          </p:nvPr>
        </p:nvSpPr>
        <p:spPr/>
        <p:txBody>
          <a:bodyPr>
            <a:normAutofit/>
          </a:bodyPr>
          <a:lstStyle/>
          <a:p>
            <a:pPr marL="0" indent="0">
              <a:buNone/>
            </a:pPr>
            <a:r>
              <a:rPr lang="es-CR" sz="2400" dirty="0" smtClean="0"/>
              <a:t>Responden en frases completas en su papel</a:t>
            </a:r>
          </a:p>
          <a:p>
            <a:pPr marL="0" indent="0">
              <a:buNone/>
            </a:pPr>
            <a:endParaRPr lang="es-CR" sz="2400" dirty="0" smtClean="0"/>
          </a:p>
          <a:p>
            <a:pPr marL="457200" indent="-457200">
              <a:buFont typeface="+mj-lt"/>
              <a:buAutoNum type="arabicPeriod"/>
            </a:pPr>
            <a:r>
              <a:rPr lang="es-CR" sz="2400" dirty="0" smtClean="0"/>
              <a:t>¿Qué es la fecha hoy?</a:t>
            </a:r>
          </a:p>
          <a:p>
            <a:pPr marL="457200" indent="-457200">
              <a:buFont typeface="+mj-lt"/>
              <a:buAutoNum type="arabicPeriod"/>
            </a:pPr>
            <a:endParaRPr lang="es-CR" sz="2400" dirty="0" smtClean="0"/>
          </a:p>
          <a:p>
            <a:pPr marL="457200" indent="-457200">
              <a:buFont typeface="+mj-lt"/>
              <a:buAutoNum type="arabicPeriod"/>
            </a:pPr>
            <a:r>
              <a:rPr lang="es-CR" sz="2400" dirty="0" smtClean="0"/>
              <a:t>¿Cuántos estudiantes hay en la clase?</a:t>
            </a:r>
          </a:p>
          <a:p>
            <a:pPr marL="457200" indent="-457200">
              <a:buFont typeface="+mj-lt"/>
              <a:buAutoNum type="arabicPeriod"/>
            </a:pPr>
            <a:endParaRPr lang="es-CR" sz="2400" dirty="0"/>
          </a:p>
          <a:p>
            <a:pPr marL="457200" indent="-457200">
              <a:buFont typeface="+mj-lt"/>
              <a:buAutoNum type="arabicPeriod"/>
            </a:pPr>
            <a:r>
              <a:rPr lang="es-CR" sz="2400" dirty="0" smtClean="0"/>
              <a:t>Escriba la frase en español: 2 x 5 = 10</a:t>
            </a:r>
            <a:endParaRPr lang="es-CR" sz="2400" dirty="0"/>
          </a:p>
        </p:txBody>
      </p:sp>
    </p:spTree>
    <p:extLst>
      <p:ext uri="{BB962C8B-B14F-4D97-AF65-F5344CB8AC3E}">
        <p14:creationId xmlns:p14="http://schemas.microsoft.com/office/powerpoint/2010/main" val="28625860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smtClean="0"/>
              <a:t>Jueves el 1 de septiembre 2016</a:t>
            </a:r>
            <a:endParaRPr lang="es-CR"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9908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Calentamiento</a:t>
            </a:r>
            <a:endParaRPr lang="es-CR" dirty="0"/>
          </a:p>
        </p:txBody>
      </p:sp>
      <p:sp>
        <p:nvSpPr>
          <p:cNvPr id="3" name="Content Placeholder 2"/>
          <p:cNvSpPr>
            <a:spLocks noGrp="1"/>
          </p:cNvSpPr>
          <p:nvPr>
            <p:ph idx="1"/>
          </p:nvPr>
        </p:nvSpPr>
        <p:spPr>
          <a:xfrm>
            <a:off x="677334" y="2160589"/>
            <a:ext cx="9090780" cy="3880773"/>
          </a:xfrm>
        </p:spPr>
        <p:txBody>
          <a:bodyPr>
            <a:normAutofit/>
          </a:bodyPr>
          <a:lstStyle/>
          <a:p>
            <a:pPr marL="0" indent="0">
              <a:buNone/>
            </a:pPr>
            <a:r>
              <a:rPr lang="es-CR" sz="2400" dirty="0"/>
              <a:t>Direcciones: Corrija la palabra </a:t>
            </a:r>
            <a:r>
              <a:rPr lang="es-CR" sz="2400" u="sng" dirty="0" smtClean="0"/>
              <a:t>subrayada.</a:t>
            </a:r>
            <a:endParaRPr lang="es-CR" sz="2400" dirty="0" smtClean="0"/>
          </a:p>
          <a:p>
            <a:pPr>
              <a:buFont typeface="+mj-lt"/>
              <a:buAutoNum type="arabicPeriod"/>
            </a:pPr>
            <a:r>
              <a:rPr lang="es-CR" sz="2400" dirty="0" smtClean="0"/>
              <a:t>Yo </a:t>
            </a:r>
            <a:r>
              <a:rPr lang="es-CR" sz="2400" u="sng" dirty="0" smtClean="0"/>
              <a:t>soy</a:t>
            </a:r>
            <a:r>
              <a:rPr lang="es-CR" sz="2400" dirty="0" smtClean="0"/>
              <a:t> quince años.</a:t>
            </a:r>
            <a:endParaRPr lang="es-CR" sz="2400" dirty="0"/>
          </a:p>
          <a:p>
            <a:pPr>
              <a:buFont typeface="+mj-lt"/>
              <a:buAutoNum type="arabicPeriod"/>
            </a:pPr>
            <a:endParaRPr lang="es-CR" sz="2400" dirty="0" smtClean="0"/>
          </a:p>
          <a:p>
            <a:pPr>
              <a:buFont typeface="+mj-lt"/>
              <a:buAutoNum type="arabicPeriod"/>
            </a:pPr>
            <a:r>
              <a:rPr lang="es-CR" sz="2400" dirty="0" smtClean="0"/>
              <a:t>Mi hermana es </a:t>
            </a:r>
            <a:r>
              <a:rPr lang="es-CR" sz="2400" u="sng" dirty="0" smtClean="0"/>
              <a:t>alto.</a:t>
            </a:r>
          </a:p>
          <a:p>
            <a:pPr>
              <a:buFont typeface="+mj-lt"/>
              <a:buAutoNum type="arabicPeriod"/>
            </a:pPr>
            <a:endParaRPr lang="es-CR" sz="2400" dirty="0" smtClean="0"/>
          </a:p>
          <a:p>
            <a:pPr>
              <a:buFont typeface="+mj-lt"/>
              <a:buAutoNum type="arabicPeriod"/>
            </a:pPr>
            <a:r>
              <a:rPr lang="es-CR" sz="2400" dirty="0" smtClean="0"/>
              <a:t>Ella no </a:t>
            </a:r>
            <a:r>
              <a:rPr lang="es-CR" sz="2400" u="sng" dirty="0" smtClean="0"/>
              <a:t>hablamos</a:t>
            </a:r>
            <a:r>
              <a:rPr lang="es-CR" sz="2400" dirty="0" smtClean="0"/>
              <a:t> mucho en la clase.</a:t>
            </a:r>
          </a:p>
          <a:p>
            <a:pPr>
              <a:buFont typeface="+mj-lt"/>
              <a:buAutoNum type="arabicPeriod"/>
            </a:pPr>
            <a:endParaRPr lang="es-CR" sz="2400" dirty="0" smtClean="0"/>
          </a:p>
          <a:p>
            <a:pPr>
              <a:buFont typeface="+mj-lt"/>
              <a:buAutoNum type="arabicPeriod"/>
            </a:pPr>
            <a:endParaRPr lang="es-CR" sz="2400" dirty="0"/>
          </a:p>
          <a:p>
            <a:pPr>
              <a:buFont typeface="+mj-lt"/>
              <a:buAutoNum type="arabicPeriod"/>
            </a:pPr>
            <a:endParaRPr lang="es-CR" sz="2400" dirty="0" smtClean="0"/>
          </a:p>
          <a:p>
            <a:pPr>
              <a:buFont typeface="+mj-lt"/>
              <a:buAutoNum type="arabicPeriod"/>
            </a:pPr>
            <a:endParaRPr lang="es-CR" sz="2400" dirty="0"/>
          </a:p>
          <a:p>
            <a:pPr>
              <a:buFont typeface="+mj-lt"/>
              <a:buAutoNum type="arabicPeriod"/>
            </a:pPr>
            <a:endParaRPr lang="es-CR" sz="2400" dirty="0" smtClean="0"/>
          </a:p>
          <a:p>
            <a:pPr>
              <a:buFont typeface="+mj-lt"/>
              <a:buAutoNum type="arabicPeriod"/>
            </a:pPr>
            <a:endParaRPr lang="es-CR" sz="2400" dirty="0"/>
          </a:p>
        </p:txBody>
      </p:sp>
    </p:spTree>
    <p:extLst>
      <p:ext uri="{BB962C8B-B14F-4D97-AF65-F5344CB8AC3E}">
        <p14:creationId xmlns:p14="http://schemas.microsoft.com/office/powerpoint/2010/main" val="42338098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Anuncios</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err="1" smtClean="0"/>
              <a:t>Participation</a:t>
            </a:r>
            <a:r>
              <a:rPr lang="es-CR" sz="2400" dirty="0" smtClean="0"/>
              <a:t> Grade</a:t>
            </a:r>
          </a:p>
          <a:p>
            <a:pPr marL="0" indent="0">
              <a:buNone/>
            </a:pPr>
            <a:r>
              <a:rPr lang="es-CR" sz="2400" dirty="0" err="1" smtClean="0"/>
              <a:t>Survey</a:t>
            </a:r>
            <a:endParaRPr lang="es-CR" sz="2400" dirty="0" smtClean="0"/>
          </a:p>
          <a:p>
            <a:pPr marL="0" indent="0">
              <a:buNone/>
            </a:pPr>
            <a:r>
              <a:rPr lang="es-CR" sz="2400" dirty="0" err="1" smtClean="0"/>
              <a:t>Signed</a:t>
            </a:r>
            <a:r>
              <a:rPr lang="es-CR" sz="2400" dirty="0" smtClean="0"/>
              <a:t> Syllabus</a:t>
            </a:r>
          </a:p>
          <a:p>
            <a:pPr marL="0" indent="0">
              <a:buNone/>
            </a:pPr>
            <a:r>
              <a:rPr lang="es-CR" sz="2400" dirty="0"/>
              <a:t>Extra </a:t>
            </a:r>
            <a:r>
              <a:rPr lang="es-CR" sz="2400" dirty="0" err="1" smtClean="0"/>
              <a:t>credit</a:t>
            </a:r>
            <a:r>
              <a:rPr lang="es-CR" sz="2400" dirty="0" smtClean="0"/>
              <a:t> – International </a:t>
            </a:r>
            <a:r>
              <a:rPr lang="es-CR" sz="2400" dirty="0" err="1" smtClean="0"/>
              <a:t>House</a:t>
            </a:r>
            <a:endParaRPr lang="es-CR" sz="2400" dirty="0" smtClean="0"/>
          </a:p>
        </p:txBody>
      </p:sp>
    </p:spTree>
    <p:extLst>
      <p:ext uri="{BB962C8B-B14F-4D97-AF65-F5344CB8AC3E}">
        <p14:creationId xmlns:p14="http://schemas.microsoft.com/office/powerpoint/2010/main" val="18310923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Verbos del presente</a:t>
            </a:r>
            <a:endParaRPr lang="es-CR"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400" dirty="0" smtClean="0"/>
              <a:t>What are the endings for infinitive verbs in Spanish?    What examples do we have?</a:t>
            </a:r>
          </a:p>
          <a:p>
            <a:pPr marL="457200" indent="-457200">
              <a:buFont typeface="+mj-lt"/>
              <a:buAutoNum type="arabicPeriod"/>
            </a:pPr>
            <a:endParaRPr lang="en-US" sz="2400" dirty="0" smtClean="0"/>
          </a:p>
          <a:p>
            <a:pPr marL="457200" indent="-457200">
              <a:buFont typeface="+mj-lt"/>
              <a:buAutoNum type="arabicPeriod"/>
            </a:pPr>
            <a:endParaRPr lang="en-US" sz="2400" dirty="0" smtClean="0"/>
          </a:p>
          <a:p>
            <a:pPr marL="457200" indent="-457200">
              <a:buFont typeface="+mj-lt"/>
              <a:buAutoNum type="arabicPeriod"/>
            </a:pPr>
            <a:r>
              <a:rPr lang="en-US" sz="2400" dirty="0" smtClean="0"/>
              <a:t>How </a:t>
            </a:r>
            <a:r>
              <a:rPr lang="en-US" sz="2400" dirty="0" smtClean="0"/>
              <a:t>many conjugations exist for indicative (present tense) verbs?</a:t>
            </a:r>
          </a:p>
          <a:p>
            <a:pPr marL="457200" indent="-457200">
              <a:buFont typeface="+mj-lt"/>
              <a:buAutoNum type="arabicPeriod"/>
            </a:pPr>
            <a:endParaRPr lang="en-US" sz="2400" dirty="0" smtClean="0"/>
          </a:p>
          <a:p>
            <a:pPr marL="457200" indent="-457200">
              <a:buFont typeface="+mj-lt"/>
              <a:buAutoNum type="arabicPeriod"/>
            </a:pPr>
            <a:r>
              <a:rPr lang="en-US" sz="2400" dirty="0" smtClean="0"/>
              <a:t>What parallels exist between the conjugations of the verbs with different endings?</a:t>
            </a:r>
          </a:p>
          <a:p>
            <a:endParaRPr lang="en-US" dirty="0"/>
          </a:p>
          <a:p>
            <a:endParaRPr lang="es-CR" dirty="0"/>
          </a:p>
        </p:txBody>
      </p:sp>
      <p:pic>
        <p:nvPicPr>
          <p:cNvPr id="4" name="Content Placeholder 4" descr="http://www.spanish.cl/rules/presente-de-indicativo-verbos-regulares.jpg"/>
          <p:cNvPicPr>
            <a:picLocks/>
          </p:cNvPicPr>
          <p:nvPr/>
        </p:nvPicPr>
        <p:blipFill rotWithShape="1">
          <a:blip r:embed="rId2">
            <a:extLst>
              <a:ext uri="{28A0092B-C50C-407E-A947-70E740481C1C}">
                <a14:useLocalDpi xmlns:a14="http://schemas.microsoft.com/office/drawing/2010/main" val="0"/>
              </a:ext>
            </a:extLst>
          </a:blip>
          <a:srcRect l="1" r="-417" b="5565"/>
          <a:stretch/>
        </p:blipFill>
        <p:spPr bwMode="auto">
          <a:xfrm>
            <a:off x="8360228" y="0"/>
            <a:ext cx="3831771" cy="3396344"/>
          </a:xfrm>
          <a:prstGeom prst="rect">
            <a:avLst/>
          </a:prstGeom>
          <a:noFill/>
          <a:ln>
            <a:noFill/>
          </a:ln>
          <a:extLst>
            <a:ext uri="{53640926-AAD7-44D8-BBD7-CCE9431645EC}">
              <a14:shadowObscured xmlns:a14="http://schemas.microsoft.com/office/drawing/2010/main"/>
            </a:ext>
          </a:extLst>
        </p:spPr>
      </p:pic>
      <p:sp>
        <p:nvSpPr>
          <p:cNvPr id="5" name="TextBox 4"/>
          <p:cNvSpPr txBox="1"/>
          <p:nvPr/>
        </p:nvSpPr>
        <p:spPr>
          <a:xfrm>
            <a:off x="1004529" y="2957816"/>
            <a:ext cx="7152500" cy="830997"/>
          </a:xfrm>
          <a:prstGeom prst="rect">
            <a:avLst/>
          </a:prstGeom>
          <a:noFill/>
        </p:spPr>
        <p:txBody>
          <a:bodyPr wrap="square" rtlCol="0">
            <a:spAutoFit/>
          </a:bodyPr>
          <a:lstStyle/>
          <a:p>
            <a:r>
              <a:rPr lang="es-CR" sz="2400" dirty="0" err="1" smtClean="0">
                <a:solidFill>
                  <a:schemeClr val="accent1"/>
                </a:solidFill>
              </a:rPr>
              <a:t>Infinitives</a:t>
            </a:r>
            <a:r>
              <a:rPr lang="es-CR" sz="2400" dirty="0" smtClean="0">
                <a:solidFill>
                  <a:schemeClr val="accent1"/>
                </a:solidFill>
              </a:rPr>
              <a:t> </a:t>
            </a:r>
            <a:r>
              <a:rPr lang="es-CR" sz="2400" dirty="0" err="1" smtClean="0">
                <a:solidFill>
                  <a:schemeClr val="accent1"/>
                </a:solidFill>
              </a:rPr>
              <a:t>have</a:t>
            </a:r>
            <a:r>
              <a:rPr lang="es-CR" sz="2400" dirty="0">
                <a:solidFill>
                  <a:schemeClr val="accent1"/>
                </a:solidFill>
              </a:rPr>
              <a:t> </a:t>
            </a:r>
            <a:r>
              <a:rPr lang="es-CR" sz="2400" dirty="0" smtClean="0">
                <a:solidFill>
                  <a:schemeClr val="accent1"/>
                </a:solidFill>
              </a:rPr>
              <a:t>-</a:t>
            </a:r>
            <a:r>
              <a:rPr lang="es-CR" sz="2400" dirty="0" err="1" smtClean="0">
                <a:solidFill>
                  <a:schemeClr val="accent1"/>
                </a:solidFill>
              </a:rPr>
              <a:t>ar</a:t>
            </a:r>
            <a:r>
              <a:rPr lang="es-CR" sz="2400" dirty="0" smtClean="0">
                <a:solidFill>
                  <a:schemeClr val="accent1"/>
                </a:solidFill>
              </a:rPr>
              <a:t>, -</a:t>
            </a:r>
            <a:r>
              <a:rPr lang="es-CR" sz="2400" dirty="0" err="1" smtClean="0">
                <a:solidFill>
                  <a:schemeClr val="accent1"/>
                </a:solidFill>
              </a:rPr>
              <a:t>er</a:t>
            </a:r>
            <a:r>
              <a:rPr lang="es-CR" sz="2400" dirty="0" smtClean="0">
                <a:solidFill>
                  <a:schemeClr val="accent1"/>
                </a:solidFill>
              </a:rPr>
              <a:t>, and –ir </a:t>
            </a:r>
            <a:r>
              <a:rPr lang="es-CR" sz="2400" dirty="0" err="1" smtClean="0">
                <a:solidFill>
                  <a:schemeClr val="accent1"/>
                </a:solidFill>
              </a:rPr>
              <a:t>endings</a:t>
            </a:r>
            <a:r>
              <a:rPr lang="es-CR" sz="2400" dirty="0" smtClean="0">
                <a:solidFill>
                  <a:schemeClr val="accent1"/>
                </a:solidFill>
              </a:rPr>
              <a:t>. </a:t>
            </a:r>
            <a:r>
              <a:rPr lang="es-CR" sz="2400" dirty="0" err="1">
                <a:solidFill>
                  <a:schemeClr val="accent1"/>
                </a:solidFill>
              </a:rPr>
              <a:t>T</a:t>
            </a:r>
            <a:r>
              <a:rPr lang="es-CR" sz="2400" dirty="0" err="1" smtClean="0">
                <a:solidFill>
                  <a:schemeClr val="accent1"/>
                </a:solidFill>
              </a:rPr>
              <a:t>he</a:t>
            </a:r>
            <a:r>
              <a:rPr lang="es-CR" sz="2400" dirty="0" smtClean="0">
                <a:solidFill>
                  <a:schemeClr val="accent1"/>
                </a:solidFill>
              </a:rPr>
              <a:t> </a:t>
            </a:r>
            <a:r>
              <a:rPr lang="es-CR" sz="2400" dirty="0" err="1" smtClean="0">
                <a:solidFill>
                  <a:schemeClr val="accent1"/>
                </a:solidFill>
              </a:rPr>
              <a:t>examples</a:t>
            </a:r>
            <a:r>
              <a:rPr lang="es-CR" sz="2400" dirty="0" smtClean="0">
                <a:solidFill>
                  <a:schemeClr val="accent1"/>
                </a:solidFill>
              </a:rPr>
              <a:t> </a:t>
            </a:r>
            <a:r>
              <a:rPr lang="es-CR" sz="2400" dirty="0" err="1" smtClean="0">
                <a:solidFill>
                  <a:schemeClr val="accent1"/>
                </a:solidFill>
              </a:rPr>
              <a:t>we</a:t>
            </a:r>
            <a:r>
              <a:rPr lang="es-CR" sz="2400" dirty="0" smtClean="0">
                <a:solidFill>
                  <a:schemeClr val="accent1"/>
                </a:solidFill>
              </a:rPr>
              <a:t> </a:t>
            </a:r>
            <a:r>
              <a:rPr lang="es-CR" sz="2400" dirty="0" err="1" smtClean="0">
                <a:solidFill>
                  <a:schemeClr val="accent1"/>
                </a:solidFill>
              </a:rPr>
              <a:t>have</a:t>
            </a:r>
            <a:r>
              <a:rPr lang="es-CR" sz="2400" dirty="0" smtClean="0">
                <a:solidFill>
                  <a:schemeClr val="accent1"/>
                </a:solidFill>
              </a:rPr>
              <a:t> are hablar, comer and vivir</a:t>
            </a:r>
            <a:endParaRPr lang="es-CR" sz="2400" dirty="0">
              <a:solidFill>
                <a:schemeClr val="accent1"/>
              </a:solidFill>
            </a:endParaRPr>
          </a:p>
        </p:txBody>
      </p:sp>
      <p:sp>
        <p:nvSpPr>
          <p:cNvPr id="6" name="TextBox 5"/>
          <p:cNvSpPr txBox="1"/>
          <p:nvPr/>
        </p:nvSpPr>
        <p:spPr>
          <a:xfrm>
            <a:off x="1004529" y="4586040"/>
            <a:ext cx="10011815" cy="461665"/>
          </a:xfrm>
          <a:prstGeom prst="rect">
            <a:avLst/>
          </a:prstGeom>
          <a:noFill/>
        </p:spPr>
        <p:txBody>
          <a:bodyPr wrap="square" rtlCol="0">
            <a:spAutoFit/>
          </a:bodyPr>
          <a:lstStyle/>
          <a:p>
            <a:r>
              <a:rPr lang="es-CR" sz="2400" dirty="0" err="1" smtClean="0">
                <a:solidFill>
                  <a:schemeClr val="accent1"/>
                </a:solidFill>
              </a:rPr>
              <a:t>Six</a:t>
            </a:r>
            <a:r>
              <a:rPr lang="es-CR" sz="2400" dirty="0" smtClean="0">
                <a:solidFill>
                  <a:schemeClr val="accent1"/>
                </a:solidFill>
              </a:rPr>
              <a:t>: Yo, Tú, Él/Ella/</a:t>
            </a:r>
            <a:r>
              <a:rPr lang="es-CR" sz="2400" dirty="0">
                <a:solidFill>
                  <a:schemeClr val="accent1"/>
                </a:solidFill>
              </a:rPr>
              <a:t>U</a:t>
            </a:r>
            <a:r>
              <a:rPr lang="es-CR" sz="2400" dirty="0" smtClean="0">
                <a:solidFill>
                  <a:schemeClr val="accent1"/>
                </a:solidFill>
              </a:rPr>
              <a:t>d., nosotros(as), vosotros(as) ellos/ellas/Uds.</a:t>
            </a:r>
            <a:endParaRPr lang="es-CR" sz="2400" dirty="0">
              <a:solidFill>
                <a:schemeClr val="accent1"/>
              </a:solidFill>
            </a:endParaRPr>
          </a:p>
        </p:txBody>
      </p:sp>
      <p:sp>
        <p:nvSpPr>
          <p:cNvPr id="7" name="TextBox 6"/>
          <p:cNvSpPr txBox="1"/>
          <p:nvPr/>
        </p:nvSpPr>
        <p:spPr>
          <a:xfrm>
            <a:off x="1004528" y="5978310"/>
            <a:ext cx="10011815" cy="461665"/>
          </a:xfrm>
          <a:prstGeom prst="rect">
            <a:avLst/>
          </a:prstGeom>
          <a:noFill/>
        </p:spPr>
        <p:txBody>
          <a:bodyPr wrap="square" rtlCol="0">
            <a:spAutoFit/>
          </a:bodyPr>
          <a:lstStyle/>
          <a:p>
            <a:r>
              <a:rPr lang="es-CR" sz="2400" dirty="0" err="1" smtClean="0">
                <a:solidFill>
                  <a:schemeClr val="accent1"/>
                </a:solidFill>
              </a:rPr>
              <a:t>Refer</a:t>
            </a:r>
            <a:r>
              <a:rPr lang="es-CR" sz="2400" dirty="0" smtClean="0">
                <a:solidFill>
                  <a:schemeClr val="accent1"/>
                </a:solidFill>
              </a:rPr>
              <a:t> </a:t>
            </a:r>
            <a:r>
              <a:rPr lang="es-CR" sz="2400" dirty="0" err="1" smtClean="0">
                <a:solidFill>
                  <a:schemeClr val="accent1"/>
                </a:solidFill>
              </a:rPr>
              <a:t>to</a:t>
            </a:r>
            <a:r>
              <a:rPr lang="es-CR" sz="2400" dirty="0" smtClean="0">
                <a:solidFill>
                  <a:schemeClr val="accent1"/>
                </a:solidFill>
              </a:rPr>
              <a:t> chart </a:t>
            </a:r>
            <a:r>
              <a:rPr lang="es-CR" sz="2400" dirty="0" err="1" smtClean="0">
                <a:solidFill>
                  <a:schemeClr val="accent1"/>
                </a:solidFill>
              </a:rPr>
              <a:t>illustrations</a:t>
            </a:r>
            <a:endParaRPr lang="es-CR" sz="2400" dirty="0">
              <a:solidFill>
                <a:schemeClr val="accent1"/>
              </a:solidFill>
            </a:endParaRPr>
          </a:p>
        </p:txBody>
      </p:sp>
    </p:spTree>
    <p:extLst>
      <p:ext uri="{BB962C8B-B14F-4D97-AF65-F5344CB8AC3E}">
        <p14:creationId xmlns:p14="http://schemas.microsoft.com/office/powerpoint/2010/main" val="41474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Verbos del presente</a:t>
            </a:r>
            <a:endParaRPr lang="es-CR" dirty="0"/>
          </a:p>
        </p:txBody>
      </p:sp>
      <p:pic>
        <p:nvPicPr>
          <p:cNvPr id="5" name="Content Placeholder 4" descr="http://www.spanish.cl/rules/presente-de-indicativo-verbos-regulares.jpg"/>
          <p:cNvPicPr>
            <a:picLocks noGrp="1"/>
          </p:cNvPicPr>
          <p:nvPr>
            <p:ph idx="1"/>
          </p:nvPr>
        </p:nvPicPr>
        <p:blipFill rotWithShape="1">
          <a:blip r:embed="rId2">
            <a:extLst>
              <a:ext uri="{28A0092B-C50C-407E-A947-70E740481C1C}">
                <a14:useLocalDpi xmlns:a14="http://schemas.microsoft.com/office/drawing/2010/main" val="0"/>
              </a:ext>
            </a:extLst>
          </a:blip>
          <a:srcRect l="1" r="-417" b="5565"/>
          <a:stretch/>
        </p:blipFill>
        <p:spPr bwMode="auto">
          <a:xfrm>
            <a:off x="2439447" y="1389185"/>
            <a:ext cx="6834555" cy="531641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621405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Verbos del presente</a:t>
            </a:r>
            <a:endParaRPr lang="es-CR" dirty="0"/>
          </a:p>
        </p:txBody>
      </p:sp>
      <p:graphicFrame>
        <p:nvGraphicFramePr>
          <p:cNvPr id="4" name="Content Placeholder 3"/>
          <p:cNvGraphicFramePr>
            <a:graphicFrameLocks noGrp="1"/>
          </p:cNvGraphicFramePr>
          <p:nvPr>
            <p:ph idx="1"/>
            <p:extLst/>
          </p:nvPr>
        </p:nvGraphicFramePr>
        <p:xfrm>
          <a:off x="680321" y="2216047"/>
          <a:ext cx="9613900" cy="1107440"/>
        </p:xfrm>
        <a:graphic>
          <a:graphicData uri="http://schemas.openxmlformats.org/drawingml/2006/table">
            <a:tbl>
              <a:tblPr firstRow="1" bandRow="1">
                <a:tableStyleId>{1FECB4D8-DB02-4DC6-A0A2-4F2EBAE1DC90}</a:tableStyleId>
              </a:tblPr>
              <a:tblGrid>
                <a:gridCol w="4806950"/>
                <a:gridCol w="4806950"/>
              </a:tblGrid>
              <a:tr h="0">
                <a:tc>
                  <a:txBody>
                    <a:bodyPr/>
                    <a:lstStyle/>
                    <a:p>
                      <a:r>
                        <a:rPr lang="es-CR" dirty="0" smtClean="0"/>
                        <a:t>Yo</a:t>
                      </a:r>
                    </a:p>
                  </a:txBody>
                  <a:tcPr/>
                </a:tc>
                <a:tc>
                  <a:txBody>
                    <a:bodyPr/>
                    <a:lstStyle/>
                    <a:p>
                      <a:r>
                        <a:rPr lang="es-CR" dirty="0" smtClean="0"/>
                        <a:t>Nosotros(as)</a:t>
                      </a:r>
                      <a:endParaRPr lang="es-CR" dirty="0"/>
                    </a:p>
                  </a:txBody>
                  <a:tcPr/>
                </a:tc>
              </a:tr>
              <a:tr h="370840">
                <a:tc>
                  <a:txBody>
                    <a:bodyPr/>
                    <a:lstStyle/>
                    <a:p>
                      <a:r>
                        <a:rPr lang="es-CR" dirty="0" smtClean="0"/>
                        <a:t>Tu</a:t>
                      </a:r>
                      <a:endParaRPr lang="es-CR" dirty="0"/>
                    </a:p>
                  </a:txBody>
                  <a:tcPr/>
                </a:tc>
                <a:tc>
                  <a:txBody>
                    <a:bodyPr/>
                    <a:lstStyle/>
                    <a:p>
                      <a:r>
                        <a:rPr lang="es-CR" dirty="0" smtClean="0"/>
                        <a:t>Vosotros(as)</a:t>
                      </a:r>
                      <a:endParaRPr lang="es-CR" dirty="0"/>
                    </a:p>
                  </a:txBody>
                  <a:tcPr/>
                </a:tc>
              </a:tr>
              <a:tr h="370840">
                <a:tc>
                  <a:txBody>
                    <a:bodyPr/>
                    <a:lstStyle/>
                    <a:p>
                      <a:r>
                        <a:rPr lang="es-CR" dirty="0" smtClean="0"/>
                        <a:t>El/Ella/Ud.</a:t>
                      </a:r>
                      <a:endParaRPr lang="es-CR" dirty="0"/>
                    </a:p>
                  </a:txBody>
                  <a:tcPr/>
                </a:tc>
                <a:tc>
                  <a:txBody>
                    <a:bodyPr/>
                    <a:lstStyle/>
                    <a:p>
                      <a:r>
                        <a:rPr lang="es-CR" dirty="0" smtClean="0"/>
                        <a:t>Ellos/Ellas/Uds.</a:t>
                      </a:r>
                      <a:endParaRPr lang="es-CR" dirty="0"/>
                    </a:p>
                  </a:txBody>
                  <a:tcPr/>
                </a:tc>
              </a:tr>
            </a:tbl>
          </a:graphicData>
        </a:graphic>
      </p:graphicFrame>
      <p:graphicFrame>
        <p:nvGraphicFramePr>
          <p:cNvPr id="7" name="Content Placeholder 3"/>
          <p:cNvGraphicFramePr>
            <a:graphicFrameLocks/>
          </p:cNvGraphicFramePr>
          <p:nvPr>
            <p:extLst/>
          </p:nvPr>
        </p:nvGraphicFramePr>
        <p:xfrm>
          <a:off x="680321" y="5381471"/>
          <a:ext cx="9613900" cy="1107440"/>
        </p:xfrm>
        <a:graphic>
          <a:graphicData uri="http://schemas.openxmlformats.org/drawingml/2006/table">
            <a:tbl>
              <a:tblPr firstRow="1" bandRow="1">
                <a:tableStyleId>{1FECB4D8-DB02-4DC6-A0A2-4F2EBAE1DC90}</a:tableStyleId>
              </a:tblPr>
              <a:tblGrid>
                <a:gridCol w="4806950"/>
                <a:gridCol w="4806950"/>
              </a:tblGrid>
              <a:tr h="0">
                <a:tc>
                  <a:txBody>
                    <a:bodyPr/>
                    <a:lstStyle/>
                    <a:p>
                      <a:r>
                        <a:rPr lang="es-CR" dirty="0" smtClean="0"/>
                        <a:t>Yo</a:t>
                      </a:r>
                    </a:p>
                  </a:txBody>
                  <a:tcPr/>
                </a:tc>
                <a:tc>
                  <a:txBody>
                    <a:bodyPr/>
                    <a:lstStyle/>
                    <a:p>
                      <a:r>
                        <a:rPr lang="es-CR" dirty="0" smtClean="0"/>
                        <a:t>Nosotros(as)</a:t>
                      </a:r>
                      <a:endParaRPr lang="es-CR" dirty="0"/>
                    </a:p>
                  </a:txBody>
                  <a:tcPr/>
                </a:tc>
              </a:tr>
              <a:tr h="370840">
                <a:tc>
                  <a:txBody>
                    <a:bodyPr/>
                    <a:lstStyle/>
                    <a:p>
                      <a:r>
                        <a:rPr lang="es-CR" dirty="0" smtClean="0"/>
                        <a:t>Tu</a:t>
                      </a:r>
                      <a:endParaRPr lang="es-CR" dirty="0"/>
                    </a:p>
                  </a:txBody>
                  <a:tcPr/>
                </a:tc>
                <a:tc>
                  <a:txBody>
                    <a:bodyPr/>
                    <a:lstStyle/>
                    <a:p>
                      <a:r>
                        <a:rPr lang="es-CR" dirty="0" smtClean="0"/>
                        <a:t>Vosotros(as)</a:t>
                      </a:r>
                      <a:endParaRPr lang="es-CR" dirty="0"/>
                    </a:p>
                  </a:txBody>
                  <a:tcPr/>
                </a:tc>
              </a:tr>
              <a:tr h="370840">
                <a:tc>
                  <a:txBody>
                    <a:bodyPr/>
                    <a:lstStyle/>
                    <a:p>
                      <a:r>
                        <a:rPr lang="es-CR" dirty="0" smtClean="0"/>
                        <a:t>El/Ella/Ud.</a:t>
                      </a:r>
                      <a:endParaRPr lang="es-CR" dirty="0"/>
                    </a:p>
                  </a:txBody>
                  <a:tcPr/>
                </a:tc>
                <a:tc>
                  <a:txBody>
                    <a:bodyPr/>
                    <a:lstStyle/>
                    <a:p>
                      <a:r>
                        <a:rPr lang="es-CR" dirty="0" smtClean="0"/>
                        <a:t>Ellos/Ellas/Uds.</a:t>
                      </a:r>
                      <a:endParaRPr lang="es-CR" dirty="0"/>
                    </a:p>
                  </a:txBody>
                  <a:tcPr/>
                </a:tc>
              </a:tr>
            </a:tbl>
          </a:graphicData>
        </a:graphic>
      </p:graphicFrame>
      <p:graphicFrame>
        <p:nvGraphicFramePr>
          <p:cNvPr id="8" name="Content Placeholder 3"/>
          <p:cNvGraphicFramePr>
            <a:graphicFrameLocks/>
          </p:cNvGraphicFramePr>
          <p:nvPr>
            <p:extLst/>
          </p:nvPr>
        </p:nvGraphicFramePr>
        <p:xfrm>
          <a:off x="680282" y="3810001"/>
          <a:ext cx="9613900" cy="1107440"/>
        </p:xfrm>
        <a:graphic>
          <a:graphicData uri="http://schemas.openxmlformats.org/drawingml/2006/table">
            <a:tbl>
              <a:tblPr firstRow="1" bandRow="1">
                <a:tableStyleId>{1FECB4D8-DB02-4DC6-A0A2-4F2EBAE1DC90}</a:tableStyleId>
              </a:tblPr>
              <a:tblGrid>
                <a:gridCol w="4806950"/>
                <a:gridCol w="4806950"/>
              </a:tblGrid>
              <a:tr h="0">
                <a:tc>
                  <a:txBody>
                    <a:bodyPr/>
                    <a:lstStyle/>
                    <a:p>
                      <a:r>
                        <a:rPr lang="es-CR" dirty="0" smtClean="0"/>
                        <a:t>Yo</a:t>
                      </a:r>
                    </a:p>
                  </a:txBody>
                  <a:tcPr/>
                </a:tc>
                <a:tc>
                  <a:txBody>
                    <a:bodyPr/>
                    <a:lstStyle/>
                    <a:p>
                      <a:r>
                        <a:rPr lang="es-CR" dirty="0" smtClean="0"/>
                        <a:t>Nosotros(as)</a:t>
                      </a:r>
                      <a:endParaRPr lang="es-CR" dirty="0"/>
                    </a:p>
                  </a:txBody>
                  <a:tcPr/>
                </a:tc>
              </a:tr>
              <a:tr h="370840">
                <a:tc>
                  <a:txBody>
                    <a:bodyPr/>
                    <a:lstStyle/>
                    <a:p>
                      <a:r>
                        <a:rPr lang="es-CR" dirty="0" smtClean="0"/>
                        <a:t>Tu</a:t>
                      </a:r>
                      <a:endParaRPr lang="es-CR" dirty="0"/>
                    </a:p>
                  </a:txBody>
                  <a:tcPr/>
                </a:tc>
                <a:tc>
                  <a:txBody>
                    <a:bodyPr/>
                    <a:lstStyle/>
                    <a:p>
                      <a:r>
                        <a:rPr lang="es-CR" dirty="0" smtClean="0"/>
                        <a:t>Vosotros(as)</a:t>
                      </a:r>
                      <a:endParaRPr lang="es-CR" dirty="0"/>
                    </a:p>
                  </a:txBody>
                  <a:tcPr/>
                </a:tc>
              </a:tr>
              <a:tr h="370840">
                <a:tc>
                  <a:txBody>
                    <a:bodyPr/>
                    <a:lstStyle/>
                    <a:p>
                      <a:r>
                        <a:rPr lang="es-CR" dirty="0" smtClean="0"/>
                        <a:t>El/Ella/Ud.</a:t>
                      </a:r>
                      <a:endParaRPr lang="es-CR" dirty="0"/>
                    </a:p>
                  </a:txBody>
                  <a:tcPr/>
                </a:tc>
                <a:tc>
                  <a:txBody>
                    <a:bodyPr/>
                    <a:lstStyle/>
                    <a:p>
                      <a:r>
                        <a:rPr lang="es-CR" dirty="0" smtClean="0"/>
                        <a:t>Ellos/Ellas/Uds.</a:t>
                      </a:r>
                      <a:endParaRPr lang="es-CR" dirty="0"/>
                    </a:p>
                  </a:txBody>
                  <a:tcPr/>
                </a:tc>
              </a:tr>
            </a:tbl>
          </a:graphicData>
        </a:graphic>
      </p:graphicFrame>
      <p:sp>
        <p:nvSpPr>
          <p:cNvPr id="3" name="TextBox 2"/>
          <p:cNvSpPr txBox="1"/>
          <p:nvPr/>
        </p:nvSpPr>
        <p:spPr>
          <a:xfrm>
            <a:off x="4393107" y="1699567"/>
            <a:ext cx="1165122" cy="461665"/>
          </a:xfrm>
          <a:prstGeom prst="rect">
            <a:avLst/>
          </a:prstGeom>
          <a:noFill/>
        </p:spPr>
        <p:txBody>
          <a:bodyPr wrap="square" rtlCol="0">
            <a:spAutoFit/>
          </a:bodyPr>
          <a:lstStyle/>
          <a:p>
            <a:r>
              <a:rPr lang="es-CR" sz="2400" dirty="0" smtClean="0"/>
              <a:t>Bailar</a:t>
            </a:r>
            <a:endParaRPr lang="es-CR" sz="2400" dirty="0"/>
          </a:p>
        </p:txBody>
      </p:sp>
      <p:sp>
        <p:nvSpPr>
          <p:cNvPr id="9" name="TextBox 8"/>
          <p:cNvSpPr txBox="1"/>
          <p:nvPr/>
        </p:nvSpPr>
        <p:spPr>
          <a:xfrm>
            <a:off x="4393107" y="3385799"/>
            <a:ext cx="1165122" cy="461665"/>
          </a:xfrm>
          <a:prstGeom prst="rect">
            <a:avLst/>
          </a:prstGeom>
          <a:noFill/>
        </p:spPr>
        <p:txBody>
          <a:bodyPr wrap="square" rtlCol="0">
            <a:spAutoFit/>
          </a:bodyPr>
          <a:lstStyle/>
          <a:p>
            <a:r>
              <a:rPr lang="es-CR" sz="2400" dirty="0" smtClean="0"/>
              <a:t>Beber</a:t>
            </a:r>
            <a:endParaRPr lang="es-CR" sz="2400" dirty="0"/>
          </a:p>
        </p:txBody>
      </p:sp>
      <p:sp>
        <p:nvSpPr>
          <p:cNvPr id="10" name="TextBox 9"/>
          <p:cNvSpPr txBox="1"/>
          <p:nvPr/>
        </p:nvSpPr>
        <p:spPr>
          <a:xfrm>
            <a:off x="4393107" y="4949128"/>
            <a:ext cx="1265358" cy="461665"/>
          </a:xfrm>
          <a:prstGeom prst="rect">
            <a:avLst/>
          </a:prstGeom>
          <a:noFill/>
        </p:spPr>
        <p:txBody>
          <a:bodyPr wrap="square" rtlCol="0">
            <a:spAutoFit/>
          </a:bodyPr>
          <a:lstStyle/>
          <a:p>
            <a:r>
              <a:rPr lang="es-CR" sz="2400" dirty="0" smtClean="0"/>
              <a:t>Escribir</a:t>
            </a:r>
            <a:endParaRPr lang="es-CR" sz="2400" dirty="0"/>
          </a:p>
        </p:txBody>
      </p:sp>
      <p:sp>
        <p:nvSpPr>
          <p:cNvPr id="5" name="TextBox 4"/>
          <p:cNvSpPr txBox="1"/>
          <p:nvPr/>
        </p:nvSpPr>
        <p:spPr>
          <a:xfrm>
            <a:off x="2931885" y="2216497"/>
            <a:ext cx="6763031" cy="1200329"/>
          </a:xfrm>
          <a:prstGeom prst="rect">
            <a:avLst/>
          </a:prstGeom>
          <a:noFill/>
        </p:spPr>
        <p:txBody>
          <a:bodyPr wrap="square" rtlCol="0">
            <a:spAutoFit/>
          </a:bodyPr>
          <a:lstStyle/>
          <a:p>
            <a:r>
              <a:rPr lang="es-CR" sz="2400" dirty="0">
                <a:solidFill>
                  <a:schemeClr val="accent1"/>
                </a:solidFill>
              </a:rPr>
              <a:t>b</a:t>
            </a:r>
            <a:r>
              <a:rPr lang="es-CR" sz="2400" dirty="0" smtClean="0">
                <a:solidFill>
                  <a:schemeClr val="accent1"/>
                </a:solidFill>
              </a:rPr>
              <a:t>ailo					bailamos</a:t>
            </a:r>
          </a:p>
          <a:p>
            <a:r>
              <a:rPr lang="es-CR" sz="2400" dirty="0">
                <a:solidFill>
                  <a:schemeClr val="accent1"/>
                </a:solidFill>
              </a:rPr>
              <a:t>b</a:t>
            </a:r>
            <a:r>
              <a:rPr lang="es-CR" sz="2400" dirty="0" smtClean="0">
                <a:solidFill>
                  <a:schemeClr val="accent1"/>
                </a:solidFill>
              </a:rPr>
              <a:t>ailas					bailáis</a:t>
            </a:r>
          </a:p>
          <a:p>
            <a:r>
              <a:rPr lang="es-CR" sz="2400" dirty="0">
                <a:solidFill>
                  <a:schemeClr val="accent1"/>
                </a:solidFill>
              </a:rPr>
              <a:t>b</a:t>
            </a:r>
            <a:r>
              <a:rPr lang="es-CR" sz="2400" dirty="0" smtClean="0">
                <a:solidFill>
                  <a:schemeClr val="accent1"/>
                </a:solidFill>
              </a:rPr>
              <a:t>aila					bailan</a:t>
            </a:r>
            <a:endParaRPr lang="es-CR" sz="2400" dirty="0">
              <a:solidFill>
                <a:schemeClr val="accent1"/>
              </a:solidFill>
            </a:endParaRPr>
          </a:p>
        </p:txBody>
      </p:sp>
      <p:sp>
        <p:nvSpPr>
          <p:cNvPr id="12" name="TextBox 11"/>
          <p:cNvSpPr txBox="1"/>
          <p:nvPr/>
        </p:nvSpPr>
        <p:spPr>
          <a:xfrm>
            <a:off x="2931884" y="3816437"/>
            <a:ext cx="6763031" cy="1200329"/>
          </a:xfrm>
          <a:prstGeom prst="rect">
            <a:avLst/>
          </a:prstGeom>
          <a:noFill/>
        </p:spPr>
        <p:txBody>
          <a:bodyPr wrap="square" rtlCol="0">
            <a:spAutoFit/>
          </a:bodyPr>
          <a:lstStyle/>
          <a:p>
            <a:r>
              <a:rPr lang="es-CR" sz="2400" dirty="0">
                <a:solidFill>
                  <a:schemeClr val="accent1"/>
                </a:solidFill>
              </a:rPr>
              <a:t>b</a:t>
            </a:r>
            <a:r>
              <a:rPr lang="es-CR" sz="2400" dirty="0" smtClean="0">
                <a:solidFill>
                  <a:schemeClr val="accent1"/>
                </a:solidFill>
              </a:rPr>
              <a:t>ebo					bebemos</a:t>
            </a:r>
          </a:p>
          <a:p>
            <a:r>
              <a:rPr lang="es-CR" sz="2400" dirty="0">
                <a:solidFill>
                  <a:schemeClr val="accent1"/>
                </a:solidFill>
              </a:rPr>
              <a:t>b</a:t>
            </a:r>
            <a:r>
              <a:rPr lang="es-CR" sz="2400" dirty="0" smtClean="0">
                <a:solidFill>
                  <a:schemeClr val="accent1"/>
                </a:solidFill>
              </a:rPr>
              <a:t>ebes					bebéis</a:t>
            </a:r>
          </a:p>
          <a:p>
            <a:r>
              <a:rPr lang="es-CR" sz="2400" dirty="0">
                <a:solidFill>
                  <a:schemeClr val="accent1"/>
                </a:solidFill>
              </a:rPr>
              <a:t>b</a:t>
            </a:r>
            <a:r>
              <a:rPr lang="es-CR" sz="2400" dirty="0" smtClean="0">
                <a:solidFill>
                  <a:schemeClr val="accent1"/>
                </a:solidFill>
              </a:rPr>
              <a:t>ebe					beben</a:t>
            </a:r>
            <a:endParaRPr lang="es-CR" sz="2400" dirty="0">
              <a:solidFill>
                <a:schemeClr val="accent1"/>
              </a:solidFill>
            </a:endParaRPr>
          </a:p>
        </p:txBody>
      </p:sp>
      <p:sp>
        <p:nvSpPr>
          <p:cNvPr id="13" name="TextBox 12"/>
          <p:cNvSpPr txBox="1"/>
          <p:nvPr/>
        </p:nvSpPr>
        <p:spPr>
          <a:xfrm>
            <a:off x="2931883" y="5360461"/>
            <a:ext cx="6763031" cy="1200329"/>
          </a:xfrm>
          <a:prstGeom prst="rect">
            <a:avLst/>
          </a:prstGeom>
          <a:noFill/>
        </p:spPr>
        <p:txBody>
          <a:bodyPr wrap="square" rtlCol="0">
            <a:spAutoFit/>
          </a:bodyPr>
          <a:lstStyle/>
          <a:p>
            <a:r>
              <a:rPr lang="es-CR" sz="2400" dirty="0" smtClean="0">
                <a:solidFill>
                  <a:schemeClr val="accent1"/>
                </a:solidFill>
              </a:rPr>
              <a:t>escribo				escribimos</a:t>
            </a:r>
          </a:p>
          <a:p>
            <a:r>
              <a:rPr lang="es-CR" sz="2400" dirty="0" smtClean="0">
                <a:solidFill>
                  <a:schemeClr val="accent1"/>
                </a:solidFill>
              </a:rPr>
              <a:t>escribes				escribís</a:t>
            </a:r>
          </a:p>
          <a:p>
            <a:r>
              <a:rPr lang="es-CR" sz="2400" dirty="0" smtClean="0">
                <a:solidFill>
                  <a:schemeClr val="accent1"/>
                </a:solidFill>
              </a:rPr>
              <a:t>escribe				escriben</a:t>
            </a:r>
            <a:endParaRPr lang="es-CR" sz="2400" dirty="0">
              <a:solidFill>
                <a:schemeClr val="accent1"/>
              </a:solidFill>
            </a:endParaRPr>
          </a:p>
        </p:txBody>
      </p:sp>
    </p:spTree>
    <p:extLst>
      <p:ext uri="{BB962C8B-B14F-4D97-AF65-F5344CB8AC3E}">
        <p14:creationId xmlns:p14="http://schemas.microsoft.com/office/powerpoint/2010/main" val="391937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b="1" dirty="0"/>
              <a:t>Actividad I.</a:t>
            </a:r>
            <a:r>
              <a:rPr lang="es-CR" dirty="0"/>
              <a:t> Haga un círculo en la conjugación correcta para completar la frase</a:t>
            </a:r>
            <a:r>
              <a:rPr lang="en-US" dirty="0"/>
              <a:t/>
            </a:r>
            <a:br>
              <a:rPr lang="en-US" dirty="0"/>
            </a:br>
            <a:endParaRPr lang="es-CR" dirty="0"/>
          </a:p>
        </p:txBody>
      </p:sp>
      <p:sp>
        <p:nvSpPr>
          <p:cNvPr id="3" name="Content Placeholder 2"/>
          <p:cNvSpPr>
            <a:spLocks noGrp="1"/>
          </p:cNvSpPr>
          <p:nvPr>
            <p:ph idx="1"/>
          </p:nvPr>
        </p:nvSpPr>
        <p:spPr>
          <a:xfrm>
            <a:off x="677334" y="2160589"/>
            <a:ext cx="9548706" cy="4529771"/>
          </a:xfrm>
        </p:spPr>
        <p:txBody>
          <a:bodyPr/>
          <a:lstStyle/>
          <a:p>
            <a:pPr lvl="0">
              <a:buFont typeface="+mj-lt"/>
              <a:buAutoNum type="arabicPeriod"/>
            </a:pPr>
            <a:r>
              <a:rPr lang="es-CR" sz="2400" dirty="0" smtClean="0"/>
              <a:t>El </a:t>
            </a:r>
            <a:r>
              <a:rPr lang="es-CR" sz="2400" dirty="0"/>
              <a:t>chico </a:t>
            </a:r>
            <a:r>
              <a:rPr lang="es-CR" sz="2400" b="1" dirty="0"/>
              <a:t>(vivo/vives/vive)</a:t>
            </a:r>
            <a:r>
              <a:rPr lang="es-CR" sz="2400" dirty="0"/>
              <a:t> cerca de la escuela. </a:t>
            </a:r>
            <a:endParaRPr lang="en-US" sz="2400" dirty="0"/>
          </a:p>
          <a:p>
            <a:pPr lvl="0">
              <a:buFont typeface="+mj-lt"/>
              <a:buAutoNum type="arabicPeriod"/>
            </a:pPr>
            <a:r>
              <a:rPr lang="es-CR" sz="2400" dirty="0"/>
              <a:t>Tú </a:t>
            </a:r>
            <a:r>
              <a:rPr lang="es-CR" sz="2400" b="1" dirty="0"/>
              <a:t>(nadas/nada/nadan)</a:t>
            </a:r>
            <a:r>
              <a:rPr lang="es-CR" sz="2400" dirty="0"/>
              <a:t> en la piscina.</a:t>
            </a:r>
            <a:endParaRPr lang="en-US" sz="2400" dirty="0"/>
          </a:p>
          <a:p>
            <a:pPr lvl="0">
              <a:buFont typeface="+mj-lt"/>
              <a:buAutoNum type="arabicPeriod"/>
            </a:pPr>
            <a:r>
              <a:rPr lang="es-CR" sz="2400" dirty="0"/>
              <a:t>La mujer </a:t>
            </a:r>
            <a:r>
              <a:rPr lang="es-CR" sz="2400" b="1" dirty="0"/>
              <a:t>(escriba/escribamos/escriban)</a:t>
            </a:r>
            <a:r>
              <a:rPr lang="es-CR" sz="2400" dirty="0"/>
              <a:t> un nuevo libro. </a:t>
            </a:r>
            <a:endParaRPr lang="en-US" sz="2400" dirty="0"/>
          </a:p>
          <a:p>
            <a:pPr lvl="0">
              <a:buFont typeface="+mj-lt"/>
              <a:buAutoNum type="arabicPeriod"/>
            </a:pPr>
            <a:r>
              <a:rPr lang="es-CR" sz="2400" dirty="0"/>
              <a:t>Los niños </a:t>
            </a:r>
            <a:r>
              <a:rPr lang="es-CR" sz="2400" b="1" dirty="0"/>
              <a:t>(mira/miramos/miran)</a:t>
            </a:r>
            <a:r>
              <a:rPr lang="es-CR" sz="2400" dirty="0"/>
              <a:t> el programa de televisión todos los miércoles. </a:t>
            </a:r>
            <a:endParaRPr lang="en-US" sz="2400" dirty="0"/>
          </a:p>
          <a:p>
            <a:pPr lvl="0">
              <a:buFont typeface="+mj-lt"/>
              <a:buAutoNum type="arabicPeriod"/>
            </a:pPr>
            <a:r>
              <a:rPr lang="es-CR" sz="2400" dirty="0"/>
              <a:t>Yo </a:t>
            </a:r>
            <a:r>
              <a:rPr lang="es-CR" sz="2400" b="1" dirty="0"/>
              <a:t>(bebo/bebes/beben)</a:t>
            </a:r>
            <a:r>
              <a:rPr lang="es-CR" sz="2400" dirty="0"/>
              <a:t> jugo de naranja en la mañana.</a:t>
            </a:r>
            <a:endParaRPr lang="en-US" sz="2400" dirty="0"/>
          </a:p>
          <a:p>
            <a:pPr lvl="0">
              <a:buFont typeface="+mj-lt"/>
              <a:buAutoNum type="arabicPeriod"/>
            </a:pPr>
            <a:r>
              <a:rPr lang="es-CR" sz="2400" dirty="0"/>
              <a:t>Nosotros </a:t>
            </a:r>
            <a:r>
              <a:rPr lang="es-CR" sz="2400" b="1" dirty="0"/>
              <a:t>(comemos/comen/como)</a:t>
            </a:r>
            <a:r>
              <a:rPr lang="es-CR" sz="2400" dirty="0"/>
              <a:t> la cena a las seis.  </a:t>
            </a:r>
            <a:endParaRPr lang="en-US" sz="2400" dirty="0"/>
          </a:p>
          <a:p>
            <a:pPr lvl="0">
              <a:buFont typeface="+mj-lt"/>
              <a:buAutoNum type="arabicPeriod"/>
            </a:pPr>
            <a:r>
              <a:rPr lang="es-CR" sz="2400" dirty="0"/>
              <a:t>Las personas </a:t>
            </a:r>
            <a:r>
              <a:rPr lang="es-CR" sz="2400" b="1" dirty="0"/>
              <a:t>(habla/hablan/hablamos)</a:t>
            </a:r>
            <a:r>
              <a:rPr lang="es-CR" sz="2400" dirty="0"/>
              <a:t> con las familias.</a:t>
            </a:r>
            <a:endParaRPr lang="en-US" sz="2400" dirty="0"/>
          </a:p>
          <a:p>
            <a:endParaRPr lang="es-CR" dirty="0"/>
          </a:p>
        </p:txBody>
      </p:sp>
      <p:sp>
        <p:nvSpPr>
          <p:cNvPr id="4" name="Oval 3"/>
          <p:cNvSpPr/>
          <p:nvPr/>
        </p:nvSpPr>
        <p:spPr>
          <a:xfrm>
            <a:off x="3846286" y="2160589"/>
            <a:ext cx="783771"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5" name="Oval 4"/>
          <p:cNvSpPr/>
          <p:nvPr/>
        </p:nvSpPr>
        <p:spPr>
          <a:xfrm>
            <a:off x="1705429" y="2704875"/>
            <a:ext cx="783771"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6" name="Oval 5"/>
          <p:cNvSpPr/>
          <p:nvPr/>
        </p:nvSpPr>
        <p:spPr>
          <a:xfrm>
            <a:off x="2532742" y="3153798"/>
            <a:ext cx="1037772"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Oval 6"/>
          <p:cNvSpPr/>
          <p:nvPr/>
        </p:nvSpPr>
        <p:spPr>
          <a:xfrm>
            <a:off x="4667916" y="3692866"/>
            <a:ext cx="783771"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Oval 7"/>
          <p:cNvSpPr/>
          <p:nvPr/>
        </p:nvSpPr>
        <p:spPr>
          <a:xfrm>
            <a:off x="1531257" y="4478883"/>
            <a:ext cx="783771"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Oval 8"/>
          <p:cNvSpPr/>
          <p:nvPr/>
        </p:nvSpPr>
        <p:spPr>
          <a:xfrm>
            <a:off x="2489200" y="4958874"/>
            <a:ext cx="1357086"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0" name="Oval 9"/>
          <p:cNvSpPr/>
          <p:nvPr/>
        </p:nvSpPr>
        <p:spPr>
          <a:xfrm>
            <a:off x="3933372" y="5443877"/>
            <a:ext cx="1007169" cy="4374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30560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Carrera de conjugación</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Uds. van a competir en grupos. Cada grupo tiene marcadores y pizarritas. En la pizarra va a estar un sujeto y un verbo. Como grupo, Uds. tiene que conjugar el verbo correctamente y escriba la conjugación en la pizarra. Todos los grupos con la respuesta correcta en el tiempo indicado ganan un punto.</a:t>
            </a:r>
            <a:endParaRPr lang="es-CR" sz="2400" dirty="0"/>
          </a:p>
        </p:txBody>
      </p:sp>
    </p:spTree>
    <p:extLst>
      <p:ext uri="{BB962C8B-B14F-4D97-AF65-F5344CB8AC3E}">
        <p14:creationId xmlns:p14="http://schemas.microsoft.com/office/powerpoint/2010/main" val="2153839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s-CR" dirty="0" smtClean="0"/>
              <a:t>Quién es señorita Evans?</a:t>
            </a:r>
            <a:endParaRPr lang="es-CR" dirty="0"/>
          </a:p>
        </p:txBody>
      </p:sp>
      <p:sp>
        <p:nvSpPr>
          <p:cNvPr id="3" name="Content Placeholder 2"/>
          <p:cNvSpPr>
            <a:spLocks noGrp="1"/>
          </p:cNvSpPr>
          <p:nvPr>
            <p:ph idx="1"/>
          </p:nvPr>
        </p:nvSpPr>
        <p:spPr/>
        <p:txBody>
          <a:bodyPr/>
          <a:lstStyle/>
          <a:p>
            <a:pPr marL="0" indent="0">
              <a:buNone/>
            </a:pPr>
            <a:r>
              <a:rPr lang="es-CR" dirty="0" smtClean="0"/>
              <a:t> </a:t>
            </a:r>
            <a:endParaRPr lang="es-CR" dirty="0"/>
          </a:p>
        </p:txBody>
      </p:sp>
      <p:pic>
        <p:nvPicPr>
          <p:cNvPr id="1026" name="Picture 2" descr="http://gangsterreport.com/wp-content/uploads/2015/06/a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360" y="149469"/>
            <a:ext cx="4762500" cy="3571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livecampus.com/wp-content/uploads/2013/03/Ithaca-College-Sig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5526" y="4042260"/>
            <a:ext cx="3383084" cy="25373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lonelyplanet.com/maps/central-america/costa-rica/map_of_costa-ric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594" y="2143268"/>
            <a:ext cx="4438650" cy="3333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72527" y="5672030"/>
            <a:ext cx="4262705" cy="461665"/>
          </a:xfrm>
          <a:prstGeom prst="rect">
            <a:avLst/>
          </a:prstGeom>
        </p:spPr>
        <p:txBody>
          <a:bodyPr wrap="none">
            <a:spAutoFit/>
          </a:bodyPr>
          <a:lstStyle/>
          <a:p>
            <a:r>
              <a:rPr lang="es-CR" sz="2400" dirty="0"/>
              <a:t>¿De donde es señorita Evans? </a:t>
            </a:r>
          </a:p>
        </p:txBody>
      </p:sp>
      <p:sp>
        <p:nvSpPr>
          <p:cNvPr id="5" name="Rectangle 4"/>
          <p:cNvSpPr/>
          <p:nvPr/>
        </p:nvSpPr>
        <p:spPr>
          <a:xfrm>
            <a:off x="3816272" y="1472710"/>
            <a:ext cx="2787943" cy="461665"/>
          </a:xfrm>
          <a:prstGeom prst="rect">
            <a:avLst/>
          </a:prstGeom>
        </p:spPr>
        <p:txBody>
          <a:bodyPr wrap="none">
            <a:spAutoFit/>
          </a:bodyPr>
          <a:lstStyle/>
          <a:p>
            <a:r>
              <a:rPr lang="en-US" sz="2400" dirty="0"/>
              <a:t>¿</a:t>
            </a:r>
            <a:r>
              <a:rPr lang="es-CR" sz="2400" dirty="0"/>
              <a:t>En cual país vivió?</a:t>
            </a:r>
          </a:p>
        </p:txBody>
      </p:sp>
    </p:spTree>
    <p:extLst>
      <p:ext uri="{BB962C8B-B14F-4D97-AF65-F5344CB8AC3E}">
        <p14:creationId xmlns:p14="http://schemas.microsoft.com/office/powerpoint/2010/main" val="8188160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Carrera de conjugación</a:t>
            </a:r>
            <a:endParaRPr lang="es-CR" dirty="0"/>
          </a:p>
        </p:txBody>
      </p:sp>
      <p:sp>
        <p:nvSpPr>
          <p:cNvPr id="8" name="Content Placeholder 7"/>
          <p:cNvSpPr>
            <a:spLocks noGrp="1"/>
          </p:cNvSpPr>
          <p:nvPr>
            <p:ph sz="half" idx="1"/>
          </p:nvPr>
        </p:nvSpPr>
        <p:spPr>
          <a:xfrm>
            <a:off x="677334" y="1638205"/>
            <a:ext cx="4698358" cy="4911465"/>
          </a:xfrm>
        </p:spPr>
        <p:txBody>
          <a:bodyPr>
            <a:normAutofit/>
          </a:bodyPr>
          <a:lstStyle/>
          <a:p>
            <a:pPr marL="457200" indent="-457200">
              <a:buAutoNum type="arabicPeriod"/>
            </a:pPr>
            <a:r>
              <a:rPr lang="es-CR" sz="2400" dirty="0" smtClean="0"/>
              <a:t>Yo/comer =</a:t>
            </a:r>
            <a:endParaRPr lang="es-CR" sz="2400" dirty="0" smtClean="0"/>
          </a:p>
          <a:p>
            <a:pPr marL="457200" indent="-457200">
              <a:buAutoNum type="arabicPeriod"/>
            </a:pPr>
            <a:r>
              <a:rPr lang="es-CR" sz="2400" dirty="0" smtClean="0"/>
              <a:t>Ella/nadar =</a:t>
            </a:r>
            <a:endParaRPr lang="es-CR" sz="2400" dirty="0" smtClean="0"/>
          </a:p>
          <a:p>
            <a:pPr marL="457200" indent="-457200">
              <a:buAutoNum type="arabicPeriod"/>
            </a:pPr>
            <a:r>
              <a:rPr lang="es-CR" sz="2400" dirty="0" smtClean="0"/>
              <a:t>Uds./</a:t>
            </a:r>
            <a:r>
              <a:rPr lang="es-CR" sz="2400" dirty="0" smtClean="0"/>
              <a:t>vivir =</a:t>
            </a:r>
            <a:endParaRPr lang="es-CR" sz="2400" dirty="0" smtClean="0"/>
          </a:p>
          <a:p>
            <a:pPr marL="457200" indent="-457200">
              <a:buAutoNum type="arabicPeriod"/>
            </a:pPr>
            <a:r>
              <a:rPr lang="es-CR" sz="2400" dirty="0" smtClean="0"/>
              <a:t>Tú/bailar =</a:t>
            </a:r>
            <a:endParaRPr lang="es-CR" sz="2400" dirty="0" smtClean="0"/>
          </a:p>
          <a:p>
            <a:pPr marL="457200" indent="-457200">
              <a:buAutoNum type="arabicPeriod"/>
            </a:pPr>
            <a:r>
              <a:rPr lang="es-CR" sz="2400" dirty="0" smtClean="0"/>
              <a:t>Nosotros/abrir =</a:t>
            </a:r>
            <a:endParaRPr lang="es-CR" sz="2400" dirty="0" smtClean="0"/>
          </a:p>
          <a:p>
            <a:pPr marL="457200" indent="-457200">
              <a:buAutoNum type="arabicPeriod"/>
            </a:pPr>
            <a:r>
              <a:rPr lang="es-CR" sz="2400" dirty="0" smtClean="0"/>
              <a:t>Él/beber =</a:t>
            </a:r>
            <a:endParaRPr lang="es-CR" sz="2400" dirty="0" smtClean="0"/>
          </a:p>
          <a:p>
            <a:pPr marL="457200" indent="-457200">
              <a:buAutoNum type="arabicPeriod"/>
            </a:pPr>
            <a:r>
              <a:rPr lang="es-CR" sz="2400" dirty="0" smtClean="0"/>
              <a:t>Ellas/caminar =</a:t>
            </a:r>
            <a:endParaRPr lang="es-CR" sz="2400" dirty="0" smtClean="0"/>
          </a:p>
          <a:p>
            <a:pPr marL="457200" indent="-457200">
              <a:buAutoNum type="arabicPeriod"/>
            </a:pPr>
            <a:r>
              <a:rPr lang="es-CR" sz="2400" dirty="0" smtClean="0"/>
              <a:t>Nosotras/leer =</a:t>
            </a:r>
            <a:endParaRPr lang="es-CR" sz="2400" dirty="0" smtClean="0"/>
          </a:p>
          <a:p>
            <a:pPr marL="457200" indent="-457200">
              <a:buAutoNum type="arabicPeriod"/>
            </a:pPr>
            <a:r>
              <a:rPr lang="es-CR" sz="2400" dirty="0" smtClean="0"/>
              <a:t>Ud./</a:t>
            </a:r>
            <a:r>
              <a:rPr lang="es-CR" sz="2400" dirty="0" smtClean="0"/>
              <a:t>dibujar =</a:t>
            </a:r>
            <a:endParaRPr lang="es-CR" sz="2400" dirty="0" smtClean="0"/>
          </a:p>
          <a:p>
            <a:pPr marL="457200" indent="-457200">
              <a:buAutoNum type="arabicPeriod"/>
            </a:pPr>
            <a:r>
              <a:rPr lang="es-CR" sz="2400" dirty="0" smtClean="0"/>
              <a:t>Ellos/escribir =</a:t>
            </a:r>
            <a:endParaRPr lang="es-CR" sz="2400" dirty="0" smtClean="0"/>
          </a:p>
          <a:p>
            <a:pPr marL="457200" indent="-457200">
              <a:buAutoNum type="arabicPeriod"/>
            </a:pPr>
            <a:endParaRPr lang="es-CR" dirty="0"/>
          </a:p>
        </p:txBody>
      </p:sp>
      <p:sp>
        <p:nvSpPr>
          <p:cNvPr id="9" name="Content Placeholder 8"/>
          <p:cNvSpPr>
            <a:spLocks noGrp="1"/>
          </p:cNvSpPr>
          <p:nvPr>
            <p:ph sz="half" idx="2"/>
          </p:nvPr>
        </p:nvSpPr>
        <p:spPr>
          <a:xfrm>
            <a:off x="5785852" y="1638205"/>
            <a:ext cx="4700058" cy="5057562"/>
          </a:xfrm>
        </p:spPr>
        <p:txBody>
          <a:bodyPr>
            <a:noAutofit/>
          </a:bodyPr>
          <a:lstStyle/>
          <a:p>
            <a:pPr marL="457200" indent="-457200">
              <a:buAutoNum type="arabicPeriod"/>
            </a:pPr>
            <a:r>
              <a:rPr lang="es-CR" sz="2400" dirty="0" smtClean="0"/>
              <a:t>Como</a:t>
            </a:r>
          </a:p>
          <a:p>
            <a:pPr marL="457200" indent="-457200">
              <a:buAutoNum type="arabicPeriod"/>
            </a:pPr>
            <a:r>
              <a:rPr lang="es-CR" sz="2400" dirty="0" smtClean="0"/>
              <a:t>Nada</a:t>
            </a:r>
          </a:p>
          <a:p>
            <a:pPr marL="457200" indent="-457200">
              <a:buAutoNum type="arabicPeriod"/>
            </a:pPr>
            <a:r>
              <a:rPr lang="es-CR" sz="2400" dirty="0" smtClean="0"/>
              <a:t>Viven</a:t>
            </a:r>
          </a:p>
          <a:p>
            <a:pPr marL="457200" indent="-457200">
              <a:buAutoNum type="arabicPeriod"/>
            </a:pPr>
            <a:r>
              <a:rPr lang="es-CR" sz="2400" dirty="0" smtClean="0"/>
              <a:t>Bailas</a:t>
            </a:r>
          </a:p>
          <a:p>
            <a:pPr marL="457200" indent="-457200">
              <a:buAutoNum type="arabicPeriod"/>
            </a:pPr>
            <a:r>
              <a:rPr lang="es-CR" sz="2400" dirty="0" smtClean="0"/>
              <a:t>Abrimos</a:t>
            </a:r>
          </a:p>
          <a:p>
            <a:pPr marL="457200" indent="-457200">
              <a:buAutoNum type="arabicPeriod"/>
            </a:pPr>
            <a:r>
              <a:rPr lang="es-CR" sz="2400" dirty="0" smtClean="0"/>
              <a:t>Bebe</a:t>
            </a:r>
          </a:p>
          <a:p>
            <a:pPr marL="457200" indent="-457200">
              <a:buAutoNum type="arabicPeriod"/>
            </a:pPr>
            <a:r>
              <a:rPr lang="es-CR" sz="2400" dirty="0" smtClean="0"/>
              <a:t>Caminan</a:t>
            </a:r>
          </a:p>
          <a:p>
            <a:pPr marL="457200" indent="-457200">
              <a:buAutoNum type="arabicPeriod"/>
            </a:pPr>
            <a:r>
              <a:rPr lang="es-CR" sz="2400" dirty="0" smtClean="0"/>
              <a:t>Leemos</a:t>
            </a:r>
          </a:p>
          <a:p>
            <a:pPr marL="457200" indent="-457200">
              <a:buAutoNum type="arabicPeriod"/>
            </a:pPr>
            <a:r>
              <a:rPr lang="es-CR" sz="2400" dirty="0" smtClean="0"/>
              <a:t>Dibuja</a:t>
            </a:r>
          </a:p>
          <a:p>
            <a:pPr marL="457200" indent="-457200">
              <a:buAutoNum type="arabicPeriod"/>
            </a:pPr>
            <a:r>
              <a:rPr lang="es-CR" sz="2400" dirty="0" smtClean="0"/>
              <a:t>Escriben </a:t>
            </a:r>
          </a:p>
        </p:txBody>
      </p:sp>
    </p:spTree>
    <p:extLst>
      <p:ext uri="{BB962C8B-B14F-4D97-AF65-F5344CB8AC3E}">
        <p14:creationId xmlns:p14="http://schemas.microsoft.com/office/powerpoint/2010/main" val="361239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5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500"/>
                                        <p:tgtEl>
                                          <p:spTgt spid="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4" end="4"/>
                                            </p:txEl>
                                          </p:spTgt>
                                        </p:tgtEl>
                                        <p:attrNameLst>
                                          <p:attrName>style.visibility</p:attrName>
                                        </p:attrNameLst>
                                      </p:cBhvr>
                                      <p:to>
                                        <p:strVal val="visible"/>
                                      </p:to>
                                    </p:set>
                                    <p:animEffect transition="in" filter="fade">
                                      <p:cBhvr>
                                        <p:cTn id="52" dur="500"/>
                                        <p:tgtEl>
                                          <p:spTgt spid="9">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5" end="5"/>
                                            </p:txEl>
                                          </p:spTgt>
                                        </p:tgtEl>
                                        <p:attrNameLst>
                                          <p:attrName>style.visibility</p:attrName>
                                        </p:attrNameLst>
                                      </p:cBhvr>
                                      <p:to>
                                        <p:strVal val="visible"/>
                                      </p:to>
                                    </p:set>
                                    <p:animEffect transition="in" filter="fade">
                                      <p:cBhvr>
                                        <p:cTn id="57" dur="500"/>
                                        <p:tgtEl>
                                          <p:spTgt spid="8">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5" end="5"/>
                                            </p:txEl>
                                          </p:spTgt>
                                        </p:tgtEl>
                                        <p:attrNameLst>
                                          <p:attrName>style.visibility</p:attrName>
                                        </p:attrNameLst>
                                      </p:cBhvr>
                                      <p:to>
                                        <p:strVal val="visible"/>
                                      </p:to>
                                    </p:set>
                                    <p:animEffect transition="in" filter="fade">
                                      <p:cBhvr>
                                        <p:cTn id="62" dur="500"/>
                                        <p:tgtEl>
                                          <p:spTgt spid="9">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Effect transition="in" filter="fade">
                                      <p:cBhvr>
                                        <p:cTn id="67" dur="500"/>
                                        <p:tgtEl>
                                          <p:spTgt spid="8">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6" end="6"/>
                                            </p:txEl>
                                          </p:spTgt>
                                        </p:tgtEl>
                                        <p:attrNameLst>
                                          <p:attrName>style.visibility</p:attrName>
                                        </p:attrNameLst>
                                      </p:cBhvr>
                                      <p:to>
                                        <p:strVal val="visible"/>
                                      </p:to>
                                    </p:set>
                                    <p:animEffect transition="in" filter="fade">
                                      <p:cBhvr>
                                        <p:cTn id="72" dur="500"/>
                                        <p:tgtEl>
                                          <p:spTgt spid="9">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8">
                                            <p:txEl>
                                              <p:pRg st="7" end="7"/>
                                            </p:txEl>
                                          </p:spTgt>
                                        </p:tgtEl>
                                        <p:attrNameLst>
                                          <p:attrName>style.visibility</p:attrName>
                                        </p:attrNameLst>
                                      </p:cBhvr>
                                      <p:to>
                                        <p:strVal val="visible"/>
                                      </p:to>
                                    </p:set>
                                    <p:animEffect transition="in" filter="fade">
                                      <p:cBhvr>
                                        <p:cTn id="77" dur="500"/>
                                        <p:tgtEl>
                                          <p:spTgt spid="8">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7" end="7"/>
                                            </p:txEl>
                                          </p:spTgt>
                                        </p:tgtEl>
                                        <p:attrNameLst>
                                          <p:attrName>style.visibility</p:attrName>
                                        </p:attrNameLst>
                                      </p:cBhvr>
                                      <p:to>
                                        <p:strVal val="visible"/>
                                      </p:to>
                                    </p:set>
                                    <p:animEffect transition="in" filter="fade">
                                      <p:cBhvr>
                                        <p:cTn id="82" dur="500"/>
                                        <p:tgtEl>
                                          <p:spTgt spid="9">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Effect transition="in" filter="fade">
                                      <p:cBhvr>
                                        <p:cTn id="87" dur="500"/>
                                        <p:tgtEl>
                                          <p:spTgt spid="8">
                                            <p:txEl>
                                              <p:pRg st="8" end="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9">
                                            <p:txEl>
                                              <p:pRg st="8" end="8"/>
                                            </p:txEl>
                                          </p:spTgt>
                                        </p:tgtEl>
                                        <p:attrNameLst>
                                          <p:attrName>style.visibility</p:attrName>
                                        </p:attrNameLst>
                                      </p:cBhvr>
                                      <p:to>
                                        <p:strVal val="visible"/>
                                      </p:to>
                                    </p:set>
                                    <p:animEffect transition="in" filter="fade">
                                      <p:cBhvr>
                                        <p:cTn id="92" dur="500"/>
                                        <p:tgtEl>
                                          <p:spTgt spid="9">
                                            <p:txEl>
                                              <p:pRg st="8" end="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8">
                                            <p:txEl>
                                              <p:pRg st="9" end="9"/>
                                            </p:txEl>
                                          </p:spTgt>
                                        </p:tgtEl>
                                        <p:attrNameLst>
                                          <p:attrName>style.visibility</p:attrName>
                                        </p:attrNameLst>
                                      </p:cBhvr>
                                      <p:to>
                                        <p:strVal val="visible"/>
                                      </p:to>
                                    </p:set>
                                    <p:animEffect transition="in" filter="fade">
                                      <p:cBhvr>
                                        <p:cTn id="97" dur="500"/>
                                        <p:tgtEl>
                                          <p:spTgt spid="8">
                                            <p:txEl>
                                              <p:pRg st="9" end="9"/>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9">
                                            <p:txEl>
                                              <p:pRg st="9" end="9"/>
                                            </p:txEl>
                                          </p:spTgt>
                                        </p:tgtEl>
                                        <p:attrNameLst>
                                          <p:attrName>style.visibility</p:attrName>
                                        </p:attrNameLst>
                                      </p:cBhvr>
                                      <p:to>
                                        <p:strVal val="visible"/>
                                      </p:to>
                                    </p:set>
                                    <p:animEffect transition="in" filter="fade">
                                      <p:cBhvr>
                                        <p:cTn id="102"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s-CR" b="1" dirty="0"/>
              <a:t>Actividad II.</a:t>
            </a:r>
            <a:r>
              <a:rPr lang="es-CR" dirty="0"/>
              <a:t> Complete el párrafo con los verbos en paréntesis conjugados.</a:t>
            </a:r>
            <a:endParaRPr lang="en-US" dirty="0"/>
          </a:p>
        </p:txBody>
      </p:sp>
      <p:sp>
        <p:nvSpPr>
          <p:cNvPr id="8" name="Content Placeholder 7"/>
          <p:cNvSpPr>
            <a:spLocks noGrp="1"/>
          </p:cNvSpPr>
          <p:nvPr>
            <p:ph idx="1"/>
          </p:nvPr>
        </p:nvSpPr>
        <p:spPr>
          <a:xfrm>
            <a:off x="677334" y="2225040"/>
            <a:ext cx="9121986" cy="4419600"/>
          </a:xfrm>
        </p:spPr>
        <p:txBody>
          <a:bodyPr>
            <a:normAutofit/>
          </a:bodyPr>
          <a:lstStyle/>
          <a:p>
            <a:pPr marL="0" indent="0">
              <a:buNone/>
            </a:pPr>
            <a:r>
              <a:rPr lang="es-CR" sz="2400" dirty="0" smtClean="0"/>
              <a:t>En </a:t>
            </a:r>
            <a:r>
              <a:rPr lang="es-CR" sz="2400" dirty="0"/>
              <a:t>la mañana Sofía </a:t>
            </a:r>
            <a:r>
              <a:rPr lang="es-CR" sz="2400" dirty="0" smtClean="0"/>
              <a:t>1.__________ </a:t>
            </a:r>
            <a:r>
              <a:rPr lang="es-CR" sz="2400" dirty="0"/>
              <a:t>(comer) un buen desayuno de yogur y fruta y </a:t>
            </a:r>
            <a:r>
              <a:rPr lang="es-CR" sz="2400" dirty="0" smtClean="0"/>
              <a:t>2.__________ </a:t>
            </a:r>
            <a:r>
              <a:rPr lang="es-CR" sz="2400" dirty="0"/>
              <a:t>(beber) jugo de naranja. Después del desayuno, ella </a:t>
            </a:r>
            <a:r>
              <a:rPr lang="es-CR" sz="2400" dirty="0" smtClean="0"/>
              <a:t>3.__________ </a:t>
            </a:r>
            <a:r>
              <a:rPr lang="es-CR" sz="2400" dirty="0"/>
              <a:t>(tomar) el autobús a la escuela. En la escuela Sofía </a:t>
            </a:r>
            <a:r>
              <a:rPr lang="es-CR" sz="2400" dirty="0" smtClean="0"/>
              <a:t>4.__________ </a:t>
            </a:r>
            <a:r>
              <a:rPr lang="es-CR" sz="2400" dirty="0"/>
              <a:t>(dibujar) los animales en su clase de arte, </a:t>
            </a:r>
            <a:r>
              <a:rPr lang="es-CR" sz="2400" dirty="0" smtClean="0"/>
              <a:t>5.__________ </a:t>
            </a:r>
            <a:r>
              <a:rPr lang="es-CR" sz="2400" dirty="0"/>
              <a:t>(escribir) poemas en su clase de inglés, y ella y su amigo </a:t>
            </a:r>
            <a:r>
              <a:rPr lang="es-CR" sz="2400" dirty="0" smtClean="0"/>
              <a:t>Paco 6.__________ </a:t>
            </a:r>
            <a:r>
              <a:rPr lang="es-CR" sz="2400" dirty="0"/>
              <a:t>(hablar) durante el almuerzo. Después de la escuela ella </a:t>
            </a:r>
            <a:r>
              <a:rPr lang="es-CR" sz="2400" dirty="0" smtClean="0"/>
              <a:t>7.__________ </a:t>
            </a:r>
            <a:r>
              <a:rPr lang="es-CR" sz="2400" dirty="0"/>
              <a:t>(correr) mucho </a:t>
            </a:r>
            <a:r>
              <a:rPr lang="es-CR" sz="2400" dirty="0" smtClean="0"/>
              <a:t>en </a:t>
            </a:r>
            <a:r>
              <a:rPr lang="es-CR" sz="2400" dirty="0"/>
              <a:t>la práctica de futbol. Su amiga Ana </a:t>
            </a:r>
            <a:r>
              <a:rPr lang="es-CR" sz="2400" dirty="0" smtClean="0"/>
              <a:t>8.__________ </a:t>
            </a:r>
            <a:r>
              <a:rPr lang="es-CR" sz="2400" dirty="0"/>
              <a:t>(manejar) en su carro a la casa de Sofía. En la noche los padres de Sofía </a:t>
            </a:r>
            <a:r>
              <a:rPr lang="es-CR" sz="2400" dirty="0" smtClean="0"/>
              <a:t>9.__________ </a:t>
            </a:r>
            <a:r>
              <a:rPr lang="es-CR" sz="2400" dirty="0"/>
              <a:t>(cocinar) la cena y Sofía </a:t>
            </a:r>
            <a:r>
              <a:rPr lang="es-CR" sz="2400" dirty="0" smtClean="0"/>
              <a:t>10.__________ </a:t>
            </a:r>
            <a:r>
              <a:rPr lang="es-CR" sz="2400" dirty="0"/>
              <a:t>(llamar) a su novio antes de dormir.</a:t>
            </a:r>
            <a:endParaRPr lang="en-US" sz="2400" dirty="0"/>
          </a:p>
          <a:p>
            <a:endParaRPr lang="es-CR" dirty="0"/>
          </a:p>
        </p:txBody>
      </p:sp>
      <p:sp>
        <p:nvSpPr>
          <p:cNvPr id="2" name="TextBox 1"/>
          <p:cNvSpPr txBox="1"/>
          <p:nvPr/>
        </p:nvSpPr>
        <p:spPr>
          <a:xfrm>
            <a:off x="3875314" y="2225040"/>
            <a:ext cx="1364343" cy="461665"/>
          </a:xfrm>
          <a:prstGeom prst="rect">
            <a:avLst/>
          </a:prstGeom>
          <a:noFill/>
        </p:spPr>
        <p:txBody>
          <a:bodyPr wrap="square" rtlCol="0">
            <a:spAutoFit/>
          </a:bodyPr>
          <a:lstStyle/>
          <a:p>
            <a:r>
              <a:rPr lang="es-CR" sz="2400" dirty="0" smtClean="0">
                <a:solidFill>
                  <a:schemeClr val="accent1"/>
                </a:solidFill>
              </a:rPr>
              <a:t>come</a:t>
            </a:r>
            <a:endParaRPr lang="es-CR" sz="2400" dirty="0">
              <a:solidFill>
                <a:schemeClr val="accent1"/>
              </a:solidFill>
            </a:endParaRPr>
          </a:p>
        </p:txBody>
      </p:sp>
      <p:sp>
        <p:nvSpPr>
          <p:cNvPr id="5" name="TextBox 4"/>
          <p:cNvSpPr txBox="1"/>
          <p:nvPr/>
        </p:nvSpPr>
        <p:spPr>
          <a:xfrm>
            <a:off x="3432629" y="2519680"/>
            <a:ext cx="1364343" cy="461665"/>
          </a:xfrm>
          <a:prstGeom prst="rect">
            <a:avLst/>
          </a:prstGeom>
          <a:noFill/>
        </p:spPr>
        <p:txBody>
          <a:bodyPr wrap="square" rtlCol="0">
            <a:spAutoFit/>
          </a:bodyPr>
          <a:lstStyle/>
          <a:p>
            <a:r>
              <a:rPr lang="es-CR" sz="2400" dirty="0" smtClean="0">
                <a:solidFill>
                  <a:schemeClr val="accent1"/>
                </a:solidFill>
              </a:rPr>
              <a:t>bebe</a:t>
            </a:r>
            <a:endParaRPr lang="es-CR" sz="2400" dirty="0">
              <a:solidFill>
                <a:schemeClr val="accent1"/>
              </a:solidFill>
            </a:endParaRPr>
          </a:p>
        </p:txBody>
      </p:sp>
      <p:sp>
        <p:nvSpPr>
          <p:cNvPr id="6" name="TextBox 5"/>
          <p:cNvSpPr txBox="1"/>
          <p:nvPr/>
        </p:nvSpPr>
        <p:spPr>
          <a:xfrm>
            <a:off x="3873984" y="2904363"/>
            <a:ext cx="1364343" cy="461665"/>
          </a:xfrm>
          <a:prstGeom prst="rect">
            <a:avLst/>
          </a:prstGeom>
          <a:noFill/>
        </p:spPr>
        <p:txBody>
          <a:bodyPr wrap="square" rtlCol="0">
            <a:spAutoFit/>
          </a:bodyPr>
          <a:lstStyle/>
          <a:p>
            <a:r>
              <a:rPr lang="es-CR" sz="2400" dirty="0" smtClean="0">
                <a:solidFill>
                  <a:schemeClr val="accent1"/>
                </a:solidFill>
              </a:rPr>
              <a:t>toma</a:t>
            </a:r>
            <a:endParaRPr lang="es-CR" sz="2400" dirty="0">
              <a:solidFill>
                <a:schemeClr val="accent1"/>
              </a:solidFill>
            </a:endParaRPr>
          </a:p>
        </p:txBody>
      </p:sp>
      <p:sp>
        <p:nvSpPr>
          <p:cNvPr id="9" name="TextBox 8"/>
          <p:cNvSpPr txBox="1"/>
          <p:nvPr/>
        </p:nvSpPr>
        <p:spPr>
          <a:xfrm>
            <a:off x="5238327" y="3281843"/>
            <a:ext cx="1364343" cy="461665"/>
          </a:xfrm>
          <a:prstGeom prst="rect">
            <a:avLst/>
          </a:prstGeom>
          <a:noFill/>
        </p:spPr>
        <p:txBody>
          <a:bodyPr wrap="square" rtlCol="0">
            <a:spAutoFit/>
          </a:bodyPr>
          <a:lstStyle/>
          <a:p>
            <a:r>
              <a:rPr lang="es-CR" sz="2400" dirty="0" smtClean="0">
                <a:solidFill>
                  <a:schemeClr val="accent1"/>
                </a:solidFill>
              </a:rPr>
              <a:t>dibuja</a:t>
            </a:r>
            <a:endParaRPr lang="es-CR" sz="2400" dirty="0">
              <a:solidFill>
                <a:schemeClr val="accent1"/>
              </a:solidFill>
            </a:endParaRPr>
          </a:p>
        </p:txBody>
      </p:sp>
      <p:sp>
        <p:nvSpPr>
          <p:cNvPr id="10" name="TextBox 9"/>
          <p:cNvSpPr txBox="1"/>
          <p:nvPr/>
        </p:nvSpPr>
        <p:spPr>
          <a:xfrm>
            <a:off x="4034972" y="3659323"/>
            <a:ext cx="1364343" cy="461665"/>
          </a:xfrm>
          <a:prstGeom prst="rect">
            <a:avLst/>
          </a:prstGeom>
          <a:noFill/>
        </p:spPr>
        <p:txBody>
          <a:bodyPr wrap="square" rtlCol="0">
            <a:spAutoFit/>
          </a:bodyPr>
          <a:lstStyle/>
          <a:p>
            <a:r>
              <a:rPr lang="es-CR" sz="2400" dirty="0" smtClean="0">
                <a:solidFill>
                  <a:schemeClr val="accent1"/>
                </a:solidFill>
              </a:rPr>
              <a:t>escribe</a:t>
            </a:r>
            <a:endParaRPr lang="es-CR" sz="2400" dirty="0">
              <a:solidFill>
                <a:schemeClr val="accent1"/>
              </a:solidFill>
            </a:endParaRPr>
          </a:p>
        </p:txBody>
      </p:sp>
      <p:sp>
        <p:nvSpPr>
          <p:cNvPr id="11" name="TextBox 10"/>
          <p:cNvSpPr txBox="1"/>
          <p:nvPr/>
        </p:nvSpPr>
        <p:spPr>
          <a:xfrm>
            <a:off x="5920498" y="3973175"/>
            <a:ext cx="1364343" cy="461665"/>
          </a:xfrm>
          <a:prstGeom prst="rect">
            <a:avLst/>
          </a:prstGeom>
          <a:noFill/>
        </p:spPr>
        <p:txBody>
          <a:bodyPr wrap="square" rtlCol="0">
            <a:spAutoFit/>
          </a:bodyPr>
          <a:lstStyle/>
          <a:p>
            <a:r>
              <a:rPr lang="es-CR" sz="2400" dirty="0" smtClean="0">
                <a:solidFill>
                  <a:schemeClr val="accent1"/>
                </a:solidFill>
              </a:rPr>
              <a:t>hablan</a:t>
            </a:r>
            <a:endParaRPr lang="es-CR" sz="2400" dirty="0">
              <a:solidFill>
                <a:schemeClr val="accent1"/>
              </a:solidFill>
            </a:endParaRPr>
          </a:p>
        </p:txBody>
      </p:sp>
      <p:sp>
        <p:nvSpPr>
          <p:cNvPr id="12" name="TextBox 11"/>
          <p:cNvSpPr txBox="1"/>
          <p:nvPr/>
        </p:nvSpPr>
        <p:spPr>
          <a:xfrm>
            <a:off x="6901543" y="4413123"/>
            <a:ext cx="1364343" cy="461665"/>
          </a:xfrm>
          <a:prstGeom prst="rect">
            <a:avLst/>
          </a:prstGeom>
          <a:noFill/>
        </p:spPr>
        <p:txBody>
          <a:bodyPr wrap="square" rtlCol="0">
            <a:spAutoFit/>
          </a:bodyPr>
          <a:lstStyle/>
          <a:p>
            <a:r>
              <a:rPr lang="es-CR" sz="2400" dirty="0" smtClean="0">
                <a:solidFill>
                  <a:schemeClr val="accent1"/>
                </a:solidFill>
              </a:rPr>
              <a:t>corre</a:t>
            </a:r>
            <a:endParaRPr lang="es-CR" sz="2400" dirty="0">
              <a:solidFill>
                <a:schemeClr val="accent1"/>
              </a:solidFill>
            </a:endParaRPr>
          </a:p>
        </p:txBody>
      </p:sp>
      <p:sp>
        <p:nvSpPr>
          <p:cNvPr id="13" name="TextBox 12"/>
          <p:cNvSpPr txBox="1"/>
          <p:nvPr/>
        </p:nvSpPr>
        <p:spPr>
          <a:xfrm>
            <a:off x="7583714" y="4707763"/>
            <a:ext cx="1364343" cy="461665"/>
          </a:xfrm>
          <a:prstGeom prst="rect">
            <a:avLst/>
          </a:prstGeom>
          <a:noFill/>
        </p:spPr>
        <p:txBody>
          <a:bodyPr wrap="square" rtlCol="0">
            <a:spAutoFit/>
          </a:bodyPr>
          <a:lstStyle/>
          <a:p>
            <a:r>
              <a:rPr lang="es-CR" sz="2400" dirty="0" smtClean="0">
                <a:solidFill>
                  <a:schemeClr val="accent1"/>
                </a:solidFill>
              </a:rPr>
              <a:t>maneja</a:t>
            </a:r>
            <a:endParaRPr lang="es-CR" sz="2400" dirty="0">
              <a:solidFill>
                <a:schemeClr val="accent1"/>
              </a:solidFill>
            </a:endParaRPr>
          </a:p>
        </p:txBody>
      </p:sp>
      <p:sp>
        <p:nvSpPr>
          <p:cNvPr id="14" name="TextBox 13"/>
          <p:cNvSpPr txBox="1"/>
          <p:nvPr/>
        </p:nvSpPr>
        <p:spPr>
          <a:xfrm>
            <a:off x="2535938" y="5468983"/>
            <a:ext cx="1364343" cy="461665"/>
          </a:xfrm>
          <a:prstGeom prst="rect">
            <a:avLst/>
          </a:prstGeom>
          <a:noFill/>
        </p:spPr>
        <p:txBody>
          <a:bodyPr wrap="square" rtlCol="0">
            <a:spAutoFit/>
          </a:bodyPr>
          <a:lstStyle/>
          <a:p>
            <a:r>
              <a:rPr lang="es-CR" sz="2400" dirty="0" smtClean="0">
                <a:solidFill>
                  <a:schemeClr val="accent1"/>
                </a:solidFill>
              </a:rPr>
              <a:t>cocinan</a:t>
            </a:r>
            <a:endParaRPr lang="es-CR" sz="2400" dirty="0">
              <a:solidFill>
                <a:schemeClr val="accent1"/>
              </a:solidFill>
            </a:endParaRPr>
          </a:p>
        </p:txBody>
      </p:sp>
      <p:sp>
        <p:nvSpPr>
          <p:cNvPr id="15" name="TextBox 14"/>
          <p:cNvSpPr txBox="1"/>
          <p:nvPr/>
        </p:nvSpPr>
        <p:spPr>
          <a:xfrm>
            <a:off x="8019142" y="5479116"/>
            <a:ext cx="1364343" cy="461665"/>
          </a:xfrm>
          <a:prstGeom prst="rect">
            <a:avLst/>
          </a:prstGeom>
          <a:noFill/>
        </p:spPr>
        <p:txBody>
          <a:bodyPr wrap="square" rtlCol="0">
            <a:spAutoFit/>
          </a:bodyPr>
          <a:lstStyle/>
          <a:p>
            <a:r>
              <a:rPr lang="es-CR" sz="2400" dirty="0" smtClean="0">
                <a:solidFill>
                  <a:schemeClr val="accent1"/>
                </a:solidFill>
              </a:rPr>
              <a:t>llama</a:t>
            </a:r>
            <a:endParaRPr lang="es-CR" sz="2400" dirty="0">
              <a:solidFill>
                <a:schemeClr val="accent1"/>
              </a:solidFill>
            </a:endParaRPr>
          </a:p>
        </p:txBody>
      </p:sp>
    </p:spTree>
    <p:extLst>
      <p:ext uri="{BB962C8B-B14F-4D97-AF65-F5344CB8AC3E}">
        <p14:creationId xmlns:p14="http://schemas.microsoft.com/office/powerpoint/2010/main" val="176504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fade">
                                      <p:cBhvr>
                                        <p:cTn id="42" dur="500"/>
                                        <p:tgtEl>
                                          <p:spTgt spid="1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animEffect transition="in" filter="fade">
                                      <p:cBhvr>
                                        <p:cTn id="47" dur="500"/>
                                        <p:tgtEl>
                                          <p:spTgt spid="1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fade">
                                      <p:cBhvr>
                                        <p:cTn id="52"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s-CR" b="1" dirty="0"/>
              <a:t>Actividad III.</a:t>
            </a:r>
            <a:r>
              <a:rPr lang="es-CR" dirty="0"/>
              <a:t> Responda a las preguntas en </a:t>
            </a:r>
            <a:r>
              <a:rPr lang="es-CR" b="1" i="1" dirty="0"/>
              <a:t>frases completas en español</a:t>
            </a:r>
            <a:endParaRPr lang="en-US" dirty="0"/>
          </a:p>
        </p:txBody>
      </p:sp>
      <p:sp>
        <p:nvSpPr>
          <p:cNvPr id="3" name="Content Placeholder 2"/>
          <p:cNvSpPr>
            <a:spLocks noGrp="1"/>
          </p:cNvSpPr>
          <p:nvPr>
            <p:ph idx="1"/>
          </p:nvPr>
        </p:nvSpPr>
        <p:spPr>
          <a:xfrm>
            <a:off x="677334" y="1930400"/>
            <a:ext cx="8596668" cy="4702628"/>
          </a:xfrm>
        </p:spPr>
        <p:txBody>
          <a:bodyPr>
            <a:normAutofit/>
          </a:bodyPr>
          <a:lstStyle/>
          <a:p>
            <a:pPr marL="457200" lvl="0" indent="-457200">
              <a:buFont typeface="+mj-lt"/>
              <a:buAutoNum type="arabicPeriod"/>
            </a:pPr>
            <a:r>
              <a:rPr lang="es-CR" sz="2400" dirty="0" smtClean="0"/>
              <a:t>¿</a:t>
            </a:r>
            <a:r>
              <a:rPr lang="es-CR" sz="2400" dirty="0"/>
              <a:t>Qué comida </a:t>
            </a:r>
            <a:r>
              <a:rPr lang="es-CR" sz="2400" dirty="0" smtClean="0"/>
              <a:t>come Sofía </a:t>
            </a:r>
            <a:r>
              <a:rPr lang="es-CR" sz="2400" dirty="0"/>
              <a:t>en la mañana</a:t>
            </a:r>
            <a:r>
              <a:rPr lang="es-CR" sz="2400" dirty="0" smtClean="0"/>
              <a:t>?</a:t>
            </a:r>
          </a:p>
          <a:p>
            <a:pPr lvl="0">
              <a:buFont typeface="+mj-lt"/>
              <a:buAutoNum type="arabicPeriod"/>
            </a:pPr>
            <a:endParaRPr lang="en-US" sz="2400" dirty="0"/>
          </a:p>
          <a:p>
            <a:pPr lvl="0">
              <a:buFont typeface="+mj-lt"/>
              <a:buAutoNum type="arabicPeriod"/>
            </a:pPr>
            <a:r>
              <a:rPr lang="es-CR" sz="2400" dirty="0"/>
              <a:t>¿Qué transporte </a:t>
            </a:r>
            <a:r>
              <a:rPr lang="es-CR" sz="2400" dirty="0" smtClean="0"/>
              <a:t>toma ella </a:t>
            </a:r>
            <a:r>
              <a:rPr lang="es-CR" sz="2400" dirty="0"/>
              <a:t>a la escuela</a:t>
            </a:r>
            <a:r>
              <a:rPr lang="es-CR" sz="2400" dirty="0" smtClean="0"/>
              <a:t>?</a:t>
            </a:r>
          </a:p>
          <a:p>
            <a:pPr lvl="0">
              <a:buFont typeface="+mj-lt"/>
              <a:buAutoNum type="arabicPeriod"/>
            </a:pPr>
            <a:endParaRPr lang="en-US" sz="2400" dirty="0"/>
          </a:p>
          <a:p>
            <a:pPr lvl="0">
              <a:buFont typeface="+mj-lt"/>
              <a:buAutoNum type="arabicPeriod"/>
            </a:pPr>
            <a:r>
              <a:rPr lang="es-CR" sz="2400" dirty="0"/>
              <a:t>¿Qué </a:t>
            </a:r>
            <a:r>
              <a:rPr lang="es-CR" sz="2400" dirty="0" smtClean="0"/>
              <a:t>hace ella en su clase de </a:t>
            </a:r>
            <a:r>
              <a:rPr lang="es-CR" sz="2400" dirty="0" smtClean="0"/>
              <a:t>inglés?</a:t>
            </a:r>
            <a:endParaRPr lang="es-CR" sz="2400" dirty="0" smtClean="0"/>
          </a:p>
          <a:p>
            <a:pPr lvl="0">
              <a:buFont typeface="+mj-lt"/>
              <a:buAutoNum type="arabicPeriod"/>
            </a:pPr>
            <a:endParaRPr lang="en-US" sz="2400" dirty="0"/>
          </a:p>
          <a:p>
            <a:pPr lvl="0">
              <a:buFont typeface="+mj-lt"/>
              <a:buAutoNum type="arabicPeriod"/>
            </a:pPr>
            <a:r>
              <a:rPr lang="es-CR" sz="2400" dirty="0"/>
              <a:t>¿Qué actividades </a:t>
            </a:r>
            <a:r>
              <a:rPr lang="es-CR" sz="2400" dirty="0" smtClean="0"/>
              <a:t>hace </a:t>
            </a:r>
            <a:r>
              <a:rPr lang="es-CR" sz="2400" dirty="0"/>
              <a:t>después de la escuela</a:t>
            </a:r>
            <a:r>
              <a:rPr lang="es-CR" sz="2400" dirty="0" smtClean="0"/>
              <a:t>?</a:t>
            </a:r>
          </a:p>
          <a:p>
            <a:pPr lvl="0">
              <a:buFont typeface="+mj-lt"/>
              <a:buAutoNum type="arabicPeriod"/>
            </a:pPr>
            <a:endParaRPr lang="es-CR" sz="2400" dirty="0"/>
          </a:p>
          <a:p>
            <a:pPr lvl="0">
              <a:buFont typeface="+mj-lt"/>
              <a:buAutoNum type="arabicPeriod"/>
            </a:pPr>
            <a:r>
              <a:rPr lang="es-CR" sz="2400" dirty="0" smtClean="0"/>
              <a:t>¿Qué deporte hace Sofía?</a:t>
            </a:r>
            <a:endParaRPr lang="en-US" sz="2400" dirty="0"/>
          </a:p>
          <a:p>
            <a:pPr marL="0" indent="0">
              <a:buNone/>
            </a:pPr>
            <a:endParaRPr lang="es-CR" dirty="0"/>
          </a:p>
        </p:txBody>
      </p:sp>
      <p:sp>
        <p:nvSpPr>
          <p:cNvPr id="4" name="TextBox 3"/>
          <p:cNvSpPr txBox="1"/>
          <p:nvPr/>
        </p:nvSpPr>
        <p:spPr>
          <a:xfrm>
            <a:off x="1393370" y="2413727"/>
            <a:ext cx="5733143" cy="461665"/>
          </a:xfrm>
          <a:prstGeom prst="rect">
            <a:avLst/>
          </a:prstGeom>
          <a:noFill/>
        </p:spPr>
        <p:txBody>
          <a:bodyPr wrap="square" rtlCol="0">
            <a:spAutoFit/>
          </a:bodyPr>
          <a:lstStyle/>
          <a:p>
            <a:r>
              <a:rPr lang="es-CR" sz="2400" dirty="0" smtClean="0">
                <a:solidFill>
                  <a:schemeClr val="accent1"/>
                </a:solidFill>
              </a:rPr>
              <a:t>Sofía come yogur y fruta en la mañana. </a:t>
            </a:r>
            <a:endParaRPr lang="es-CR" sz="2400" dirty="0">
              <a:solidFill>
                <a:schemeClr val="accent1"/>
              </a:solidFill>
            </a:endParaRPr>
          </a:p>
        </p:txBody>
      </p:sp>
      <p:sp>
        <p:nvSpPr>
          <p:cNvPr id="5" name="TextBox 4"/>
          <p:cNvSpPr txBox="1"/>
          <p:nvPr/>
        </p:nvSpPr>
        <p:spPr>
          <a:xfrm>
            <a:off x="1393369" y="3358719"/>
            <a:ext cx="5733143" cy="461665"/>
          </a:xfrm>
          <a:prstGeom prst="rect">
            <a:avLst/>
          </a:prstGeom>
          <a:noFill/>
        </p:spPr>
        <p:txBody>
          <a:bodyPr wrap="square" rtlCol="0">
            <a:spAutoFit/>
          </a:bodyPr>
          <a:lstStyle/>
          <a:p>
            <a:r>
              <a:rPr lang="es-CR" sz="2400" dirty="0" smtClean="0">
                <a:solidFill>
                  <a:schemeClr val="accent1"/>
                </a:solidFill>
              </a:rPr>
              <a:t>Ella toma el autobús a la escuela.</a:t>
            </a:r>
            <a:endParaRPr lang="es-CR" sz="2400" dirty="0">
              <a:solidFill>
                <a:schemeClr val="accent1"/>
              </a:solidFill>
            </a:endParaRPr>
          </a:p>
        </p:txBody>
      </p:sp>
      <p:sp>
        <p:nvSpPr>
          <p:cNvPr id="6" name="TextBox 5"/>
          <p:cNvSpPr txBox="1"/>
          <p:nvPr/>
        </p:nvSpPr>
        <p:spPr>
          <a:xfrm>
            <a:off x="1393368" y="4426133"/>
            <a:ext cx="6284689" cy="461665"/>
          </a:xfrm>
          <a:prstGeom prst="rect">
            <a:avLst/>
          </a:prstGeom>
          <a:noFill/>
        </p:spPr>
        <p:txBody>
          <a:bodyPr wrap="square" rtlCol="0">
            <a:spAutoFit/>
          </a:bodyPr>
          <a:lstStyle/>
          <a:p>
            <a:r>
              <a:rPr lang="es-CR" sz="2400" dirty="0" smtClean="0">
                <a:solidFill>
                  <a:schemeClr val="accent1"/>
                </a:solidFill>
              </a:rPr>
              <a:t>Ella escribe poemas en su clase de inglés. </a:t>
            </a:r>
            <a:endParaRPr lang="es-CR" sz="2400" dirty="0">
              <a:solidFill>
                <a:schemeClr val="accent1"/>
              </a:solidFill>
            </a:endParaRPr>
          </a:p>
        </p:txBody>
      </p:sp>
      <p:sp>
        <p:nvSpPr>
          <p:cNvPr id="7" name="TextBox 6"/>
          <p:cNvSpPr txBox="1"/>
          <p:nvPr/>
        </p:nvSpPr>
        <p:spPr>
          <a:xfrm>
            <a:off x="1393369" y="5371125"/>
            <a:ext cx="6096002" cy="461665"/>
          </a:xfrm>
          <a:prstGeom prst="rect">
            <a:avLst/>
          </a:prstGeom>
          <a:noFill/>
        </p:spPr>
        <p:txBody>
          <a:bodyPr wrap="square" rtlCol="0">
            <a:spAutoFit/>
          </a:bodyPr>
          <a:lstStyle/>
          <a:p>
            <a:r>
              <a:rPr lang="es-CR" sz="2400" dirty="0" smtClean="0">
                <a:solidFill>
                  <a:schemeClr val="accent1"/>
                </a:solidFill>
              </a:rPr>
              <a:t>Ella corre mucho en la practica de fútbol. </a:t>
            </a:r>
            <a:endParaRPr lang="es-CR" sz="2400" dirty="0">
              <a:solidFill>
                <a:schemeClr val="accent1"/>
              </a:solidFill>
            </a:endParaRPr>
          </a:p>
        </p:txBody>
      </p:sp>
      <p:sp>
        <p:nvSpPr>
          <p:cNvPr id="8" name="TextBox 7"/>
          <p:cNvSpPr txBox="1"/>
          <p:nvPr/>
        </p:nvSpPr>
        <p:spPr>
          <a:xfrm>
            <a:off x="1393368" y="6299091"/>
            <a:ext cx="5733143" cy="461665"/>
          </a:xfrm>
          <a:prstGeom prst="rect">
            <a:avLst/>
          </a:prstGeom>
          <a:noFill/>
        </p:spPr>
        <p:txBody>
          <a:bodyPr wrap="square" rtlCol="0">
            <a:spAutoFit/>
          </a:bodyPr>
          <a:lstStyle/>
          <a:p>
            <a:r>
              <a:rPr lang="es-CR" sz="2400" dirty="0" smtClean="0">
                <a:solidFill>
                  <a:schemeClr val="accent1"/>
                </a:solidFill>
              </a:rPr>
              <a:t>Sofía hace fútbol. </a:t>
            </a:r>
            <a:endParaRPr lang="es-CR" sz="2400" dirty="0">
              <a:solidFill>
                <a:schemeClr val="accent1"/>
              </a:solidFill>
            </a:endParaRPr>
          </a:p>
        </p:txBody>
      </p:sp>
    </p:spTree>
    <p:extLst>
      <p:ext uri="{BB962C8B-B14F-4D97-AF65-F5344CB8AC3E}">
        <p14:creationId xmlns:p14="http://schemas.microsoft.com/office/powerpoint/2010/main" val="119008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a:t>Actividad IV.</a:t>
            </a:r>
            <a:r>
              <a:rPr lang="es-ES" dirty="0"/>
              <a:t> Escriba un párrafo como Actividad II de su rutina diaria </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En la mañana yo…</a:t>
            </a:r>
            <a:endParaRPr lang="es-CR" sz="2400" dirty="0"/>
          </a:p>
        </p:txBody>
      </p:sp>
    </p:spTree>
    <p:extLst>
      <p:ext uri="{BB962C8B-B14F-4D97-AF65-F5344CB8AC3E}">
        <p14:creationId xmlns:p14="http://schemas.microsoft.com/office/powerpoint/2010/main" val="4995843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Salida</a:t>
            </a:r>
            <a:endParaRPr lang="es-CR" dirty="0"/>
          </a:p>
        </p:txBody>
      </p:sp>
      <p:sp>
        <p:nvSpPr>
          <p:cNvPr id="3" name="Text Placeholder 2"/>
          <p:cNvSpPr>
            <a:spLocks noGrp="1"/>
          </p:cNvSpPr>
          <p:nvPr>
            <p:ph type="body" idx="1"/>
          </p:nvPr>
        </p:nvSpPr>
        <p:spPr/>
        <p:txBody>
          <a:bodyPr>
            <a:normAutofit/>
          </a:bodyPr>
          <a:lstStyle/>
          <a:p>
            <a:pPr marL="0" indent="0">
              <a:buNone/>
            </a:pPr>
            <a:r>
              <a:rPr lang="es-CR" sz="2400" dirty="0" smtClean="0"/>
              <a:t>Responden en frases completas en su papel</a:t>
            </a:r>
          </a:p>
          <a:p>
            <a:pPr marL="0" indent="0">
              <a:buNone/>
            </a:pPr>
            <a:endParaRPr lang="es-CR" sz="2400" dirty="0" smtClean="0"/>
          </a:p>
          <a:p>
            <a:pPr marL="457200" indent="-457200">
              <a:buFont typeface="+mj-lt"/>
              <a:buAutoNum type="arabicPeriod"/>
            </a:pPr>
            <a:r>
              <a:rPr lang="es-CR" sz="2400" dirty="0" smtClean="0"/>
              <a:t>¿Qué come usted en la mañana?</a:t>
            </a:r>
          </a:p>
          <a:p>
            <a:pPr marL="457200" indent="-457200">
              <a:buFont typeface="+mj-lt"/>
              <a:buAutoNum type="arabicPeriod"/>
            </a:pPr>
            <a:endParaRPr lang="es-CR" sz="2400" dirty="0" smtClean="0"/>
          </a:p>
          <a:p>
            <a:pPr marL="457200" indent="-457200">
              <a:buFont typeface="+mj-lt"/>
              <a:buAutoNum type="arabicPeriod"/>
            </a:pPr>
            <a:endParaRPr lang="es-CR" sz="2400" dirty="0" smtClean="0"/>
          </a:p>
          <a:p>
            <a:pPr marL="457200" indent="-457200">
              <a:buFont typeface="+mj-lt"/>
              <a:buAutoNum type="arabicPeriod"/>
            </a:pPr>
            <a:r>
              <a:rPr lang="es-CR" sz="2400" dirty="0" smtClean="0"/>
              <a:t>¿Qué clases tiene usted este semestre?</a:t>
            </a:r>
          </a:p>
          <a:p>
            <a:pPr marL="457200" indent="-457200">
              <a:buFont typeface="+mj-lt"/>
              <a:buAutoNum type="arabicPeriod"/>
            </a:pPr>
            <a:endParaRPr lang="es-CR" sz="2400" dirty="0" smtClean="0"/>
          </a:p>
          <a:p>
            <a:pPr marL="457200" indent="-457200">
              <a:buFont typeface="+mj-lt"/>
              <a:buAutoNum type="arabicPeriod"/>
            </a:pPr>
            <a:endParaRPr lang="es-CR" sz="2400" dirty="0"/>
          </a:p>
          <a:p>
            <a:pPr marL="457200" indent="-457200">
              <a:buFont typeface="+mj-lt"/>
              <a:buAutoNum type="arabicPeriod"/>
            </a:pPr>
            <a:r>
              <a:rPr lang="es-CR" sz="2400" dirty="0" smtClean="0"/>
              <a:t>¿Qué actividades hace usted?</a:t>
            </a:r>
            <a:endParaRPr lang="es-CR" sz="2400" dirty="0"/>
          </a:p>
        </p:txBody>
      </p:sp>
    </p:spTree>
    <p:extLst>
      <p:ext uri="{BB962C8B-B14F-4D97-AF65-F5344CB8AC3E}">
        <p14:creationId xmlns:p14="http://schemas.microsoft.com/office/powerpoint/2010/main" val="2215285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s-CR" dirty="0" smtClean="0"/>
              <a:t>Viernes el 2 de septiembre 2016</a:t>
            </a:r>
            <a:endParaRPr lang="es-CR" dirty="0"/>
          </a:p>
        </p:txBody>
      </p:sp>
      <p:sp>
        <p:nvSpPr>
          <p:cNvPr id="5" name="Subtitle 4"/>
          <p:cNvSpPr>
            <a:spLocks noGrp="1"/>
          </p:cNvSpPr>
          <p:nvPr>
            <p:ph type="subTitle" idx="1"/>
          </p:nvPr>
        </p:nvSpPr>
        <p:spPr/>
        <p:txBody>
          <a:bodyPr/>
          <a:lstStyle/>
          <a:p>
            <a:endParaRPr lang="es-CR"/>
          </a:p>
        </p:txBody>
      </p:sp>
    </p:spTree>
    <p:extLst>
      <p:ext uri="{BB962C8B-B14F-4D97-AF65-F5344CB8AC3E}">
        <p14:creationId xmlns:p14="http://schemas.microsoft.com/office/powerpoint/2010/main" val="25018708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574" y="182880"/>
            <a:ext cx="8596668" cy="1463040"/>
          </a:xfrm>
        </p:spPr>
        <p:txBody>
          <a:bodyPr>
            <a:normAutofit/>
          </a:bodyPr>
          <a:lstStyle/>
          <a:p>
            <a:r>
              <a:rPr lang="es-CR" sz="4000" dirty="0" smtClean="0"/>
              <a:t>Siéntense en el grupo correcto</a:t>
            </a:r>
            <a:r>
              <a:rPr lang="es-CR" dirty="0" smtClean="0"/>
              <a:t/>
            </a:r>
            <a:br>
              <a:rPr lang="es-CR" dirty="0" smtClean="0"/>
            </a:br>
            <a:r>
              <a:rPr lang="es-CR" dirty="0" smtClean="0"/>
              <a:t>									</a:t>
            </a:r>
            <a:r>
              <a:rPr lang="es-CR" sz="2400" dirty="0" smtClean="0">
                <a:solidFill>
                  <a:schemeClr val="tx1"/>
                </a:solidFill>
              </a:rPr>
              <a:t>Pizarra</a:t>
            </a:r>
            <a:endParaRPr lang="es-CR" sz="2400" dirty="0">
              <a:solidFill>
                <a:schemeClr val="tx1"/>
              </a:solidFill>
            </a:endParaRPr>
          </a:p>
        </p:txBody>
      </p:sp>
      <p:graphicFrame>
        <p:nvGraphicFramePr>
          <p:cNvPr id="14" name="Content Placeholder 13"/>
          <p:cNvGraphicFramePr>
            <a:graphicFrameLocks noGrp="1"/>
          </p:cNvGraphicFramePr>
          <p:nvPr>
            <p:ph idx="1"/>
          </p:nvPr>
        </p:nvGraphicFramePr>
        <p:xfrm>
          <a:off x="7643322" y="132080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1</a:t>
                      </a:r>
                    </a:p>
                    <a:p>
                      <a:r>
                        <a:rPr lang="es-CR" dirty="0" err="1" smtClean="0"/>
                        <a:t>Deyonna</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Hezekiah</a:t>
                      </a:r>
                      <a:endParaRPr lang="es-CR" dirty="0" smtClean="0"/>
                    </a:p>
                    <a:p>
                      <a:r>
                        <a:rPr lang="es-CR" dirty="0" err="1" smtClean="0"/>
                        <a:t>Janasia</a:t>
                      </a:r>
                      <a:endParaRPr lang="es-CR" dirty="0" smtClean="0"/>
                    </a:p>
                  </a:txBody>
                  <a:tcPr/>
                </a:tc>
              </a:tr>
            </a:tbl>
          </a:graphicData>
        </a:graphic>
      </p:graphicFrame>
      <p:graphicFrame>
        <p:nvGraphicFramePr>
          <p:cNvPr id="15" name="Content Placeholder 13"/>
          <p:cNvGraphicFramePr>
            <a:graphicFrameLocks/>
          </p:cNvGraphicFramePr>
          <p:nvPr/>
        </p:nvGraphicFramePr>
        <p:xfrm>
          <a:off x="5204923" y="1336040"/>
          <a:ext cx="2049317" cy="1188720"/>
        </p:xfrm>
        <a:graphic>
          <a:graphicData uri="http://schemas.openxmlformats.org/drawingml/2006/table">
            <a:tbl>
              <a:tblPr firstRow="1" bandRow="1">
                <a:tableStyleId>{5C22544A-7EE6-4342-B048-85BDC9FD1C3A}</a:tableStyleId>
              </a:tblPr>
              <a:tblGrid>
                <a:gridCol w="2049317"/>
              </a:tblGrid>
              <a:tr h="868680">
                <a:tc>
                  <a:txBody>
                    <a:bodyPr/>
                    <a:lstStyle/>
                    <a:p>
                      <a:r>
                        <a:rPr lang="es-CR" dirty="0" smtClean="0"/>
                        <a:t>Grupo</a:t>
                      </a:r>
                      <a:r>
                        <a:rPr lang="es-CR" baseline="0" dirty="0" smtClean="0"/>
                        <a:t> 2</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Jaron</a:t>
                      </a:r>
                      <a:endParaRPr lang="es-CR" baseline="0" dirty="0" smtClean="0"/>
                    </a:p>
                    <a:p>
                      <a:r>
                        <a:rPr lang="es-CR" baseline="0" dirty="0" smtClean="0"/>
                        <a:t>Madison</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smtClean="0"/>
                        <a:t>David</a:t>
                      </a:r>
                    </a:p>
                  </a:txBody>
                  <a:tcPr/>
                </a:tc>
              </a:tr>
            </a:tbl>
          </a:graphicData>
        </a:graphic>
      </p:graphicFrame>
      <p:graphicFrame>
        <p:nvGraphicFramePr>
          <p:cNvPr id="16" name="Content Placeholder 13"/>
          <p:cNvGraphicFramePr>
            <a:graphicFrameLocks/>
          </p:cNvGraphicFramePr>
          <p:nvPr/>
        </p:nvGraphicFramePr>
        <p:xfrm>
          <a:off x="2476962" y="1336040"/>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3</a:t>
                      </a:r>
                    </a:p>
                    <a:p>
                      <a:r>
                        <a:rPr lang="es-CR" dirty="0" err="1" smtClean="0"/>
                        <a:t>Devin</a:t>
                      </a:r>
                      <a:endParaRPr lang="es-CR" dirty="0" smtClean="0"/>
                    </a:p>
                    <a:p>
                      <a:r>
                        <a:rPr lang="es-CR" dirty="0" err="1" smtClean="0"/>
                        <a:t>Yazmine</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baseline="0" dirty="0" err="1" smtClean="0"/>
                        <a:t>Laquiera</a:t>
                      </a:r>
                      <a:endParaRPr lang="es-CR" dirty="0" smtClean="0"/>
                    </a:p>
                  </a:txBody>
                  <a:tcPr/>
                </a:tc>
              </a:tr>
            </a:tbl>
          </a:graphicData>
        </a:graphic>
      </p:graphicFrame>
      <p:graphicFrame>
        <p:nvGraphicFramePr>
          <p:cNvPr id="17" name="Content Placeholder 13"/>
          <p:cNvGraphicFramePr>
            <a:graphicFrameLocks/>
          </p:cNvGraphicFramePr>
          <p:nvPr/>
        </p:nvGraphicFramePr>
        <p:xfrm>
          <a:off x="7612842" y="280066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4</a:t>
                      </a:r>
                    </a:p>
                    <a:p>
                      <a:r>
                        <a:rPr lang="es-CR" dirty="0" err="1" smtClean="0"/>
                        <a:t>Tariq</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Tearra</a:t>
                      </a:r>
                      <a:endParaRPr lang="es-CR" dirty="0" smtClean="0"/>
                    </a:p>
                  </a:txBody>
                  <a:tcPr/>
                </a:tc>
              </a:tr>
            </a:tbl>
          </a:graphicData>
        </a:graphic>
      </p:graphicFrame>
      <p:graphicFrame>
        <p:nvGraphicFramePr>
          <p:cNvPr id="18" name="Content Placeholder 13"/>
          <p:cNvGraphicFramePr>
            <a:graphicFrameLocks/>
          </p:cNvGraphicFramePr>
          <p:nvPr/>
        </p:nvGraphicFramePr>
        <p:xfrm>
          <a:off x="5189682" y="278542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a:t>
                      </a:r>
                      <a:r>
                        <a:rPr lang="es-CR" baseline="0" dirty="0" smtClean="0"/>
                        <a:t> </a:t>
                      </a:r>
                      <a:r>
                        <a:rPr lang="es-CR" dirty="0" smtClean="0"/>
                        <a:t>5</a:t>
                      </a:r>
                    </a:p>
                    <a:p>
                      <a:pPr marL="0" marR="0" indent="0" algn="l" defTabSz="457200" rtl="0" eaLnBrk="1" fontAlgn="auto" latinLnBrk="0" hangingPunct="1">
                        <a:lnSpc>
                          <a:spcPct val="100000"/>
                        </a:lnSpc>
                        <a:spcBef>
                          <a:spcPts val="0"/>
                        </a:spcBef>
                        <a:spcAft>
                          <a:spcPts val="0"/>
                        </a:spcAft>
                        <a:buClrTx/>
                        <a:buSzTx/>
                        <a:buFontTx/>
                        <a:buNone/>
                        <a:tabLst/>
                        <a:defRPr/>
                      </a:pPr>
                      <a:r>
                        <a:rPr lang="es-CR" baseline="0" dirty="0" err="1" smtClean="0"/>
                        <a:t>Chyna</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smtClean="0"/>
                        <a:t>Samuel</a:t>
                      </a:r>
                    </a:p>
                    <a:p>
                      <a:endParaRPr lang="es-CR" dirty="0" smtClean="0"/>
                    </a:p>
                  </a:txBody>
                  <a:tcPr/>
                </a:tc>
              </a:tr>
            </a:tbl>
          </a:graphicData>
        </a:graphic>
      </p:graphicFrame>
      <p:graphicFrame>
        <p:nvGraphicFramePr>
          <p:cNvPr id="19" name="Content Placeholder 13"/>
          <p:cNvGraphicFramePr>
            <a:graphicFrameLocks/>
          </p:cNvGraphicFramePr>
          <p:nvPr/>
        </p:nvGraphicFramePr>
        <p:xfrm>
          <a:off x="2461722" y="277018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a:t>
                      </a:r>
                      <a:r>
                        <a:rPr lang="es-CR" baseline="0" dirty="0" smtClean="0"/>
                        <a:t> 6</a:t>
                      </a:r>
                      <a:endParaRPr lang="es-CR" dirty="0" smtClean="0"/>
                    </a:p>
                    <a:p>
                      <a:r>
                        <a:rPr lang="es-CR" dirty="0" err="1" smtClean="0"/>
                        <a:t>Talyn</a:t>
                      </a:r>
                      <a:endParaRPr lang="es-CR" dirty="0" smtClean="0"/>
                    </a:p>
                    <a:p>
                      <a:r>
                        <a:rPr lang="es-CR" dirty="0" err="1" smtClean="0"/>
                        <a:t>Mar’quis</a:t>
                      </a:r>
                      <a:endParaRPr lang="es-CR" dirty="0" smtClean="0"/>
                    </a:p>
                  </a:txBody>
                  <a:tcPr/>
                </a:tc>
              </a:tr>
            </a:tbl>
          </a:graphicData>
        </a:graphic>
      </p:graphicFrame>
      <p:graphicFrame>
        <p:nvGraphicFramePr>
          <p:cNvPr id="20" name="Content Placeholder 13"/>
          <p:cNvGraphicFramePr>
            <a:graphicFrameLocks/>
          </p:cNvGraphicFramePr>
          <p:nvPr/>
        </p:nvGraphicFramePr>
        <p:xfrm>
          <a:off x="0" y="301402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7</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Shamiyah</a:t>
                      </a:r>
                      <a:endParaRPr lang="es-CR" dirty="0" smtClean="0"/>
                    </a:p>
                    <a:p>
                      <a:r>
                        <a:rPr lang="es-CR" dirty="0" err="1" smtClean="0"/>
                        <a:t>Jordan</a:t>
                      </a:r>
                      <a:endParaRPr lang="es-CR" dirty="0" smtClean="0"/>
                    </a:p>
                    <a:p>
                      <a:endParaRPr lang="es-CR" dirty="0" smtClean="0"/>
                    </a:p>
                  </a:txBody>
                  <a:tcPr/>
                </a:tc>
              </a:tr>
            </a:tbl>
          </a:graphicData>
        </a:graphic>
      </p:graphicFrame>
      <p:graphicFrame>
        <p:nvGraphicFramePr>
          <p:cNvPr id="21" name="Content Placeholder 13"/>
          <p:cNvGraphicFramePr>
            <a:graphicFrameLocks/>
          </p:cNvGraphicFramePr>
          <p:nvPr/>
        </p:nvGraphicFramePr>
        <p:xfrm>
          <a:off x="7597602" y="415544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p>
                  </a:txBody>
                  <a:tcPr/>
                </a:tc>
              </a:tr>
            </a:tbl>
          </a:graphicData>
        </a:graphic>
      </p:graphicFrame>
      <p:graphicFrame>
        <p:nvGraphicFramePr>
          <p:cNvPr id="22" name="Content Placeholder 13"/>
          <p:cNvGraphicFramePr>
            <a:graphicFrameLocks/>
          </p:cNvGraphicFramePr>
          <p:nvPr/>
        </p:nvGraphicFramePr>
        <p:xfrm>
          <a:off x="7612842" y="5669280"/>
          <a:ext cx="2133600" cy="1188720"/>
        </p:xfrm>
        <a:graphic>
          <a:graphicData uri="http://schemas.openxmlformats.org/drawingml/2006/table">
            <a:tbl>
              <a:tblPr firstRow="1" bandRow="1">
                <a:tableStyleId>{5C22544A-7EE6-4342-B048-85BDC9FD1C3A}</a:tableStyleId>
              </a:tblPr>
              <a:tblGrid>
                <a:gridCol w="2133600"/>
              </a:tblGrid>
              <a:tr h="0">
                <a:tc>
                  <a:txBody>
                    <a:bodyPr/>
                    <a:lstStyle/>
                    <a:p>
                      <a:r>
                        <a:rPr lang="es-CR" dirty="0" smtClean="0"/>
                        <a:t>Grupo</a:t>
                      </a:r>
                    </a:p>
                    <a:p>
                      <a:endParaRPr lang="es-CR" dirty="0" smtClean="0"/>
                    </a:p>
                    <a:p>
                      <a:endParaRPr lang="es-CR" dirty="0" smtClean="0"/>
                    </a:p>
                    <a:p>
                      <a:endParaRPr lang="es-CR" dirty="0" smtClean="0"/>
                    </a:p>
                  </a:txBody>
                  <a:tcPr/>
                </a:tc>
              </a:tr>
            </a:tbl>
          </a:graphicData>
        </a:graphic>
      </p:graphicFrame>
      <p:graphicFrame>
        <p:nvGraphicFramePr>
          <p:cNvPr id="23" name="Content Placeholder 13"/>
          <p:cNvGraphicFramePr>
            <a:graphicFrameLocks/>
          </p:cNvGraphicFramePr>
          <p:nvPr>
            <p:extLst>
              <p:ext uri="{D42A27DB-BD31-4B8C-83A1-F6EECF244321}">
                <p14:modId xmlns:p14="http://schemas.microsoft.com/office/powerpoint/2010/main" val="3778129637"/>
              </p:ext>
            </p:extLst>
          </p:nvPr>
        </p:nvGraphicFramePr>
        <p:xfrm>
          <a:off x="5204922" y="412496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9</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Adonijyah</a:t>
                      </a:r>
                      <a:endParaRPr lang="es-CR" dirty="0" smtClean="0"/>
                    </a:p>
                    <a:p>
                      <a:r>
                        <a:rPr lang="es-CR" dirty="0" err="1" smtClean="0"/>
                        <a:t>Demetrie</a:t>
                      </a:r>
                      <a:endParaRPr lang="es-CR" dirty="0" smtClean="0"/>
                    </a:p>
                  </a:txBody>
                  <a:tcPr/>
                </a:tc>
              </a:tr>
            </a:tbl>
          </a:graphicData>
        </a:graphic>
      </p:graphicFrame>
      <p:graphicFrame>
        <p:nvGraphicFramePr>
          <p:cNvPr id="24" name="Content Placeholder 13"/>
          <p:cNvGraphicFramePr>
            <a:graphicFrameLocks/>
          </p:cNvGraphicFramePr>
          <p:nvPr/>
        </p:nvGraphicFramePr>
        <p:xfrm>
          <a:off x="5220162" y="560482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p>
                  </a:txBody>
                  <a:tcPr/>
                </a:tc>
              </a:tr>
            </a:tbl>
          </a:graphicData>
        </a:graphic>
      </p:graphicFrame>
      <p:graphicFrame>
        <p:nvGraphicFramePr>
          <p:cNvPr id="26" name="Content Placeholder 13"/>
          <p:cNvGraphicFramePr>
            <a:graphicFrameLocks/>
          </p:cNvGraphicFramePr>
          <p:nvPr/>
        </p:nvGraphicFramePr>
        <p:xfrm>
          <a:off x="2476962" y="412654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p>
                  </a:txBody>
                  <a:tcPr/>
                </a:tc>
              </a:tr>
            </a:tbl>
          </a:graphicData>
        </a:graphic>
      </p:graphicFrame>
      <p:graphicFrame>
        <p:nvGraphicFramePr>
          <p:cNvPr id="27" name="Content Placeholder 13"/>
          <p:cNvGraphicFramePr>
            <a:graphicFrameLocks/>
          </p:cNvGraphicFramePr>
          <p:nvPr/>
        </p:nvGraphicFramePr>
        <p:xfrm>
          <a:off x="2461722" y="560482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p>
                  </a:txBody>
                  <a:tcPr/>
                </a:tc>
              </a:tr>
            </a:tbl>
          </a:graphicData>
        </a:graphic>
      </p:graphicFrame>
      <p:sp>
        <p:nvSpPr>
          <p:cNvPr id="28" name="TextBox 27"/>
          <p:cNvSpPr txBox="1"/>
          <p:nvPr/>
        </p:nvSpPr>
        <p:spPr>
          <a:xfrm>
            <a:off x="10195560" y="457200"/>
            <a:ext cx="1645920" cy="646331"/>
          </a:xfrm>
          <a:prstGeom prst="rect">
            <a:avLst/>
          </a:prstGeom>
          <a:noFill/>
        </p:spPr>
        <p:txBody>
          <a:bodyPr wrap="square" rtlCol="0">
            <a:spAutoFit/>
          </a:bodyPr>
          <a:lstStyle/>
          <a:p>
            <a:r>
              <a:rPr lang="es-CR" b="1" dirty="0" smtClean="0">
                <a:solidFill>
                  <a:schemeClr val="bg1"/>
                </a:solidFill>
              </a:rPr>
              <a:t>Segundo periodo</a:t>
            </a:r>
            <a:endParaRPr lang="es-CR" b="1" dirty="0">
              <a:solidFill>
                <a:schemeClr val="bg1"/>
              </a:solidFill>
            </a:endParaRPr>
          </a:p>
        </p:txBody>
      </p:sp>
    </p:spTree>
    <p:extLst>
      <p:ext uri="{BB962C8B-B14F-4D97-AF65-F5344CB8AC3E}">
        <p14:creationId xmlns:p14="http://schemas.microsoft.com/office/powerpoint/2010/main" val="14677507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574" y="182880"/>
            <a:ext cx="8596668" cy="1463040"/>
          </a:xfrm>
        </p:spPr>
        <p:txBody>
          <a:bodyPr>
            <a:normAutofit/>
          </a:bodyPr>
          <a:lstStyle/>
          <a:p>
            <a:r>
              <a:rPr lang="es-CR" sz="4000" dirty="0" smtClean="0"/>
              <a:t>Siéntense en el grupo correcto</a:t>
            </a:r>
            <a:r>
              <a:rPr lang="es-CR" dirty="0" smtClean="0"/>
              <a:t/>
            </a:r>
            <a:br>
              <a:rPr lang="es-CR" dirty="0" smtClean="0"/>
            </a:br>
            <a:r>
              <a:rPr lang="es-CR" dirty="0" smtClean="0"/>
              <a:t>									</a:t>
            </a:r>
            <a:r>
              <a:rPr lang="es-CR" sz="2400" dirty="0" smtClean="0">
                <a:solidFill>
                  <a:schemeClr val="tx1"/>
                </a:solidFill>
              </a:rPr>
              <a:t>Pizarra</a:t>
            </a:r>
            <a:endParaRPr lang="es-CR" sz="2400" dirty="0">
              <a:solidFill>
                <a:schemeClr val="tx1"/>
              </a:solidFill>
            </a:endParaRPr>
          </a:p>
        </p:txBody>
      </p:sp>
      <p:graphicFrame>
        <p:nvGraphicFramePr>
          <p:cNvPr id="14" name="Content Placeholder 13"/>
          <p:cNvGraphicFramePr>
            <a:graphicFrameLocks noGrp="1"/>
          </p:cNvGraphicFramePr>
          <p:nvPr>
            <p:ph idx="1"/>
          </p:nvPr>
        </p:nvGraphicFramePr>
        <p:xfrm>
          <a:off x="7643322" y="132080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1</a:t>
                      </a:r>
                    </a:p>
                    <a:p>
                      <a:pPr marL="0" marR="0" indent="0" algn="l" defTabSz="457200" rtl="0" eaLnBrk="1" fontAlgn="auto" latinLnBrk="0" hangingPunct="1">
                        <a:lnSpc>
                          <a:spcPct val="100000"/>
                        </a:lnSpc>
                        <a:spcBef>
                          <a:spcPts val="0"/>
                        </a:spcBef>
                        <a:spcAft>
                          <a:spcPts val="0"/>
                        </a:spcAft>
                        <a:buClrTx/>
                        <a:buSzTx/>
                        <a:buFontTx/>
                        <a:buNone/>
                        <a:tabLst/>
                        <a:defRPr/>
                      </a:pPr>
                      <a:r>
                        <a:rPr lang="es-CR" baseline="0" dirty="0" err="1" smtClean="0"/>
                        <a:t>Daelyn</a:t>
                      </a:r>
                      <a:endParaRPr lang="es-CR" dirty="0" smtClean="0"/>
                    </a:p>
                    <a:p>
                      <a:r>
                        <a:rPr lang="es-CR" dirty="0" err="1" smtClean="0"/>
                        <a:t>Jamilah</a:t>
                      </a:r>
                      <a:endParaRPr lang="es-CR" dirty="0" smtClean="0"/>
                    </a:p>
                    <a:p>
                      <a:r>
                        <a:rPr lang="es-CR" dirty="0" err="1" smtClean="0"/>
                        <a:t>Gio</a:t>
                      </a:r>
                      <a:endParaRPr lang="es-CR" dirty="0" smtClean="0"/>
                    </a:p>
                  </a:txBody>
                  <a:tcPr/>
                </a:tc>
              </a:tr>
            </a:tbl>
          </a:graphicData>
        </a:graphic>
      </p:graphicFrame>
      <p:graphicFrame>
        <p:nvGraphicFramePr>
          <p:cNvPr id="15" name="Content Placeholder 13"/>
          <p:cNvGraphicFramePr>
            <a:graphicFrameLocks/>
          </p:cNvGraphicFramePr>
          <p:nvPr/>
        </p:nvGraphicFramePr>
        <p:xfrm>
          <a:off x="5204923" y="1336040"/>
          <a:ext cx="2049317" cy="1188720"/>
        </p:xfrm>
        <a:graphic>
          <a:graphicData uri="http://schemas.openxmlformats.org/drawingml/2006/table">
            <a:tbl>
              <a:tblPr firstRow="1" bandRow="1">
                <a:tableStyleId>{5C22544A-7EE6-4342-B048-85BDC9FD1C3A}</a:tableStyleId>
              </a:tblPr>
              <a:tblGrid>
                <a:gridCol w="2049317"/>
              </a:tblGrid>
              <a:tr h="868680">
                <a:tc>
                  <a:txBody>
                    <a:bodyPr/>
                    <a:lstStyle/>
                    <a:p>
                      <a:r>
                        <a:rPr lang="es-CR" dirty="0" smtClean="0"/>
                        <a:t>Grupo</a:t>
                      </a:r>
                      <a:r>
                        <a:rPr lang="es-CR" baseline="0" dirty="0" smtClean="0"/>
                        <a:t> 2</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Nilaja</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Terrence</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smtClean="0"/>
                        <a:t>Alicia</a:t>
                      </a:r>
                      <a:endParaRPr lang="es-CR" baseline="0" dirty="0" smtClean="0"/>
                    </a:p>
                  </a:txBody>
                  <a:tcPr/>
                </a:tc>
              </a:tr>
            </a:tbl>
          </a:graphicData>
        </a:graphic>
      </p:graphicFrame>
      <p:graphicFrame>
        <p:nvGraphicFramePr>
          <p:cNvPr id="16" name="Content Placeholder 13"/>
          <p:cNvGraphicFramePr>
            <a:graphicFrameLocks/>
          </p:cNvGraphicFramePr>
          <p:nvPr/>
        </p:nvGraphicFramePr>
        <p:xfrm>
          <a:off x="2476962" y="1336040"/>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3</a:t>
                      </a:r>
                    </a:p>
                    <a:p>
                      <a:r>
                        <a:rPr lang="es-CR" dirty="0" err="1" smtClean="0"/>
                        <a:t>Ladarius</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Desiree</a:t>
                      </a:r>
                      <a:r>
                        <a:rPr lang="es-CR"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s-CR" baseline="0" dirty="0" err="1" smtClean="0"/>
                        <a:t>Amiyah</a:t>
                      </a:r>
                      <a:endParaRPr lang="es-CR" baseline="0" dirty="0" smtClean="0"/>
                    </a:p>
                  </a:txBody>
                  <a:tcPr/>
                </a:tc>
              </a:tr>
            </a:tbl>
          </a:graphicData>
        </a:graphic>
      </p:graphicFrame>
      <p:graphicFrame>
        <p:nvGraphicFramePr>
          <p:cNvPr id="17" name="Content Placeholder 13"/>
          <p:cNvGraphicFramePr>
            <a:graphicFrameLocks/>
          </p:cNvGraphicFramePr>
          <p:nvPr/>
        </p:nvGraphicFramePr>
        <p:xfrm>
          <a:off x="7612842" y="280066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4</a:t>
                      </a:r>
                    </a:p>
                    <a:p>
                      <a:r>
                        <a:rPr lang="es-CR" dirty="0" smtClean="0"/>
                        <a:t>Anthony</a:t>
                      </a:r>
                    </a:p>
                    <a:p>
                      <a:r>
                        <a:rPr lang="es-CR" dirty="0" smtClean="0"/>
                        <a:t>Lisa</a:t>
                      </a:r>
                    </a:p>
                  </a:txBody>
                  <a:tcPr/>
                </a:tc>
              </a:tr>
            </a:tbl>
          </a:graphicData>
        </a:graphic>
      </p:graphicFrame>
      <p:graphicFrame>
        <p:nvGraphicFramePr>
          <p:cNvPr id="18" name="Content Placeholder 13"/>
          <p:cNvGraphicFramePr>
            <a:graphicFrameLocks/>
          </p:cNvGraphicFramePr>
          <p:nvPr/>
        </p:nvGraphicFramePr>
        <p:xfrm>
          <a:off x="5189682" y="278542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a:t>
                      </a:r>
                      <a:r>
                        <a:rPr lang="es-CR" baseline="0" dirty="0" smtClean="0"/>
                        <a:t> </a:t>
                      </a:r>
                      <a:r>
                        <a:rPr lang="es-CR" dirty="0" smtClean="0"/>
                        <a:t>5</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smtClean="0"/>
                        <a:t>Ciara</a:t>
                      </a:r>
                    </a:p>
                    <a:p>
                      <a:pPr marL="0" marR="0" indent="0" algn="l" defTabSz="457200" rtl="0" eaLnBrk="1" fontAlgn="auto" latinLnBrk="0" hangingPunct="1">
                        <a:lnSpc>
                          <a:spcPct val="100000"/>
                        </a:lnSpc>
                        <a:spcBef>
                          <a:spcPts val="0"/>
                        </a:spcBef>
                        <a:spcAft>
                          <a:spcPts val="0"/>
                        </a:spcAft>
                        <a:buClrTx/>
                        <a:buSzTx/>
                        <a:buFontTx/>
                        <a:buNone/>
                        <a:tabLst/>
                        <a:defRPr/>
                      </a:pPr>
                      <a:r>
                        <a:rPr lang="es-CR" baseline="0" dirty="0" err="1" smtClean="0"/>
                        <a:t>Webster</a:t>
                      </a:r>
                      <a:endParaRPr lang="es-CR" dirty="0" smtClean="0"/>
                    </a:p>
                    <a:p>
                      <a:endParaRPr lang="es-CR" dirty="0" smtClean="0"/>
                    </a:p>
                  </a:txBody>
                  <a:tcPr/>
                </a:tc>
              </a:tr>
            </a:tbl>
          </a:graphicData>
        </a:graphic>
      </p:graphicFrame>
      <p:graphicFrame>
        <p:nvGraphicFramePr>
          <p:cNvPr id="19" name="Content Placeholder 13"/>
          <p:cNvGraphicFramePr>
            <a:graphicFrameLocks/>
          </p:cNvGraphicFramePr>
          <p:nvPr/>
        </p:nvGraphicFramePr>
        <p:xfrm>
          <a:off x="2461722" y="277018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a:t>
                      </a:r>
                      <a:r>
                        <a:rPr lang="es-CR" baseline="0" dirty="0" smtClean="0"/>
                        <a:t> 6</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Kingsley</a:t>
                      </a:r>
                      <a:endParaRPr lang="es-CR" dirty="0" smtClean="0"/>
                    </a:p>
                    <a:p>
                      <a:r>
                        <a:rPr lang="es-CR" dirty="0" err="1" smtClean="0"/>
                        <a:t>Shante</a:t>
                      </a:r>
                      <a:endParaRPr lang="es-CR" dirty="0" smtClean="0"/>
                    </a:p>
                  </a:txBody>
                  <a:tcPr/>
                </a:tc>
              </a:tr>
            </a:tbl>
          </a:graphicData>
        </a:graphic>
      </p:graphicFrame>
      <p:graphicFrame>
        <p:nvGraphicFramePr>
          <p:cNvPr id="20" name="Content Placeholder 13"/>
          <p:cNvGraphicFramePr>
            <a:graphicFrameLocks/>
          </p:cNvGraphicFramePr>
          <p:nvPr/>
        </p:nvGraphicFramePr>
        <p:xfrm>
          <a:off x="0" y="3014028"/>
          <a:ext cx="2125518" cy="1463040"/>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7</a:t>
                      </a:r>
                    </a:p>
                    <a:p>
                      <a:r>
                        <a:rPr lang="es-CR" dirty="0" smtClean="0"/>
                        <a:t>Javier</a:t>
                      </a:r>
                    </a:p>
                    <a:p>
                      <a:r>
                        <a:rPr lang="es-CR" dirty="0" err="1" smtClean="0"/>
                        <a:t>JaKayla</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Miasia</a:t>
                      </a:r>
                    </a:p>
                    <a:p>
                      <a:endParaRPr lang="es-CR" dirty="0" smtClean="0"/>
                    </a:p>
                  </a:txBody>
                  <a:tcPr/>
                </a:tc>
              </a:tr>
            </a:tbl>
          </a:graphicData>
        </a:graphic>
      </p:graphicFrame>
      <p:graphicFrame>
        <p:nvGraphicFramePr>
          <p:cNvPr id="21" name="Content Placeholder 13"/>
          <p:cNvGraphicFramePr>
            <a:graphicFrameLocks/>
          </p:cNvGraphicFramePr>
          <p:nvPr/>
        </p:nvGraphicFramePr>
        <p:xfrm>
          <a:off x="7597602" y="415544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8</a:t>
                      </a:r>
                    </a:p>
                    <a:p>
                      <a:r>
                        <a:rPr lang="es-CR" dirty="0" err="1" smtClean="0"/>
                        <a:t>Hadiya</a:t>
                      </a:r>
                      <a:endParaRPr lang="es-CR" dirty="0" smtClean="0"/>
                    </a:p>
                    <a:p>
                      <a:r>
                        <a:rPr lang="es-CR" dirty="0" smtClean="0"/>
                        <a:t>Cameron</a:t>
                      </a:r>
                    </a:p>
                  </a:txBody>
                  <a:tcPr/>
                </a:tc>
              </a:tr>
            </a:tbl>
          </a:graphicData>
        </a:graphic>
      </p:graphicFrame>
      <p:graphicFrame>
        <p:nvGraphicFramePr>
          <p:cNvPr id="22" name="Content Placeholder 13"/>
          <p:cNvGraphicFramePr>
            <a:graphicFrameLocks/>
          </p:cNvGraphicFramePr>
          <p:nvPr/>
        </p:nvGraphicFramePr>
        <p:xfrm>
          <a:off x="7612842" y="5669280"/>
          <a:ext cx="2133600" cy="1188720"/>
        </p:xfrm>
        <a:graphic>
          <a:graphicData uri="http://schemas.openxmlformats.org/drawingml/2006/table">
            <a:tbl>
              <a:tblPr firstRow="1" bandRow="1">
                <a:tableStyleId>{5C22544A-7EE6-4342-B048-85BDC9FD1C3A}</a:tableStyleId>
              </a:tblPr>
              <a:tblGrid>
                <a:gridCol w="2133600"/>
              </a:tblGrid>
              <a:tr h="0">
                <a:tc>
                  <a:txBody>
                    <a:bodyPr/>
                    <a:lstStyle/>
                    <a:p>
                      <a:r>
                        <a:rPr lang="es-CR" dirty="0" smtClean="0"/>
                        <a:t>Grupo</a:t>
                      </a:r>
                    </a:p>
                    <a:p>
                      <a:endParaRPr lang="es-CR" dirty="0" smtClean="0"/>
                    </a:p>
                    <a:p>
                      <a:endParaRPr lang="es-CR" dirty="0" smtClean="0"/>
                    </a:p>
                    <a:p>
                      <a:endParaRPr lang="es-CR" dirty="0" smtClean="0"/>
                    </a:p>
                  </a:txBody>
                  <a:tcPr/>
                </a:tc>
              </a:tr>
            </a:tbl>
          </a:graphicData>
        </a:graphic>
      </p:graphicFrame>
      <p:graphicFrame>
        <p:nvGraphicFramePr>
          <p:cNvPr id="23" name="Content Placeholder 13"/>
          <p:cNvGraphicFramePr>
            <a:graphicFrameLocks/>
          </p:cNvGraphicFramePr>
          <p:nvPr/>
        </p:nvGraphicFramePr>
        <p:xfrm>
          <a:off x="5204922" y="412496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9</a:t>
                      </a:r>
                    </a:p>
                    <a:p>
                      <a:r>
                        <a:rPr lang="es-CR" dirty="0" err="1" smtClean="0"/>
                        <a:t>Mon’Tavis</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Aaliyah</a:t>
                      </a:r>
                      <a:endParaRPr lang="es-CR" dirty="0" smtClean="0"/>
                    </a:p>
                  </a:txBody>
                  <a:tcPr/>
                </a:tc>
              </a:tr>
            </a:tbl>
          </a:graphicData>
        </a:graphic>
      </p:graphicFrame>
      <p:graphicFrame>
        <p:nvGraphicFramePr>
          <p:cNvPr id="24" name="Content Placeholder 13"/>
          <p:cNvGraphicFramePr>
            <a:graphicFrameLocks/>
          </p:cNvGraphicFramePr>
          <p:nvPr/>
        </p:nvGraphicFramePr>
        <p:xfrm>
          <a:off x="5220162" y="560482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p>
                  </a:txBody>
                  <a:tcPr/>
                </a:tc>
              </a:tr>
            </a:tbl>
          </a:graphicData>
        </a:graphic>
      </p:graphicFrame>
      <p:graphicFrame>
        <p:nvGraphicFramePr>
          <p:cNvPr id="26" name="Content Placeholder 13"/>
          <p:cNvGraphicFramePr>
            <a:graphicFrameLocks/>
          </p:cNvGraphicFramePr>
          <p:nvPr/>
        </p:nvGraphicFramePr>
        <p:xfrm>
          <a:off x="2476962" y="412654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10</a:t>
                      </a:r>
                    </a:p>
                    <a:p>
                      <a:r>
                        <a:rPr lang="es-CR" dirty="0" err="1" smtClean="0"/>
                        <a:t>Shaka</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Mikaejah</a:t>
                      </a:r>
                      <a:endParaRPr lang="es-CR" dirty="0" smtClean="0"/>
                    </a:p>
                  </a:txBody>
                  <a:tcPr/>
                </a:tc>
              </a:tr>
            </a:tbl>
          </a:graphicData>
        </a:graphic>
      </p:graphicFrame>
      <p:graphicFrame>
        <p:nvGraphicFramePr>
          <p:cNvPr id="27" name="Content Placeholder 13"/>
          <p:cNvGraphicFramePr>
            <a:graphicFrameLocks/>
          </p:cNvGraphicFramePr>
          <p:nvPr/>
        </p:nvGraphicFramePr>
        <p:xfrm>
          <a:off x="2461722" y="560482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p>
                  </a:txBody>
                  <a:tcPr/>
                </a:tc>
              </a:tr>
            </a:tbl>
          </a:graphicData>
        </a:graphic>
      </p:graphicFrame>
      <p:sp>
        <p:nvSpPr>
          <p:cNvPr id="25" name="TextBox 24"/>
          <p:cNvSpPr txBox="1"/>
          <p:nvPr/>
        </p:nvSpPr>
        <p:spPr>
          <a:xfrm>
            <a:off x="10195560" y="457200"/>
            <a:ext cx="1645920" cy="646331"/>
          </a:xfrm>
          <a:prstGeom prst="rect">
            <a:avLst/>
          </a:prstGeom>
          <a:noFill/>
        </p:spPr>
        <p:txBody>
          <a:bodyPr wrap="square" rtlCol="0">
            <a:spAutoFit/>
          </a:bodyPr>
          <a:lstStyle/>
          <a:p>
            <a:r>
              <a:rPr lang="es-CR" b="1" dirty="0" smtClean="0">
                <a:solidFill>
                  <a:schemeClr val="bg1"/>
                </a:solidFill>
              </a:rPr>
              <a:t>Tercero periodo</a:t>
            </a:r>
            <a:endParaRPr lang="es-CR" b="1" dirty="0">
              <a:solidFill>
                <a:schemeClr val="bg1"/>
              </a:solidFill>
            </a:endParaRPr>
          </a:p>
        </p:txBody>
      </p:sp>
    </p:spTree>
    <p:extLst>
      <p:ext uri="{BB962C8B-B14F-4D97-AF65-F5344CB8AC3E}">
        <p14:creationId xmlns:p14="http://schemas.microsoft.com/office/powerpoint/2010/main" val="42131382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574" y="182880"/>
            <a:ext cx="8596668" cy="1463040"/>
          </a:xfrm>
        </p:spPr>
        <p:txBody>
          <a:bodyPr>
            <a:normAutofit/>
          </a:bodyPr>
          <a:lstStyle/>
          <a:p>
            <a:r>
              <a:rPr lang="es-CR" sz="4000" dirty="0" smtClean="0"/>
              <a:t>Siéntense en el grupo correcto</a:t>
            </a:r>
            <a:r>
              <a:rPr lang="es-CR" dirty="0" smtClean="0"/>
              <a:t/>
            </a:r>
            <a:br>
              <a:rPr lang="es-CR" dirty="0" smtClean="0"/>
            </a:br>
            <a:r>
              <a:rPr lang="es-CR" dirty="0" smtClean="0"/>
              <a:t>									</a:t>
            </a:r>
            <a:r>
              <a:rPr lang="es-CR" sz="2400" dirty="0" smtClean="0">
                <a:solidFill>
                  <a:schemeClr val="tx1"/>
                </a:solidFill>
              </a:rPr>
              <a:t>Pizarra</a:t>
            </a:r>
            <a:endParaRPr lang="es-CR" sz="2400" dirty="0">
              <a:solidFill>
                <a:schemeClr val="tx1"/>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704591585"/>
              </p:ext>
            </p:extLst>
          </p:nvPr>
        </p:nvGraphicFramePr>
        <p:xfrm>
          <a:off x="7643322" y="132080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1</a:t>
                      </a:r>
                    </a:p>
                    <a:p>
                      <a:r>
                        <a:rPr lang="es-CR" dirty="0" smtClean="0"/>
                        <a:t>Christopher</a:t>
                      </a:r>
                      <a:r>
                        <a:rPr lang="es-CR" baseline="0" dirty="0" smtClean="0"/>
                        <a:t> A.</a:t>
                      </a:r>
                    </a:p>
                    <a:p>
                      <a:r>
                        <a:rPr lang="es-CR" baseline="0" dirty="0" err="1" smtClean="0"/>
                        <a:t>Lexy</a:t>
                      </a:r>
                      <a:endParaRPr lang="es-CR" baseline="0" dirty="0" smtClean="0"/>
                    </a:p>
                    <a:p>
                      <a:r>
                        <a:rPr lang="es-CR" baseline="0" dirty="0" smtClean="0"/>
                        <a:t>Alicia</a:t>
                      </a:r>
                      <a:endParaRPr lang="es-CR" dirty="0" smtClean="0"/>
                    </a:p>
                  </a:txBody>
                  <a:tcPr/>
                </a:tc>
              </a:tr>
            </a:tbl>
          </a:graphicData>
        </a:graphic>
      </p:graphicFrame>
      <p:graphicFrame>
        <p:nvGraphicFramePr>
          <p:cNvPr id="15" name="Content Placeholder 13"/>
          <p:cNvGraphicFramePr>
            <a:graphicFrameLocks/>
          </p:cNvGraphicFramePr>
          <p:nvPr/>
        </p:nvGraphicFramePr>
        <p:xfrm>
          <a:off x="5204923" y="1336040"/>
          <a:ext cx="2049317" cy="1188720"/>
        </p:xfrm>
        <a:graphic>
          <a:graphicData uri="http://schemas.openxmlformats.org/drawingml/2006/table">
            <a:tbl>
              <a:tblPr firstRow="1" bandRow="1">
                <a:tableStyleId>{5C22544A-7EE6-4342-B048-85BDC9FD1C3A}</a:tableStyleId>
              </a:tblPr>
              <a:tblGrid>
                <a:gridCol w="2049317"/>
              </a:tblGrid>
              <a:tr h="868680">
                <a:tc>
                  <a:txBody>
                    <a:bodyPr/>
                    <a:lstStyle/>
                    <a:p>
                      <a:r>
                        <a:rPr lang="es-CR" dirty="0" smtClean="0"/>
                        <a:t>Grupo</a:t>
                      </a:r>
                      <a:r>
                        <a:rPr lang="es-CR" baseline="0" dirty="0" smtClean="0"/>
                        <a:t> 2</a:t>
                      </a:r>
                    </a:p>
                    <a:p>
                      <a:r>
                        <a:rPr lang="es-CR" baseline="0" dirty="0" err="1" smtClean="0"/>
                        <a:t>Christle</a:t>
                      </a:r>
                      <a:endParaRPr lang="es-CR" baseline="0" dirty="0" smtClean="0"/>
                    </a:p>
                    <a:p>
                      <a:r>
                        <a:rPr lang="es-CR" baseline="0" dirty="0" err="1" smtClean="0"/>
                        <a:t>Kobe</a:t>
                      </a:r>
                      <a:endParaRPr lang="es-CR" baseline="0" dirty="0" smtClean="0"/>
                    </a:p>
                    <a:p>
                      <a:r>
                        <a:rPr lang="es-CR" baseline="0" dirty="0" smtClean="0"/>
                        <a:t>Chris B.</a:t>
                      </a:r>
                    </a:p>
                  </a:txBody>
                  <a:tcPr/>
                </a:tc>
              </a:tr>
            </a:tbl>
          </a:graphicData>
        </a:graphic>
      </p:graphicFrame>
      <p:graphicFrame>
        <p:nvGraphicFramePr>
          <p:cNvPr id="16" name="Content Placeholder 13"/>
          <p:cNvGraphicFramePr>
            <a:graphicFrameLocks/>
          </p:cNvGraphicFramePr>
          <p:nvPr/>
        </p:nvGraphicFramePr>
        <p:xfrm>
          <a:off x="2476962" y="1336040"/>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3</a:t>
                      </a:r>
                    </a:p>
                    <a:p>
                      <a:r>
                        <a:rPr lang="es-CR" dirty="0" smtClean="0"/>
                        <a:t>Toni</a:t>
                      </a:r>
                    </a:p>
                    <a:p>
                      <a:r>
                        <a:rPr lang="es-CR" dirty="0" smtClean="0"/>
                        <a:t>Alexis</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Josiah</a:t>
                      </a:r>
                      <a:endParaRPr lang="es-CR" dirty="0" smtClean="0"/>
                    </a:p>
                  </a:txBody>
                  <a:tcPr/>
                </a:tc>
              </a:tr>
            </a:tbl>
          </a:graphicData>
        </a:graphic>
      </p:graphicFrame>
      <p:graphicFrame>
        <p:nvGraphicFramePr>
          <p:cNvPr id="17" name="Content Placeholder 13"/>
          <p:cNvGraphicFramePr>
            <a:graphicFrameLocks/>
          </p:cNvGraphicFramePr>
          <p:nvPr/>
        </p:nvGraphicFramePr>
        <p:xfrm>
          <a:off x="7612842" y="280066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4</a:t>
                      </a:r>
                    </a:p>
                    <a:p>
                      <a:r>
                        <a:rPr lang="es-CR" dirty="0" err="1" smtClean="0"/>
                        <a:t>DaShaun</a:t>
                      </a:r>
                      <a:endParaRPr lang="es-CR" dirty="0" smtClean="0"/>
                    </a:p>
                    <a:p>
                      <a:r>
                        <a:rPr lang="es-CR" dirty="0" err="1" smtClean="0"/>
                        <a:t>Raven</a:t>
                      </a:r>
                      <a:endParaRPr lang="es-CR" dirty="0" smtClean="0"/>
                    </a:p>
                  </a:txBody>
                  <a:tcPr/>
                </a:tc>
              </a:tr>
            </a:tbl>
          </a:graphicData>
        </a:graphic>
      </p:graphicFrame>
      <p:graphicFrame>
        <p:nvGraphicFramePr>
          <p:cNvPr id="18" name="Content Placeholder 13"/>
          <p:cNvGraphicFramePr>
            <a:graphicFrameLocks/>
          </p:cNvGraphicFramePr>
          <p:nvPr/>
        </p:nvGraphicFramePr>
        <p:xfrm>
          <a:off x="5189682" y="278542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a:t>
                      </a:r>
                      <a:r>
                        <a:rPr lang="es-CR" baseline="0" dirty="0" smtClean="0"/>
                        <a:t> </a:t>
                      </a:r>
                      <a:r>
                        <a:rPr lang="es-CR" dirty="0" smtClean="0"/>
                        <a:t>5</a:t>
                      </a:r>
                    </a:p>
                    <a:p>
                      <a:r>
                        <a:rPr lang="es-CR" dirty="0" smtClean="0"/>
                        <a:t>Nick</a:t>
                      </a:r>
                    </a:p>
                    <a:p>
                      <a:r>
                        <a:rPr lang="es-CR" dirty="0" err="1" smtClean="0"/>
                        <a:t>Angel</a:t>
                      </a:r>
                      <a:endParaRPr lang="es-CR" dirty="0" smtClean="0"/>
                    </a:p>
                  </a:txBody>
                  <a:tcPr/>
                </a:tc>
              </a:tr>
            </a:tbl>
          </a:graphicData>
        </a:graphic>
      </p:graphicFrame>
      <p:graphicFrame>
        <p:nvGraphicFramePr>
          <p:cNvPr id="19" name="Content Placeholder 13"/>
          <p:cNvGraphicFramePr>
            <a:graphicFrameLocks/>
          </p:cNvGraphicFramePr>
          <p:nvPr/>
        </p:nvGraphicFramePr>
        <p:xfrm>
          <a:off x="2461722" y="277018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a:t>
                      </a:r>
                      <a:r>
                        <a:rPr lang="es-CR" baseline="0" dirty="0" smtClean="0"/>
                        <a:t> 6</a:t>
                      </a:r>
                      <a:br>
                        <a:rPr lang="es-CR" baseline="0" dirty="0" smtClean="0"/>
                      </a:br>
                      <a:r>
                        <a:rPr lang="es-CR" baseline="0" dirty="0" err="1" smtClean="0"/>
                        <a:t>Darius</a:t>
                      </a:r>
                      <a:endParaRPr lang="es-CR" baseline="0" dirty="0" smtClean="0"/>
                    </a:p>
                    <a:p>
                      <a:r>
                        <a:rPr lang="es-CR" baseline="0" dirty="0" err="1" smtClean="0"/>
                        <a:t>Erica</a:t>
                      </a:r>
                      <a:endParaRPr lang="es-CR" dirty="0" smtClean="0"/>
                    </a:p>
                  </a:txBody>
                  <a:tcPr/>
                </a:tc>
              </a:tr>
            </a:tbl>
          </a:graphicData>
        </a:graphic>
      </p:graphicFrame>
      <p:graphicFrame>
        <p:nvGraphicFramePr>
          <p:cNvPr id="20" name="Content Placeholder 13"/>
          <p:cNvGraphicFramePr>
            <a:graphicFrameLocks/>
          </p:cNvGraphicFramePr>
          <p:nvPr>
            <p:extLst>
              <p:ext uri="{D42A27DB-BD31-4B8C-83A1-F6EECF244321}">
                <p14:modId xmlns:p14="http://schemas.microsoft.com/office/powerpoint/2010/main" val="2392093111"/>
              </p:ext>
            </p:extLst>
          </p:nvPr>
        </p:nvGraphicFramePr>
        <p:xfrm>
          <a:off x="0" y="3014028"/>
          <a:ext cx="2125518" cy="1192212"/>
        </p:xfrm>
        <a:graphic>
          <a:graphicData uri="http://schemas.openxmlformats.org/drawingml/2006/table">
            <a:tbl>
              <a:tblPr firstRow="1" bandRow="1">
                <a:tableStyleId>{5C22544A-7EE6-4342-B048-85BDC9FD1C3A}</a:tableStyleId>
              </a:tblPr>
              <a:tblGrid>
                <a:gridCol w="2125518"/>
              </a:tblGrid>
              <a:tr h="1192212">
                <a:tc>
                  <a:txBody>
                    <a:bodyPr/>
                    <a:lstStyle/>
                    <a:p>
                      <a:r>
                        <a:rPr lang="es-CR" dirty="0" smtClean="0"/>
                        <a:t>Grupo 7</a:t>
                      </a:r>
                    </a:p>
                    <a:p>
                      <a:r>
                        <a:rPr lang="es-CR" dirty="0" err="1" smtClean="0"/>
                        <a:t>Krystian</a:t>
                      </a:r>
                      <a:endParaRPr lang="es-CR" dirty="0" smtClean="0"/>
                    </a:p>
                    <a:p>
                      <a:r>
                        <a:rPr lang="es-CR" dirty="0" smtClean="0"/>
                        <a:t>Michael</a:t>
                      </a:r>
                    </a:p>
                  </a:txBody>
                  <a:tcPr/>
                </a:tc>
              </a:tr>
            </a:tbl>
          </a:graphicData>
        </a:graphic>
      </p:graphicFrame>
      <p:graphicFrame>
        <p:nvGraphicFramePr>
          <p:cNvPr id="21" name="Content Placeholder 13"/>
          <p:cNvGraphicFramePr>
            <a:graphicFrameLocks/>
          </p:cNvGraphicFramePr>
          <p:nvPr/>
        </p:nvGraphicFramePr>
        <p:xfrm>
          <a:off x="7597602" y="415544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8</a:t>
                      </a:r>
                    </a:p>
                    <a:p>
                      <a:r>
                        <a:rPr lang="es-CR" dirty="0" smtClean="0"/>
                        <a:t>Chris</a:t>
                      </a:r>
                      <a:r>
                        <a:rPr lang="es-CR" baseline="0" dirty="0" smtClean="0"/>
                        <a:t> M.</a:t>
                      </a:r>
                    </a:p>
                    <a:p>
                      <a:r>
                        <a:rPr lang="es-CR" baseline="0" dirty="0" err="1" smtClean="0"/>
                        <a:t>Adrian</a:t>
                      </a:r>
                      <a:endParaRPr lang="es-CR" dirty="0" smtClean="0"/>
                    </a:p>
                  </a:txBody>
                  <a:tcPr/>
                </a:tc>
              </a:tr>
            </a:tbl>
          </a:graphicData>
        </a:graphic>
      </p:graphicFrame>
      <p:graphicFrame>
        <p:nvGraphicFramePr>
          <p:cNvPr id="22" name="Content Placeholder 13"/>
          <p:cNvGraphicFramePr>
            <a:graphicFrameLocks/>
          </p:cNvGraphicFramePr>
          <p:nvPr/>
        </p:nvGraphicFramePr>
        <p:xfrm>
          <a:off x="7612842" y="5669280"/>
          <a:ext cx="2133600" cy="1188720"/>
        </p:xfrm>
        <a:graphic>
          <a:graphicData uri="http://schemas.openxmlformats.org/drawingml/2006/table">
            <a:tbl>
              <a:tblPr firstRow="1" bandRow="1">
                <a:tableStyleId>{5C22544A-7EE6-4342-B048-85BDC9FD1C3A}</a:tableStyleId>
              </a:tblPr>
              <a:tblGrid>
                <a:gridCol w="2133600"/>
              </a:tblGrid>
              <a:tr h="0">
                <a:tc>
                  <a:txBody>
                    <a:bodyPr/>
                    <a:lstStyle/>
                    <a:p>
                      <a:r>
                        <a:rPr lang="es-CR" dirty="0" smtClean="0"/>
                        <a:t>Grupo 11</a:t>
                      </a:r>
                    </a:p>
                    <a:p>
                      <a:r>
                        <a:rPr lang="es-CR" dirty="0" err="1" smtClean="0"/>
                        <a:t>Mel</a:t>
                      </a:r>
                      <a:endParaRPr lang="es-CR" dirty="0" smtClean="0"/>
                    </a:p>
                    <a:p>
                      <a:r>
                        <a:rPr lang="es-CR" dirty="0" err="1" smtClean="0"/>
                        <a:t>Kayla</a:t>
                      </a:r>
                      <a:endParaRPr lang="es-CR" dirty="0" smtClean="0"/>
                    </a:p>
                    <a:p>
                      <a:endParaRPr lang="es-CR" dirty="0" smtClean="0"/>
                    </a:p>
                  </a:txBody>
                  <a:tcPr/>
                </a:tc>
              </a:tr>
            </a:tbl>
          </a:graphicData>
        </a:graphic>
      </p:graphicFrame>
      <p:graphicFrame>
        <p:nvGraphicFramePr>
          <p:cNvPr id="23" name="Content Placeholder 13"/>
          <p:cNvGraphicFramePr>
            <a:graphicFrameLocks/>
          </p:cNvGraphicFramePr>
          <p:nvPr>
            <p:extLst>
              <p:ext uri="{D42A27DB-BD31-4B8C-83A1-F6EECF244321}">
                <p14:modId xmlns:p14="http://schemas.microsoft.com/office/powerpoint/2010/main" val="3571455761"/>
              </p:ext>
            </p:extLst>
          </p:nvPr>
        </p:nvGraphicFramePr>
        <p:xfrm>
          <a:off x="5204922" y="4124960"/>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9</a:t>
                      </a:r>
                    </a:p>
                    <a:p>
                      <a:r>
                        <a:rPr lang="es-CR" dirty="0" err="1" smtClean="0"/>
                        <a:t>Maasai</a:t>
                      </a:r>
                      <a:endParaRPr lang="es-CR" dirty="0" smtClean="0"/>
                    </a:p>
                    <a:p>
                      <a:r>
                        <a:rPr lang="es-CR" dirty="0" smtClean="0"/>
                        <a:t>Mike</a:t>
                      </a:r>
                      <a:r>
                        <a:rPr lang="es-CR" baseline="0" dirty="0" smtClean="0"/>
                        <a:t> L.</a:t>
                      </a:r>
                      <a:endParaRPr lang="es-CR" dirty="0" smtClean="0"/>
                    </a:p>
                  </a:txBody>
                  <a:tcPr/>
                </a:tc>
              </a:tr>
            </a:tbl>
          </a:graphicData>
        </a:graphic>
      </p:graphicFrame>
      <p:graphicFrame>
        <p:nvGraphicFramePr>
          <p:cNvPr id="24" name="Content Placeholder 13"/>
          <p:cNvGraphicFramePr>
            <a:graphicFrameLocks/>
          </p:cNvGraphicFramePr>
          <p:nvPr/>
        </p:nvGraphicFramePr>
        <p:xfrm>
          <a:off x="5220162" y="560482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12</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Sofia</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CR" dirty="0" err="1" smtClean="0"/>
                        <a:t>Corey</a:t>
                      </a:r>
                      <a:endParaRPr lang="es-CR"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CR" dirty="0" smtClean="0"/>
                    </a:p>
                  </a:txBody>
                  <a:tcPr/>
                </a:tc>
              </a:tr>
            </a:tbl>
          </a:graphicData>
        </a:graphic>
      </p:graphicFrame>
      <p:graphicFrame>
        <p:nvGraphicFramePr>
          <p:cNvPr id="26" name="Content Placeholder 13"/>
          <p:cNvGraphicFramePr>
            <a:graphicFrameLocks/>
          </p:cNvGraphicFramePr>
          <p:nvPr/>
        </p:nvGraphicFramePr>
        <p:xfrm>
          <a:off x="2476962" y="412654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a:t>
                      </a:r>
                      <a:r>
                        <a:rPr lang="es-CR" baseline="0" dirty="0" smtClean="0"/>
                        <a:t> 10</a:t>
                      </a:r>
                    </a:p>
                    <a:p>
                      <a:r>
                        <a:rPr lang="es-CR" baseline="0" dirty="0" err="1" smtClean="0"/>
                        <a:t>Jasmine</a:t>
                      </a:r>
                      <a:endParaRPr lang="es-CR" baseline="0" dirty="0" smtClean="0"/>
                    </a:p>
                    <a:p>
                      <a:r>
                        <a:rPr lang="es-CR" baseline="0" dirty="0" err="1" smtClean="0"/>
                        <a:t>Lorryan</a:t>
                      </a:r>
                      <a:endParaRPr lang="es-CR" dirty="0" smtClean="0"/>
                    </a:p>
                  </a:txBody>
                  <a:tcPr/>
                </a:tc>
              </a:tr>
            </a:tbl>
          </a:graphicData>
        </a:graphic>
      </p:graphicFrame>
      <p:graphicFrame>
        <p:nvGraphicFramePr>
          <p:cNvPr id="27" name="Content Placeholder 13"/>
          <p:cNvGraphicFramePr>
            <a:graphicFrameLocks/>
          </p:cNvGraphicFramePr>
          <p:nvPr/>
        </p:nvGraphicFramePr>
        <p:xfrm>
          <a:off x="2461722" y="5604828"/>
          <a:ext cx="2133600" cy="1253172"/>
        </p:xfrm>
        <a:graphic>
          <a:graphicData uri="http://schemas.openxmlformats.org/drawingml/2006/table">
            <a:tbl>
              <a:tblPr firstRow="1" bandRow="1">
                <a:tableStyleId>{5C22544A-7EE6-4342-B048-85BDC9FD1C3A}</a:tableStyleId>
              </a:tblPr>
              <a:tblGrid>
                <a:gridCol w="2133600"/>
              </a:tblGrid>
              <a:tr h="1253172">
                <a:tc>
                  <a:txBody>
                    <a:bodyPr/>
                    <a:lstStyle/>
                    <a:p>
                      <a:r>
                        <a:rPr lang="es-CR" dirty="0" smtClean="0"/>
                        <a:t>Grupo 13</a:t>
                      </a:r>
                    </a:p>
                    <a:p>
                      <a:pPr marL="0" marR="0" indent="0" algn="l" defTabSz="457200" rtl="0" eaLnBrk="1" fontAlgn="auto" latinLnBrk="0" hangingPunct="1">
                        <a:lnSpc>
                          <a:spcPct val="100000"/>
                        </a:lnSpc>
                        <a:spcBef>
                          <a:spcPts val="0"/>
                        </a:spcBef>
                        <a:spcAft>
                          <a:spcPts val="0"/>
                        </a:spcAft>
                        <a:buClrTx/>
                        <a:buSzTx/>
                        <a:buFontTx/>
                        <a:buNone/>
                        <a:tabLst/>
                        <a:defRPr/>
                      </a:pPr>
                      <a:r>
                        <a:rPr lang="es-CR" baseline="0" dirty="0" smtClean="0"/>
                        <a:t>DJ</a:t>
                      </a:r>
                    </a:p>
                    <a:p>
                      <a:pPr marL="0" marR="0" indent="0" algn="l" defTabSz="457200" rtl="0" eaLnBrk="1" fontAlgn="auto" latinLnBrk="0" hangingPunct="1">
                        <a:lnSpc>
                          <a:spcPct val="100000"/>
                        </a:lnSpc>
                        <a:spcBef>
                          <a:spcPts val="0"/>
                        </a:spcBef>
                        <a:spcAft>
                          <a:spcPts val="0"/>
                        </a:spcAft>
                        <a:buClrTx/>
                        <a:buSzTx/>
                        <a:buFontTx/>
                        <a:buNone/>
                        <a:tabLst/>
                        <a:defRPr/>
                      </a:pPr>
                      <a:r>
                        <a:rPr lang="es-CR" dirty="0" smtClean="0"/>
                        <a:t>Alexandria</a:t>
                      </a:r>
                    </a:p>
                    <a:p>
                      <a:endParaRPr lang="es-CR" dirty="0" smtClean="0"/>
                    </a:p>
                  </a:txBody>
                  <a:tcPr/>
                </a:tc>
              </a:tr>
            </a:tbl>
          </a:graphicData>
        </a:graphic>
      </p:graphicFrame>
      <p:sp>
        <p:nvSpPr>
          <p:cNvPr id="25" name="TextBox 24"/>
          <p:cNvSpPr txBox="1"/>
          <p:nvPr/>
        </p:nvSpPr>
        <p:spPr>
          <a:xfrm>
            <a:off x="10195560" y="457200"/>
            <a:ext cx="1645920" cy="646331"/>
          </a:xfrm>
          <a:prstGeom prst="rect">
            <a:avLst/>
          </a:prstGeom>
          <a:noFill/>
        </p:spPr>
        <p:txBody>
          <a:bodyPr wrap="square" rtlCol="0">
            <a:spAutoFit/>
          </a:bodyPr>
          <a:lstStyle/>
          <a:p>
            <a:r>
              <a:rPr lang="es-CR" b="1" dirty="0" smtClean="0">
                <a:solidFill>
                  <a:schemeClr val="bg1"/>
                </a:solidFill>
              </a:rPr>
              <a:t>Cuarto periodo</a:t>
            </a:r>
            <a:endParaRPr lang="es-CR" b="1" dirty="0">
              <a:solidFill>
                <a:schemeClr val="bg1"/>
              </a:solidFill>
            </a:endParaRPr>
          </a:p>
        </p:txBody>
      </p:sp>
    </p:spTree>
    <p:extLst>
      <p:ext uri="{BB962C8B-B14F-4D97-AF65-F5344CB8AC3E}">
        <p14:creationId xmlns:p14="http://schemas.microsoft.com/office/powerpoint/2010/main" val="19820819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3030"/>
            <a:ext cx="8781459" cy="1320800"/>
          </a:xfrm>
        </p:spPr>
        <p:txBody>
          <a:bodyPr>
            <a:noAutofit/>
          </a:bodyPr>
          <a:lstStyle/>
          <a:p>
            <a:r>
              <a:rPr lang="es-CR" dirty="0"/>
              <a:t>Calentamiento</a:t>
            </a:r>
            <a:br>
              <a:rPr lang="es-CR" dirty="0"/>
            </a:br>
            <a:r>
              <a:rPr lang="es-CR" sz="2400" dirty="0" smtClean="0">
                <a:solidFill>
                  <a:schemeClr val="tx1"/>
                </a:solidFill>
              </a:rPr>
              <a:t>Direcciones: Conjuguen </a:t>
            </a:r>
            <a:r>
              <a:rPr lang="es-CR" sz="2400" dirty="0">
                <a:solidFill>
                  <a:schemeClr val="tx1"/>
                </a:solidFill>
              </a:rPr>
              <a:t>los verbos en el </a:t>
            </a:r>
            <a:r>
              <a:rPr lang="es-CR" sz="2400" dirty="0" smtClean="0">
                <a:solidFill>
                  <a:schemeClr val="tx1"/>
                </a:solidFill>
              </a:rPr>
              <a:t>pretérito</a:t>
            </a:r>
            <a:endParaRPr lang="es-CR" sz="2400" dirty="0">
              <a:solidFill>
                <a:schemeClr val="tx1"/>
              </a:solidFill>
            </a:endParaRPr>
          </a:p>
        </p:txBody>
      </p:sp>
      <p:sp>
        <p:nvSpPr>
          <p:cNvPr id="3" name="Content Placeholder 2"/>
          <p:cNvSpPr>
            <a:spLocks noGrp="1"/>
          </p:cNvSpPr>
          <p:nvPr>
            <p:ph idx="1"/>
          </p:nvPr>
        </p:nvSpPr>
        <p:spPr>
          <a:xfrm>
            <a:off x="677334" y="1783830"/>
            <a:ext cx="8596668" cy="4257533"/>
          </a:xfrm>
        </p:spPr>
        <p:txBody>
          <a:bodyPr>
            <a:normAutofit/>
          </a:bodyPr>
          <a:lstStyle/>
          <a:p>
            <a:pPr marL="0" indent="0" algn="ctr">
              <a:buNone/>
            </a:pPr>
            <a:r>
              <a:rPr lang="es-CR" sz="2000" dirty="0" smtClean="0"/>
              <a:t>caminar</a:t>
            </a:r>
          </a:p>
          <a:p>
            <a:pPr algn="ctr">
              <a:buFont typeface="+mj-lt"/>
              <a:buAutoNum type="arabicPeriod"/>
            </a:pPr>
            <a:endParaRPr lang="es-CR" sz="2000" dirty="0"/>
          </a:p>
          <a:p>
            <a:pPr algn="ctr">
              <a:buFont typeface="+mj-lt"/>
              <a:buAutoNum type="arabicPeriod"/>
            </a:pPr>
            <a:endParaRPr lang="es-CR" sz="2000" dirty="0" smtClean="0"/>
          </a:p>
          <a:p>
            <a:pPr algn="ctr">
              <a:buFont typeface="+mj-lt"/>
              <a:buAutoNum type="arabicPeriod"/>
            </a:pPr>
            <a:endParaRPr lang="es-CR" sz="2000" dirty="0"/>
          </a:p>
          <a:p>
            <a:pPr marL="0" indent="0" algn="ctr">
              <a:buNone/>
            </a:pPr>
            <a:r>
              <a:rPr lang="es-CR" sz="2000" dirty="0"/>
              <a:t>c</a:t>
            </a:r>
            <a:r>
              <a:rPr lang="es-CR" sz="2000" dirty="0" smtClean="0"/>
              <a:t>orrer</a:t>
            </a:r>
          </a:p>
          <a:p>
            <a:pPr marL="0" indent="0" algn="ctr">
              <a:buNone/>
            </a:pPr>
            <a:endParaRPr lang="es-CR" sz="2000" dirty="0"/>
          </a:p>
          <a:p>
            <a:pPr marL="0" indent="0" algn="ctr">
              <a:buNone/>
            </a:pPr>
            <a:endParaRPr lang="es-CR" sz="2000" dirty="0" smtClean="0"/>
          </a:p>
          <a:p>
            <a:pPr marL="0" indent="0" algn="ctr">
              <a:buNone/>
            </a:pPr>
            <a:endParaRPr lang="es-CR" sz="2000" dirty="0"/>
          </a:p>
          <a:p>
            <a:pPr marL="0" indent="0" algn="ctr">
              <a:buNone/>
            </a:pPr>
            <a:r>
              <a:rPr lang="es-CR" sz="2000" dirty="0" smtClean="0"/>
              <a:t>abrir</a:t>
            </a:r>
          </a:p>
          <a:p>
            <a:pPr algn="ctr">
              <a:buFont typeface="+mj-lt"/>
              <a:buAutoNum type="arabicPeriod"/>
            </a:pPr>
            <a:endParaRPr lang="es-CR" sz="2000" dirty="0"/>
          </a:p>
          <a:p>
            <a:pPr algn="ctr">
              <a:buFont typeface="+mj-lt"/>
              <a:buAutoNum type="arabicPeriod"/>
            </a:pPr>
            <a:endParaRPr lang="es-CR" sz="2000" dirty="0" smtClean="0"/>
          </a:p>
          <a:p>
            <a:pPr algn="ctr">
              <a:buFont typeface="+mj-lt"/>
              <a:buAutoNum type="arabicPeriod"/>
            </a:pPr>
            <a:endParaRPr lang="es-CR" sz="2000" dirty="0"/>
          </a:p>
          <a:p>
            <a:pPr algn="ctr">
              <a:buFont typeface="+mj-lt"/>
              <a:buAutoNum type="arabicPeriod"/>
            </a:pPr>
            <a:endParaRPr lang="es-CR" sz="2000" dirty="0" smtClean="0"/>
          </a:p>
        </p:txBody>
      </p:sp>
      <p:graphicFrame>
        <p:nvGraphicFramePr>
          <p:cNvPr id="4" name="Content Placeholder 3"/>
          <p:cNvGraphicFramePr>
            <a:graphicFrameLocks/>
          </p:cNvGraphicFramePr>
          <p:nvPr>
            <p:extLst>
              <p:ext uri="{D42A27DB-BD31-4B8C-83A1-F6EECF244321}">
                <p14:modId xmlns:p14="http://schemas.microsoft.com/office/powerpoint/2010/main" val="2743020416"/>
              </p:ext>
            </p:extLst>
          </p:nvPr>
        </p:nvGraphicFramePr>
        <p:xfrm>
          <a:off x="680321" y="2216047"/>
          <a:ext cx="9613900" cy="1107440"/>
        </p:xfrm>
        <a:graphic>
          <a:graphicData uri="http://schemas.openxmlformats.org/drawingml/2006/table">
            <a:tbl>
              <a:tblPr firstRow="1" bandRow="1">
                <a:tableStyleId>{1FECB4D8-DB02-4DC6-A0A2-4F2EBAE1DC90}</a:tableStyleId>
              </a:tblPr>
              <a:tblGrid>
                <a:gridCol w="4806950"/>
                <a:gridCol w="4806950"/>
              </a:tblGrid>
              <a:tr h="0">
                <a:tc>
                  <a:txBody>
                    <a:bodyPr/>
                    <a:lstStyle/>
                    <a:p>
                      <a:r>
                        <a:rPr lang="es-CR" dirty="0" smtClean="0"/>
                        <a:t>Yo</a:t>
                      </a:r>
                    </a:p>
                  </a:txBody>
                  <a:tcPr/>
                </a:tc>
                <a:tc>
                  <a:txBody>
                    <a:bodyPr/>
                    <a:lstStyle/>
                    <a:p>
                      <a:r>
                        <a:rPr lang="es-CR" dirty="0" smtClean="0"/>
                        <a:t>Nosotros(as)</a:t>
                      </a:r>
                      <a:endParaRPr lang="es-CR" dirty="0"/>
                    </a:p>
                  </a:txBody>
                  <a:tcPr/>
                </a:tc>
              </a:tr>
              <a:tr h="370840">
                <a:tc>
                  <a:txBody>
                    <a:bodyPr/>
                    <a:lstStyle/>
                    <a:p>
                      <a:r>
                        <a:rPr lang="es-CR" dirty="0" smtClean="0"/>
                        <a:t>Tú</a:t>
                      </a:r>
                      <a:r>
                        <a:rPr lang="es-CR" baseline="0" dirty="0" smtClean="0"/>
                        <a:t> </a:t>
                      </a:r>
                      <a:endParaRPr lang="es-CR" dirty="0"/>
                    </a:p>
                  </a:txBody>
                  <a:tcPr/>
                </a:tc>
                <a:tc>
                  <a:txBody>
                    <a:bodyPr/>
                    <a:lstStyle/>
                    <a:p>
                      <a:r>
                        <a:rPr lang="es-CR" dirty="0" smtClean="0"/>
                        <a:t>Vosotros(as) camináis</a:t>
                      </a:r>
                      <a:r>
                        <a:rPr lang="es-CR" baseline="0" dirty="0" smtClean="0"/>
                        <a:t> </a:t>
                      </a:r>
                      <a:endParaRPr lang="es-CR" dirty="0"/>
                    </a:p>
                  </a:txBody>
                  <a:tcPr/>
                </a:tc>
              </a:tr>
              <a:tr h="370840">
                <a:tc>
                  <a:txBody>
                    <a:bodyPr/>
                    <a:lstStyle/>
                    <a:p>
                      <a:r>
                        <a:rPr lang="es-CR" dirty="0" smtClean="0"/>
                        <a:t>Él/Ella/Ud.</a:t>
                      </a:r>
                      <a:endParaRPr lang="es-CR" dirty="0"/>
                    </a:p>
                  </a:txBody>
                  <a:tcPr/>
                </a:tc>
                <a:tc>
                  <a:txBody>
                    <a:bodyPr/>
                    <a:lstStyle/>
                    <a:p>
                      <a:r>
                        <a:rPr lang="es-CR" dirty="0" smtClean="0"/>
                        <a:t>Ellos/Ellas/Uds.</a:t>
                      </a:r>
                      <a:endParaRPr lang="es-CR"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215711848"/>
              </p:ext>
            </p:extLst>
          </p:nvPr>
        </p:nvGraphicFramePr>
        <p:xfrm>
          <a:off x="677334" y="3957730"/>
          <a:ext cx="9613900" cy="1107440"/>
        </p:xfrm>
        <a:graphic>
          <a:graphicData uri="http://schemas.openxmlformats.org/drawingml/2006/table">
            <a:tbl>
              <a:tblPr firstRow="1" bandRow="1">
                <a:tableStyleId>{1FECB4D8-DB02-4DC6-A0A2-4F2EBAE1DC90}</a:tableStyleId>
              </a:tblPr>
              <a:tblGrid>
                <a:gridCol w="4806950"/>
                <a:gridCol w="4806950"/>
              </a:tblGrid>
              <a:tr h="0">
                <a:tc>
                  <a:txBody>
                    <a:bodyPr/>
                    <a:lstStyle/>
                    <a:p>
                      <a:r>
                        <a:rPr lang="es-CR" dirty="0" smtClean="0"/>
                        <a:t>Yo</a:t>
                      </a:r>
                    </a:p>
                  </a:txBody>
                  <a:tcPr/>
                </a:tc>
                <a:tc>
                  <a:txBody>
                    <a:bodyPr/>
                    <a:lstStyle/>
                    <a:p>
                      <a:r>
                        <a:rPr lang="es-CR" dirty="0" smtClean="0"/>
                        <a:t>Nosotros(as)</a:t>
                      </a:r>
                      <a:endParaRPr lang="es-CR" dirty="0"/>
                    </a:p>
                  </a:txBody>
                  <a:tcPr/>
                </a:tc>
              </a:tr>
              <a:tr h="370840">
                <a:tc>
                  <a:txBody>
                    <a:bodyPr/>
                    <a:lstStyle/>
                    <a:p>
                      <a:r>
                        <a:rPr lang="es-CR" dirty="0" smtClean="0"/>
                        <a:t>Tú </a:t>
                      </a:r>
                      <a:endParaRPr lang="es-CR" dirty="0"/>
                    </a:p>
                  </a:txBody>
                  <a:tcPr/>
                </a:tc>
                <a:tc>
                  <a:txBody>
                    <a:bodyPr/>
                    <a:lstStyle/>
                    <a:p>
                      <a:r>
                        <a:rPr lang="es-CR" dirty="0" smtClean="0"/>
                        <a:t>Vosotros(as) corréis</a:t>
                      </a:r>
                      <a:endParaRPr lang="es-CR" dirty="0"/>
                    </a:p>
                  </a:txBody>
                  <a:tcPr/>
                </a:tc>
              </a:tr>
              <a:tr h="370840">
                <a:tc>
                  <a:txBody>
                    <a:bodyPr/>
                    <a:lstStyle/>
                    <a:p>
                      <a:r>
                        <a:rPr lang="es-CR" dirty="0" smtClean="0"/>
                        <a:t>Él/Ella/Ud.</a:t>
                      </a:r>
                      <a:endParaRPr lang="es-CR" dirty="0"/>
                    </a:p>
                  </a:txBody>
                  <a:tcPr/>
                </a:tc>
                <a:tc>
                  <a:txBody>
                    <a:bodyPr/>
                    <a:lstStyle/>
                    <a:p>
                      <a:r>
                        <a:rPr lang="es-CR" dirty="0" smtClean="0"/>
                        <a:t>Ellos/Ellas/Uds.</a:t>
                      </a:r>
                      <a:endParaRPr lang="es-CR"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331264883"/>
              </p:ext>
            </p:extLst>
          </p:nvPr>
        </p:nvGraphicFramePr>
        <p:xfrm>
          <a:off x="677333" y="5750560"/>
          <a:ext cx="9613900" cy="1107440"/>
        </p:xfrm>
        <a:graphic>
          <a:graphicData uri="http://schemas.openxmlformats.org/drawingml/2006/table">
            <a:tbl>
              <a:tblPr firstRow="1" bandRow="1">
                <a:tableStyleId>{1FECB4D8-DB02-4DC6-A0A2-4F2EBAE1DC90}</a:tableStyleId>
              </a:tblPr>
              <a:tblGrid>
                <a:gridCol w="4806950"/>
                <a:gridCol w="4806950"/>
              </a:tblGrid>
              <a:tr h="0">
                <a:tc>
                  <a:txBody>
                    <a:bodyPr/>
                    <a:lstStyle/>
                    <a:p>
                      <a:r>
                        <a:rPr lang="es-CR" dirty="0" smtClean="0"/>
                        <a:t>Yo</a:t>
                      </a:r>
                    </a:p>
                  </a:txBody>
                  <a:tcPr/>
                </a:tc>
                <a:tc>
                  <a:txBody>
                    <a:bodyPr/>
                    <a:lstStyle/>
                    <a:p>
                      <a:r>
                        <a:rPr lang="es-CR" dirty="0" smtClean="0"/>
                        <a:t>Nosotros(as)</a:t>
                      </a:r>
                      <a:endParaRPr lang="es-CR" dirty="0"/>
                    </a:p>
                  </a:txBody>
                  <a:tcPr/>
                </a:tc>
              </a:tr>
              <a:tr h="370840">
                <a:tc>
                  <a:txBody>
                    <a:bodyPr/>
                    <a:lstStyle/>
                    <a:p>
                      <a:r>
                        <a:rPr lang="es-CR" dirty="0" smtClean="0"/>
                        <a:t>Tú </a:t>
                      </a:r>
                      <a:endParaRPr lang="es-CR" dirty="0"/>
                    </a:p>
                  </a:txBody>
                  <a:tcPr/>
                </a:tc>
                <a:tc>
                  <a:txBody>
                    <a:bodyPr/>
                    <a:lstStyle/>
                    <a:p>
                      <a:r>
                        <a:rPr lang="es-CR" dirty="0" smtClean="0"/>
                        <a:t>Vosotros(as)  abrís</a:t>
                      </a:r>
                      <a:endParaRPr lang="es-CR" dirty="0"/>
                    </a:p>
                  </a:txBody>
                  <a:tcPr/>
                </a:tc>
              </a:tr>
              <a:tr h="370840">
                <a:tc>
                  <a:txBody>
                    <a:bodyPr/>
                    <a:lstStyle/>
                    <a:p>
                      <a:r>
                        <a:rPr lang="es-CR" dirty="0" smtClean="0"/>
                        <a:t>Él/Ella/Ud.</a:t>
                      </a:r>
                      <a:endParaRPr lang="es-CR" dirty="0"/>
                    </a:p>
                  </a:txBody>
                  <a:tcPr/>
                </a:tc>
                <a:tc>
                  <a:txBody>
                    <a:bodyPr/>
                    <a:lstStyle/>
                    <a:p>
                      <a:r>
                        <a:rPr lang="es-CR" dirty="0" smtClean="0"/>
                        <a:t>Ellos/Ellas/Uds.</a:t>
                      </a:r>
                      <a:endParaRPr lang="es-CR" dirty="0"/>
                    </a:p>
                  </a:txBody>
                  <a:tcPr/>
                </a:tc>
              </a:tr>
            </a:tbl>
          </a:graphicData>
        </a:graphic>
      </p:graphicFrame>
    </p:spTree>
    <p:extLst>
      <p:ext uri="{BB962C8B-B14F-4D97-AF65-F5344CB8AC3E}">
        <p14:creationId xmlns:p14="http://schemas.microsoft.com/office/powerpoint/2010/main" val="3524866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Mi familia</a:t>
            </a:r>
            <a:endParaRPr lang="es-CR" dirty="0"/>
          </a:p>
        </p:txBody>
      </p:sp>
      <p:pic>
        <p:nvPicPr>
          <p:cNvPr id="2050" name="Picture 2" descr="https://scontent-atl1-1.xx.fbcdn.net/hphotos-xft1/v/t1.0-9/1923226_59545761530_2932033_n.jpg?oh=cf3e2becc85361cd7a6069f2f414e2ca&amp;oe=5635CCB8"/>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88394" y="2160588"/>
            <a:ext cx="5175249" cy="38814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wilstar.com/wp-content/uploads/2015/05/st-patricks-da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87022" y="436777"/>
            <a:ext cx="3044221" cy="24353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12286" y="6068965"/>
            <a:ext cx="4123245" cy="461665"/>
          </a:xfrm>
          <a:prstGeom prst="rect">
            <a:avLst/>
          </a:prstGeom>
        </p:spPr>
        <p:txBody>
          <a:bodyPr wrap="none">
            <a:spAutoFit/>
          </a:bodyPr>
          <a:lstStyle/>
          <a:p>
            <a:r>
              <a:rPr lang="en-US" sz="2400" dirty="0"/>
              <a:t>¿</a:t>
            </a:r>
            <a:r>
              <a:rPr lang="es-CR" sz="2400" dirty="0"/>
              <a:t>Como describe su hermana?</a:t>
            </a:r>
          </a:p>
        </p:txBody>
      </p:sp>
      <p:sp>
        <p:nvSpPr>
          <p:cNvPr id="5" name="Rectangle 4"/>
          <p:cNvSpPr/>
          <p:nvPr/>
        </p:nvSpPr>
        <p:spPr>
          <a:xfrm>
            <a:off x="8320364" y="3361565"/>
            <a:ext cx="4017446" cy="461665"/>
          </a:xfrm>
          <a:prstGeom prst="rect">
            <a:avLst/>
          </a:prstGeom>
        </p:spPr>
        <p:txBody>
          <a:bodyPr wrap="none">
            <a:spAutoFit/>
          </a:bodyPr>
          <a:lstStyle/>
          <a:p>
            <a:r>
              <a:rPr lang="es-CR" sz="2400" dirty="0"/>
              <a:t>¿Cuando es su cumpleaños? </a:t>
            </a:r>
          </a:p>
        </p:txBody>
      </p:sp>
    </p:spTree>
    <p:extLst>
      <p:ext uri="{BB962C8B-B14F-4D97-AF65-F5344CB8AC3E}">
        <p14:creationId xmlns:p14="http://schemas.microsoft.com/office/powerpoint/2010/main" val="18560430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Anuncios</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err="1" smtClean="0"/>
              <a:t>Tardy</a:t>
            </a:r>
            <a:r>
              <a:rPr lang="es-CR" sz="2400" dirty="0" smtClean="0"/>
              <a:t> </a:t>
            </a:r>
            <a:r>
              <a:rPr lang="es-CR" sz="2400" dirty="0" err="1" smtClean="0"/>
              <a:t>Policy</a:t>
            </a:r>
            <a:endParaRPr lang="es-CR" sz="2400" dirty="0" smtClean="0"/>
          </a:p>
          <a:p>
            <a:pPr marL="0" indent="0">
              <a:buNone/>
            </a:pPr>
            <a:r>
              <a:rPr lang="es-CR" sz="2400" dirty="0" err="1" smtClean="0"/>
              <a:t>Participation</a:t>
            </a:r>
            <a:r>
              <a:rPr lang="es-CR" sz="2400" dirty="0" smtClean="0"/>
              <a:t> Grade</a:t>
            </a:r>
          </a:p>
          <a:p>
            <a:pPr marL="0" indent="0">
              <a:buNone/>
            </a:pPr>
            <a:r>
              <a:rPr lang="es-CR" sz="2400" dirty="0" err="1" smtClean="0"/>
              <a:t>Signed</a:t>
            </a:r>
            <a:r>
              <a:rPr lang="es-CR" sz="2400" dirty="0" smtClean="0"/>
              <a:t> Syllabus</a:t>
            </a:r>
          </a:p>
          <a:p>
            <a:pPr marL="0" indent="0">
              <a:buNone/>
            </a:pPr>
            <a:r>
              <a:rPr lang="es-CR" sz="2400" dirty="0" err="1" smtClean="0"/>
              <a:t>Raffle</a:t>
            </a:r>
            <a:r>
              <a:rPr lang="es-CR" sz="2400" dirty="0" smtClean="0"/>
              <a:t> tickets</a:t>
            </a:r>
          </a:p>
        </p:txBody>
      </p:sp>
    </p:spTree>
    <p:extLst>
      <p:ext uri="{BB962C8B-B14F-4D97-AF65-F5344CB8AC3E}">
        <p14:creationId xmlns:p14="http://schemas.microsoft.com/office/powerpoint/2010/main" val="27090406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Duolingo</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Registrase para la clase de señorita </a:t>
            </a:r>
            <a:r>
              <a:rPr lang="es-CR" sz="2400" dirty="0"/>
              <a:t>E</a:t>
            </a:r>
            <a:r>
              <a:rPr lang="es-CR" sz="2400" dirty="0" smtClean="0"/>
              <a:t>vans</a:t>
            </a:r>
            <a:endParaRPr lang="es-CR" sz="2400" dirty="0"/>
          </a:p>
          <a:p>
            <a:pPr marL="0" indent="0">
              <a:buNone/>
            </a:pPr>
            <a:r>
              <a:rPr lang="es-CR" sz="2400" dirty="0" smtClean="0">
                <a:hlinkClick r:id="rId2"/>
              </a:rPr>
              <a:t>http://screencast-o-matic.com/watch/cDjtoojcD2</a:t>
            </a:r>
            <a:endParaRPr lang="es-CR" sz="2400" dirty="0" smtClean="0"/>
          </a:p>
          <a:p>
            <a:pPr marL="0" indent="0">
              <a:buNone/>
            </a:pPr>
            <a:endParaRPr lang="es-CR" sz="2400" dirty="0"/>
          </a:p>
          <a:p>
            <a:pPr marL="0" indent="0">
              <a:buNone/>
            </a:pPr>
            <a:r>
              <a:rPr lang="es-CR" sz="2400" dirty="0" smtClean="0"/>
              <a:t>Mi usuario: hevans312 </a:t>
            </a:r>
          </a:p>
        </p:txBody>
      </p:sp>
    </p:spTree>
    <p:extLst>
      <p:ext uri="{BB962C8B-B14F-4D97-AF65-F5344CB8AC3E}">
        <p14:creationId xmlns:p14="http://schemas.microsoft.com/office/powerpoint/2010/main" val="33157443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Kahoot</a:t>
            </a:r>
            <a:endParaRPr lang="es-CR" dirty="0"/>
          </a:p>
        </p:txBody>
      </p:sp>
      <p:sp>
        <p:nvSpPr>
          <p:cNvPr id="3" name="Content Placeholder 2"/>
          <p:cNvSpPr>
            <a:spLocks noGrp="1"/>
          </p:cNvSpPr>
          <p:nvPr>
            <p:ph idx="1"/>
          </p:nvPr>
        </p:nvSpPr>
        <p:spPr/>
        <p:txBody>
          <a:bodyPr>
            <a:normAutofit/>
          </a:bodyPr>
          <a:lstStyle/>
          <a:p>
            <a:pPr marL="0" indent="0">
              <a:buNone/>
            </a:pPr>
            <a:r>
              <a:rPr lang="es-CR" sz="2400" dirty="0" smtClean="0"/>
              <a:t>Saquen su tecnología y jueguen. Si no tiene tecnología puede usar la computadora. Los cinco ganadores reciben un boleto de rifa.</a:t>
            </a:r>
          </a:p>
          <a:p>
            <a:pPr marL="0" indent="0">
              <a:buNone/>
            </a:pPr>
            <a:endParaRPr lang="es-CR" sz="2400" dirty="0" smtClean="0"/>
          </a:p>
          <a:p>
            <a:pPr marL="0" indent="0">
              <a:buNone/>
            </a:pPr>
            <a:r>
              <a:rPr lang="es-CR" sz="2400" dirty="0">
                <a:hlinkClick r:id="rId2"/>
              </a:rPr>
              <a:t>https://play.kahoot.it/#/?</a:t>
            </a:r>
            <a:r>
              <a:rPr lang="es-CR" sz="2400" dirty="0" smtClean="0">
                <a:hlinkClick r:id="rId2"/>
              </a:rPr>
              <a:t>quizId=a9280a8e-28c0-4075-87e0-0c76dee21182</a:t>
            </a:r>
            <a:r>
              <a:rPr lang="es-CR" sz="2400" dirty="0" smtClean="0"/>
              <a:t> </a:t>
            </a:r>
            <a:endParaRPr lang="es-CR" sz="2400" dirty="0"/>
          </a:p>
          <a:p>
            <a:pPr marL="0" indent="0">
              <a:buNone/>
            </a:pPr>
            <a:endParaRPr lang="es-CR" sz="2400" dirty="0"/>
          </a:p>
          <a:p>
            <a:pPr marL="0" indent="0">
              <a:buNone/>
            </a:pPr>
            <a:endParaRPr lang="es-CR" sz="2400" dirty="0"/>
          </a:p>
          <a:p>
            <a:pPr marL="0" indent="0">
              <a:buNone/>
            </a:pPr>
            <a:endParaRPr lang="es-CR" sz="2400" dirty="0" smtClean="0"/>
          </a:p>
        </p:txBody>
      </p:sp>
    </p:spTree>
    <p:extLst>
      <p:ext uri="{BB962C8B-B14F-4D97-AF65-F5344CB8AC3E}">
        <p14:creationId xmlns:p14="http://schemas.microsoft.com/office/powerpoint/2010/main" val="38126173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Verbos comunes </a:t>
            </a:r>
            <a:endParaRPr lang="es-CR" dirty="0"/>
          </a:p>
        </p:txBody>
      </p:sp>
      <p:sp>
        <p:nvSpPr>
          <p:cNvPr id="6" name="Text Placeholder 5"/>
          <p:cNvSpPr>
            <a:spLocks noGrp="1"/>
          </p:cNvSpPr>
          <p:nvPr>
            <p:ph type="body" sz="half" idx="15"/>
          </p:nvPr>
        </p:nvSpPr>
        <p:spPr>
          <a:xfrm>
            <a:off x="680322" y="3022673"/>
            <a:ext cx="3049702" cy="2909811"/>
          </a:xfrm>
        </p:spPr>
        <p:txBody>
          <a:bodyPr>
            <a:noAutofit/>
          </a:bodyPr>
          <a:lstStyle/>
          <a:p>
            <a:r>
              <a:rPr lang="es-CR" sz="2400" dirty="0" smtClean="0"/>
              <a:t>1. Jugar</a:t>
            </a:r>
            <a:endParaRPr lang="es-CR" sz="2400" dirty="0"/>
          </a:p>
          <a:p>
            <a:r>
              <a:rPr lang="es-CR" sz="2400" dirty="0" smtClean="0"/>
              <a:t>2. Comer</a:t>
            </a:r>
            <a:endParaRPr lang="es-CR" sz="2400" dirty="0"/>
          </a:p>
          <a:p>
            <a:r>
              <a:rPr lang="es-CR" sz="2400" dirty="0" smtClean="0"/>
              <a:t>3. Dormir</a:t>
            </a:r>
            <a:endParaRPr lang="es-CR" sz="2400" dirty="0"/>
          </a:p>
          <a:p>
            <a:r>
              <a:rPr lang="es-CR" sz="2400" dirty="0" smtClean="0"/>
              <a:t>4. Hablar</a:t>
            </a:r>
            <a:endParaRPr lang="es-CR" sz="2400" dirty="0"/>
          </a:p>
          <a:p>
            <a:r>
              <a:rPr lang="es-CR" sz="2400" dirty="0" smtClean="0"/>
              <a:t>5. Bailar</a:t>
            </a:r>
          </a:p>
          <a:p>
            <a:pPr marL="514350" indent="-514350">
              <a:buFont typeface="+mj-lt"/>
              <a:buAutoNum type="arabicPeriod"/>
            </a:pPr>
            <a:endParaRPr lang="es-CR" sz="2800" dirty="0" smtClean="0"/>
          </a:p>
          <a:p>
            <a:r>
              <a:rPr lang="es-CR" sz="2800" dirty="0"/>
              <a:t>	</a:t>
            </a:r>
          </a:p>
        </p:txBody>
      </p:sp>
      <p:sp>
        <p:nvSpPr>
          <p:cNvPr id="7" name="Text Placeholder 6"/>
          <p:cNvSpPr>
            <a:spLocks noGrp="1"/>
          </p:cNvSpPr>
          <p:nvPr>
            <p:ph type="body" sz="half" idx="16"/>
          </p:nvPr>
        </p:nvSpPr>
        <p:spPr>
          <a:xfrm>
            <a:off x="3693462" y="3018971"/>
            <a:ext cx="3063240" cy="2913513"/>
          </a:xfrm>
        </p:spPr>
        <p:txBody>
          <a:bodyPr>
            <a:normAutofit/>
          </a:bodyPr>
          <a:lstStyle/>
          <a:p>
            <a:r>
              <a:rPr lang="es-CR" sz="2400" dirty="0"/>
              <a:t>6. Escribir</a:t>
            </a:r>
          </a:p>
          <a:p>
            <a:r>
              <a:rPr lang="es-CR" sz="2400" dirty="0" smtClean="0"/>
              <a:t>7. Tocar</a:t>
            </a:r>
            <a:endParaRPr lang="es-CR" sz="2400" dirty="0"/>
          </a:p>
          <a:p>
            <a:r>
              <a:rPr lang="es-CR" sz="2400" dirty="0" smtClean="0"/>
              <a:t>8. Caminar</a:t>
            </a:r>
            <a:endParaRPr lang="es-CR" sz="2400" dirty="0"/>
          </a:p>
          <a:p>
            <a:r>
              <a:rPr lang="es-CR" sz="2400" dirty="0" smtClean="0"/>
              <a:t>9. Escuchar</a:t>
            </a:r>
            <a:endParaRPr lang="es-CR" sz="2400" dirty="0"/>
          </a:p>
          <a:p>
            <a:r>
              <a:rPr lang="es-CR" sz="2400" dirty="0" smtClean="0"/>
              <a:t>10. Correr</a:t>
            </a:r>
            <a:endParaRPr lang="es-CR" sz="2400" dirty="0"/>
          </a:p>
          <a:p>
            <a:pPr marL="514350" indent="-514350">
              <a:buFont typeface="Wingdings 3" charset="2"/>
              <a:buAutoNum type="arabicPeriod"/>
            </a:pPr>
            <a:endParaRPr lang="es-CR" sz="2800" dirty="0" smtClean="0"/>
          </a:p>
          <a:p>
            <a:pPr marL="514350" indent="-514350">
              <a:buAutoNum type="arabicPeriod"/>
            </a:pPr>
            <a:endParaRPr lang="es-CR" sz="2800" dirty="0" smtClean="0"/>
          </a:p>
        </p:txBody>
      </p:sp>
      <p:sp>
        <p:nvSpPr>
          <p:cNvPr id="9" name="Text Placeholder 7"/>
          <p:cNvSpPr txBox="1">
            <a:spLocks/>
          </p:cNvSpPr>
          <p:nvPr/>
        </p:nvSpPr>
        <p:spPr>
          <a:xfrm>
            <a:off x="8047969" y="3131530"/>
            <a:ext cx="3070025" cy="3305556"/>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endParaRPr lang="es-CR" sz="2800" dirty="0"/>
          </a:p>
          <a:p>
            <a:endParaRPr lang="es-CR" sz="2800" dirty="0" smtClean="0"/>
          </a:p>
          <a:p>
            <a:endParaRPr lang="es-CR" sz="2400" dirty="0" smtClean="0"/>
          </a:p>
          <a:p>
            <a:endParaRPr lang="es-CR" dirty="0"/>
          </a:p>
        </p:txBody>
      </p:sp>
      <p:sp>
        <p:nvSpPr>
          <p:cNvPr id="14" name="TextBox 13"/>
          <p:cNvSpPr txBox="1"/>
          <p:nvPr/>
        </p:nvSpPr>
        <p:spPr>
          <a:xfrm>
            <a:off x="449634" y="2009219"/>
            <a:ext cx="9550895" cy="830997"/>
          </a:xfrm>
          <a:prstGeom prst="rect">
            <a:avLst/>
          </a:prstGeom>
          <a:noFill/>
        </p:spPr>
        <p:txBody>
          <a:bodyPr wrap="square" rtlCol="0">
            <a:spAutoFit/>
          </a:bodyPr>
          <a:lstStyle/>
          <a:p>
            <a:r>
              <a:rPr lang="es-CR" sz="2400" dirty="0" smtClean="0"/>
              <a:t>Direcciones: Vamos a practicar acciones que corresponden con los verbos.</a:t>
            </a:r>
            <a:endParaRPr lang="es-CR" sz="2400" dirty="0"/>
          </a:p>
        </p:txBody>
      </p:sp>
      <p:sp>
        <p:nvSpPr>
          <p:cNvPr id="3" name="Text Placeholder 2"/>
          <p:cNvSpPr>
            <a:spLocks noGrp="1"/>
          </p:cNvSpPr>
          <p:nvPr>
            <p:ph type="body" sz="half" idx="17"/>
          </p:nvPr>
        </p:nvSpPr>
        <p:spPr>
          <a:xfrm>
            <a:off x="7187124" y="3018971"/>
            <a:ext cx="3070025" cy="2913513"/>
          </a:xfrm>
        </p:spPr>
        <p:txBody>
          <a:bodyPr>
            <a:noAutofit/>
          </a:bodyPr>
          <a:lstStyle/>
          <a:p>
            <a:endParaRPr lang="es-CR" sz="2400" dirty="0"/>
          </a:p>
        </p:txBody>
      </p:sp>
    </p:spTree>
    <p:extLst>
      <p:ext uri="{BB962C8B-B14F-4D97-AF65-F5344CB8AC3E}">
        <p14:creationId xmlns:p14="http://schemas.microsoft.com/office/powerpoint/2010/main" val="950747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smtClean="0"/>
              <a:t>Enrique </a:t>
            </a:r>
            <a:r>
              <a:rPr lang="es-CR" dirty="0"/>
              <a:t>Iglesias – Bailando</a:t>
            </a:r>
            <a:br>
              <a:rPr lang="es-CR" dirty="0"/>
            </a:br>
            <a:r>
              <a:rPr lang="es-CR" sz="2400" dirty="0">
                <a:hlinkClick r:id="rId2"/>
              </a:rPr>
              <a:t>https://</a:t>
            </a:r>
            <a:r>
              <a:rPr lang="es-CR" sz="2400" dirty="0" smtClean="0">
                <a:hlinkClick r:id="rId2"/>
              </a:rPr>
              <a:t>www.youtube.com/watch?v=NUsoVlDFqZg</a:t>
            </a:r>
            <a:r>
              <a:rPr lang="es-CR" sz="2200" dirty="0" smtClean="0"/>
              <a:t> </a:t>
            </a:r>
            <a:endParaRPr lang="es-CR" sz="2200" dirty="0"/>
          </a:p>
        </p:txBody>
      </p:sp>
      <p:sp>
        <p:nvSpPr>
          <p:cNvPr id="3" name="Content Placeholder 2"/>
          <p:cNvSpPr>
            <a:spLocks noGrp="1"/>
          </p:cNvSpPr>
          <p:nvPr>
            <p:ph idx="1"/>
          </p:nvPr>
        </p:nvSpPr>
        <p:spPr/>
        <p:txBody>
          <a:bodyPr>
            <a:normAutofit/>
          </a:bodyPr>
          <a:lstStyle/>
          <a:p>
            <a:pPr marL="0" indent="0">
              <a:buNone/>
            </a:pPr>
            <a:r>
              <a:rPr lang="es-CR" sz="2400" dirty="0"/>
              <a:t>Escuchen a la canción y organicen las letras en el orden de la canción. Después </a:t>
            </a:r>
            <a:r>
              <a:rPr lang="es-CR" sz="2400" dirty="0" smtClean="0"/>
              <a:t>completen actividades A-D en su papel.</a:t>
            </a:r>
          </a:p>
          <a:p>
            <a:pPr marL="457200" indent="-457200">
              <a:buFont typeface="+mj-lt"/>
              <a:buAutoNum type="arabicPeriod"/>
            </a:pPr>
            <a:r>
              <a:rPr lang="es-CR" sz="2400" dirty="0" smtClean="0"/>
              <a:t>¿</a:t>
            </a:r>
            <a:r>
              <a:rPr lang="es-CR" sz="2400" dirty="0"/>
              <a:t>Cómo se llama el cantante</a:t>
            </a:r>
            <a:r>
              <a:rPr lang="es-CR" sz="2400" dirty="0" smtClean="0"/>
              <a:t>?</a:t>
            </a:r>
          </a:p>
          <a:p>
            <a:pPr marL="457200" indent="-457200">
              <a:buFont typeface="+mj-lt"/>
              <a:buAutoNum type="arabicPeriod"/>
            </a:pPr>
            <a:endParaRPr lang="es-CR" sz="2400" dirty="0"/>
          </a:p>
          <a:p>
            <a:pPr marL="457200" indent="-457200">
              <a:buFont typeface="+mj-lt"/>
              <a:buAutoNum type="arabicPeriod"/>
            </a:pPr>
            <a:r>
              <a:rPr lang="es-CR" sz="2400" dirty="0" smtClean="0"/>
              <a:t>¿Cómo se llama la canción?</a:t>
            </a:r>
          </a:p>
          <a:p>
            <a:pPr marL="457200" indent="-457200">
              <a:buFont typeface="+mj-lt"/>
              <a:buAutoNum type="arabicPeriod"/>
            </a:pPr>
            <a:endParaRPr lang="es-CR" sz="2400" dirty="0"/>
          </a:p>
          <a:p>
            <a:pPr marL="457200" indent="-457200">
              <a:buFont typeface="+mj-lt"/>
              <a:buAutoNum type="arabicPeriod"/>
            </a:pPr>
            <a:r>
              <a:rPr lang="es-CR" sz="2400" dirty="0" smtClean="0"/>
              <a:t>¿Qué actividades hacen las personas en el video?</a:t>
            </a:r>
          </a:p>
          <a:p>
            <a:pPr marL="0" indent="0">
              <a:buNone/>
            </a:pPr>
            <a:endParaRPr lang="es-CR" dirty="0"/>
          </a:p>
        </p:txBody>
      </p:sp>
      <p:pic>
        <p:nvPicPr>
          <p:cNvPr id="4" name="Picture 2" descr="http://thumbs.dreamstime.com/t/besar-pares-177703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8086" y="550239"/>
            <a:ext cx="173355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escuelaenlanube.com/download.php?f=http://www.escuelaenlanube.com/wp-content/uploads/2013/02/abraz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22852" y="2257229"/>
            <a:ext cx="2278505" cy="227850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www.cosasdesalud.es/wp-content/uploads/2009/05/trucos_para_mantener_una_boca_sin_arrugas.jpg"/>
          <p:cNvPicPr>
            <a:picLocks noChangeAspect="1" noChangeArrowheads="1"/>
          </p:cNvPicPr>
          <p:nvPr/>
        </p:nvPicPr>
        <p:blipFill rotWithShape="1">
          <a:blip r:embed="rId5">
            <a:extLst>
              <a:ext uri="{28A0092B-C50C-407E-A947-70E740481C1C}">
                <a14:useLocalDpi xmlns:a14="http://schemas.microsoft.com/office/drawing/2010/main" val="0"/>
              </a:ext>
            </a:extLst>
          </a:blip>
          <a:srcRect l="26248"/>
          <a:stretch/>
        </p:blipFill>
        <p:spPr bwMode="auto">
          <a:xfrm>
            <a:off x="9874317" y="4805072"/>
            <a:ext cx="2175577" cy="19542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533116" y="3177645"/>
            <a:ext cx="3724970" cy="1846659"/>
          </a:xfrm>
          <a:prstGeom prst="rect">
            <a:avLst/>
          </a:prstGeom>
          <a:noFill/>
        </p:spPr>
        <p:txBody>
          <a:bodyPr wrap="square" rtlCol="0">
            <a:spAutoFit/>
          </a:bodyPr>
          <a:lstStyle/>
          <a:p>
            <a:r>
              <a:rPr lang="es-CR" sz="2400" dirty="0" smtClean="0"/>
              <a:t>A. Palabras </a:t>
            </a:r>
            <a:r>
              <a:rPr lang="es-CR" sz="2400" dirty="0"/>
              <a:t>importantes:</a:t>
            </a:r>
          </a:p>
          <a:p>
            <a:pPr marL="285750" indent="-285750">
              <a:buFont typeface="Arial" panose="020B0604020202020204" pitchFamily="34" charset="0"/>
              <a:buChar char="•"/>
            </a:pPr>
            <a:r>
              <a:rPr lang="es-CR" sz="2400" dirty="0" smtClean="0"/>
              <a:t>Besar</a:t>
            </a:r>
          </a:p>
          <a:p>
            <a:pPr marL="285750" indent="-285750">
              <a:buFont typeface="Arial" panose="020B0604020202020204" pitchFamily="34" charset="0"/>
              <a:buChar char="•"/>
            </a:pPr>
            <a:r>
              <a:rPr lang="es-CR" sz="2400" dirty="0" smtClean="0"/>
              <a:t>Boca </a:t>
            </a:r>
            <a:endParaRPr lang="es-CR" sz="2400" dirty="0"/>
          </a:p>
          <a:p>
            <a:pPr marL="285750" indent="-285750">
              <a:buFont typeface="Arial" panose="020B0604020202020204" pitchFamily="34" charset="0"/>
              <a:buChar char="•"/>
            </a:pPr>
            <a:r>
              <a:rPr lang="es-CR" sz="2400" dirty="0" smtClean="0"/>
              <a:t>Abrazar</a:t>
            </a:r>
            <a:endParaRPr lang="es-CR" sz="2400" dirty="0"/>
          </a:p>
          <a:p>
            <a:endParaRPr lang="es-CR" dirty="0"/>
          </a:p>
        </p:txBody>
      </p:sp>
      <p:sp>
        <p:nvSpPr>
          <p:cNvPr id="8" name="TextBox 7"/>
          <p:cNvSpPr txBox="1"/>
          <p:nvPr/>
        </p:nvSpPr>
        <p:spPr>
          <a:xfrm>
            <a:off x="1180858" y="3527109"/>
            <a:ext cx="5733143" cy="461665"/>
          </a:xfrm>
          <a:prstGeom prst="rect">
            <a:avLst/>
          </a:prstGeom>
          <a:noFill/>
        </p:spPr>
        <p:txBody>
          <a:bodyPr wrap="square" rtlCol="0">
            <a:spAutoFit/>
          </a:bodyPr>
          <a:lstStyle/>
          <a:p>
            <a:r>
              <a:rPr lang="es-CR" sz="2400" dirty="0" smtClean="0">
                <a:solidFill>
                  <a:schemeClr val="accent1"/>
                </a:solidFill>
              </a:rPr>
              <a:t>Se llama Enrique Iglesias.</a:t>
            </a:r>
            <a:endParaRPr lang="es-CR" sz="2400" dirty="0">
              <a:solidFill>
                <a:schemeClr val="accent1"/>
              </a:solidFill>
            </a:endParaRPr>
          </a:p>
        </p:txBody>
      </p:sp>
      <p:sp>
        <p:nvSpPr>
          <p:cNvPr id="9" name="TextBox 8"/>
          <p:cNvSpPr txBox="1"/>
          <p:nvPr/>
        </p:nvSpPr>
        <p:spPr>
          <a:xfrm>
            <a:off x="1213283" y="4535734"/>
            <a:ext cx="5733143" cy="461665"/>
          </a:xfrm>
          <a:prstGeom prst="rect">
            <a:avLst/>
          </a:prstGeom>
          <a:noFill/>
        </p:spPr>
        <p:txBody>
          <a:bodyPr wrap="square" rtlCol="0">
            <a:spAutoFit/>
          </a:bodyPr>
          <a:lstStyle/>
          <a:p>
            <a:r>
              <a:rPr lang="es-CR" sz="2400" dirty="0" smtClean="0">
                <a:solidFill>
                  <a:schemeClr val="accent1"/>
                </a:solidFill>
              </a:rPr>
              <a:t>Se llama “Bailando.”</a:t>
            </a:r>
            <a:endParaRPr lang="es-CR" sz="2400" dirty="0">
              <a:solidFill>
                <a:schemeClr val="accent1"/>
              </a:solidFill>
            </a:endParaRPr>
          </a:p>
        </p:txBody>
      </p:sp>
      <p:sp>
        <p:nvSpPr>
          <p:cNvPr id="10" name="TextBox 9"/>
          <p:cNvSpPr txBox="1"/>
          <p:nvPr/>
        </p:nvSpPr>
        <p:spPr>
          <a:xfrm>
            <a:off x="1213283" y="5551379"/>
            <a:ext cx="6653460" cy="461665"/>
          </a:xfrm>
          <a:prstGeom prst="rect">
            <a:avLst/>
          </a:prstGeom>
          <a:noFill/>
        </p:spPr>
        <p:txBody>
          <a:bodyPr wrap="square" rtlCol="0">
            <a:spAutoFit/>
          </a:bodyPr>
          <a:lstStyle/>
          <a:p>
            <a:r>
              <a:rPr lang="es-CR" sz="2400" dirty="0" smtClean="0">
                <a:solidFill>
                  <a:schemeClr val="accent1"/>
                </a:solidFill>
              </a:rPr>
              <a:t>Las personas bailan, corren, y cantan.</a:t>
            </a:r>
            <a:endParaRPr lang="es-CR" sz="2400" dirty="0">
              <a:solidFill>
                <a:schemeClr val="accent1"/>
              </a:solidFill>
            </a:endParaRPr>
          </a:p>
        </p:txBody>
      </p:sp>
    </p:spTree>
    <p:extLst>
      <p:ext uri="{BB962C8B-B14F-4D97-AF65-F5344CB8AC3E}">
        <p14:creationId xmlns:p14="http://schemas.microsoft.com/office/powerpoint/2010/main" val="365330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Actividades C &amp; D</a:t>
            </a:r>
            <a:endParaRPr lang="es-CR" dirty="0"/>
          </a:p>
        </p:txBody>
      </p:sp>
      <p:sp>
        <p:nvSpPr>
          <p:cNvPr id="3" name="Content Placeholder 2"/>
          <p:cNvSpPr>
            <a:spLocks noGrp="1"/>
          </p:cNvSpPr>
          <p:nvPr>
            <p:ph idx="1"/>
          </p:nvPr>
        </p:nvSpPr>
        <p:spPr/>
        <p:txBody>
          <a:bodyPr/>
          <a:lstStyle/>
          <a:p>
            <a:pPr marL="0" indent="0">
              <a:buNone/>
            </a:pPr>
            <a:r>
              <a:rPr lang="es-ES" sz="2400" dirty="0" smtClean="0"/>
              <a:t>Escriban </a:t>
            </a:r>
            <a:r>
              <a:rPr lang="es-ES" sz="2400" dirty="0"/>
              <a:t>tres verbos del presente de la canción</a:t>
            </a:r>
            <a:endParaRPr lang="en-US" sz="2400" dirty="0"/>
          </a:p>
          <a:p>
            <a:pPr marL="0" indent="0">
              <a:buNone/>
            </a:pPr>
            <a:r>
              <a:rPr lang="es-CR" sz="2400" dirty="0" smtClean="0"/>
              <a:t>__________    </a:t>
            </a:r>
            <a:r>
              <a:rPr lang="es-CR" sz="2400" dirty="0"/>
              <a:t>__________    </a:t>
            </a:r>
            <a:r>
              <a:rPr lang="es-CR" sz="2400" dirty="0" smtClean="0"/>
              <a:t>__________</a:t>
            </a:r>
            <a:endParaRPr lang="en-US" sz="2400" dirty="0" smtClean="0"/>
          </a:p>
          <a:p>
            <a:pPr marL="0" indent="0">
              <a:buNone/>
            </a:pPr>
            <a:r>
              <a:rPr lang="es-ES" sz="2400" dirty="0" smtClean="0"/>
              <a:t> </a:t>
            </a:r>
            <a:endParaRPr lang="en-US" sz="2400" dirty="0" smtClean="0"/>
          </a:p>
          <a:p>
            <a:pPr marL="0" indent="0">
              <a:buNone/>
            </a:pPr>
            <a:r>
              <a:rPr lang="es-ES" sz="2400" dirty="0" smtClean="0"/>
              <a:t>Escriban tres cognados de la canción</a:t>
            </a:r>
            <a:endParaRPr lang="en-US" sz="2400" dirty="0" smtClean="0"/>
          </a:p>
          <a:p>
            <a:pPr marL="0" indent="0">
              <a:buNone/>
            </a:pPr>
            <a:r>
              <a:rPr lang="es-CR" sz="2400" dirty="0" smtClean="0"/>
              <a:t>__________    </a:t>
            </a:r>
            <a:r>
              <a:rPr lang="es-CR" sz="2400" dirty="0"/>
              <a:t>__________    __________</a:t>
            </a:r>
            <a:endParaRPr lang="en-US" sz="2400" dirty="0"/>
          </a:p>
          <a:p>
            <a:pPr marL="0" indent="0">
              <a:buNone/>
            </a:pPr>
            <a:endParaRPr lang="es-CR" dirty="0"/>
          </a:p>
        </p:txBody>
      </p:sp>
      <p:sp>
        <p:nvSpPr>
          <p:cNvPr id="4" name="TextBox 3"/>
          <p:cNvSpPr txBox="1"/>
          <p:nvPr/>
        </p:nvSpPr>
        <p:spPr>
          <a:xfrm>
            <a:off x="1103085" y="2587898"/>
            <a:ext cx="1132116" cy="461665"/>
          </a:xfrm>
          <a:prstGeom prst="rect">
            <a:avLst/>
          </a:prstGeom>
          <a:noFill/>
        </p:spPr>
        <p:txBody>
          <a:bodyPr wrap="square" rtlCol="0">
            <a:spAutoFit/>
          </a:bodyPr>
          <a:lstStyle/>
          <a:p>
            <a:r>
              <a:rPr lang="es-CR" sz="2400" dirty="0" smtClean="0">
                <a:solidFill>
                  <a:schemeClr val="accent1"/>
                </a:solidFill>
              </a:rPr>
              <a:t>está</a:t>
            </a:r>
            <a:endParaRPr lang="es-CR" sz="2400" dirty="0">
              <a:solidFill>
                <a:schemeClr val="accent1"/>
              </a:solidFill>
            </a:endParaRPr>
          </a:p>
        </p:txBody>
      </p:sp>
      <p:sp>
        <p:nvSpPr>
          <p:cNvPr id="5" name="TextBox 4"/>
          <p:cNvSpPr txBox="1"/>
          <p:nvPr/>
        </p:nvSpPr>
        <p:spPr>
          <a:xfrm>
            <a:off x="3171370" y="2587897"/>
            <a:ext cx="1132116" cy="461665"/>
          </a:xfrm>
          <a:prstGeom prst="rect">
            <a:avLst/>
          </a:prstGeom>
          <a:noFill/>
        </p:spPr>
        <p:txBody>
          <a:bodyPr wrap="square" rtlCol="0">
            <a:spAutoFit/>
          </a:bodyPr>
          <a:lstStyle/>
          <a:p>
            <a:r>
              <a:rPr lang="es-CR" sz="2400" dirty="0" smtClean="0">
                <a:solidFill>
                  <a:schemeClr val="accent1"/>
                </a:solidFill>
              </a:rPr>
              <a:t>puedo</a:t>
            </a:r>
            <a:endParaRPr lang="es-CR" sz="2400" dirty="0">
              <a:solidFill>
                <a:schemeClr val="accent1"/>
              </a:solidFill>
            </a:endParaRPr>
          </a:p>
        </p:txBody>
      </p:sp>
      <p:sp>
        <p:nvSpPr>
          <p:cNvPr id="6" name="TextBox 5"/>
          <p:cNvSpPr txBox="1"/>
          <p:nvPr/>
        </p:nvSpPr>
        <p:spPr>
          <a:xfrm>
            <a:off x="5019212" y="2587897"/>
            <a:ext cx="1132116" cy="461665"/>
          </a:xfrm>
          <a:prstGeom prst="rect">
            <a:avLst/>
          </a:prstGeom>
          <a:noFill/>
        </p:spPr>
        <p:txBody>
          <a:bodyPr wrap="square" rtlCol="0">
            <a:spAutoFit/>
          </a:bodyPr>
          <a:lstStyle/>
          <a:p>
            <a:r>
              <a:rPr lang="es-CR" sz="2400" dirty="0" smtClean="0">
                <a:solidFill>
                  <a:schemeClr val="accent1"/>
                </a:solidFill>
              </a:rPr>
              <a:t>quiero</a:t>
            </a:r>
            <a:endParaRPr lang="es-CR" sz="2400" dirty="0">
              <a:solidFill>
                <a:schemeClr val="accent1"/>
              </a:solidFill>
            </a:endParaRPr>
          </a:p>
        </p:txBody>
      </p:sp>
      <p:sp>
        <p:nvSpPr>
          <p:cNvPr id="7" name="TextBox 6"/>
          <p:cNvSpPr txBox="1"/>
          <p:nvPr/>
        </p:nvSpPr>
        <p:spPr>
          <a:xfrm>
            <a:off x="812800" y="4083797"/>
            <a:ext cx="1712686" cy="461665"/>
          </a:xfrm>
          <a:prstGeom prst="rect">
            <a:avLst/>
          </a:prstGeom>
          <a:noFill/>
        </p:spPr>
        <p:txBody>
          <a:bodyPr wrap="square" rtlCol="0">
            <a:spAutoFit/>
          </a:bodyPr>
          <a:lstStyle/>
          <a:p>
            <a:r>
              <a:rPr lang="es-CR" sz="2400" dirty="0" smtClean="0">
                <a:solidFill>
                  <a:schemeClr val="accent1"/>
                </a:solidFill>
              </a:rPr>
              <a:t>dimensión</a:t>
            </a:r>
            <a:endParaRPr lang="es-CR" sz="2400" dirty="0">
              <a:solidFill>
                <a:schemeClr val="accent1"/>
              </a:solidFill>
            </a:endParaRPr>
          </a:p>
        </p:txBody>
      </p:sp>
      <p:sp>
        <p:nvSpPr>
          <p:cNvPr id="8" name="TextBox 7"/>
          <p:cNvSpPr txBox="1"/>
          <p:nvPr/>
        </p:nvSpPr>
        <p:spPr>
          <a:xfrm>
            <a:off x="3160484" y="4083797"/>
            <a:ext cx="1132116" cy="461665"/>
          </a:xfrm>
          <a:prstGeom prst="rect">
            <a:avLst/>
          </a:prstGeom>
          <a:noFill/>
        </p:spPr>
        <p:txBody>
          <a:bodyPr wrap="square" rtlCol="0">
            <a:spAutoFit/>
          </a:bodyPr>
          <a:lstStyle/>
          <a:p>
            <a:r>
              <a:rPr lang="es-CR" sz="2400" dirty="0" smtClean="0">
                <a:solidFill>
                  <a:schemeClr val="accent1"/>
                </a:solidFill>
              </a:rPr>
              <a:t>Ironía</a:t>
            </a:r>
            <a:endParaRPr lang="es-CR" sz="2400" dirty="0">
              <a:solidFill>
                <a:schemeClr val="accent1"/>
              </a:solidFill>
            </a:endParaRPr>
          </a:p>
        </p:txBody>
      </p:sp>
      <p:sp>
        <p:nvSpPr>
          <p:cNvPr id="9" name="TextBox 8"/>
          <p:cNvSpPr txBox="1"/>
          <p:nvPr/>
        </p:nvSpPr>
        <p:spPr>
          <a:xfrm>
            <a:off x="4768607" y="4083796"/>
            <a:ext cx="1633325" cy="461665"/>
          </a:xfrm>
          <a:prstGeom prst="rect">
            <a:avLst/>
          </a:prstGeom>
          <a:noFill/>
        </p:spPr>
        <p:txBody>
          <a:bodyPr wrap="square" rtlCol="0">
            <a:spAutoFit/>
          </a:bodyPr>
          <a:lstStyle/>
          <a:p>
            <a:r>
              <a:rPr lang="es-CR" sz="2400" dirty="0" smtClean="0">
                <a:solidFill>
                  <a:schemeClr val="accent1"/>
                </a:solidFill>
              </a:rPr>
              <a:t>Fantasía </a:t>
            </a:r>
            <a:endParaRPr lang="es-CR" sz="2400" dirty="0">
              <a:solidFill>
                <a:schemeClr val="accent1"/>
              </a:solidFill>
            </a:endParaRPr>
          </a:p>
        </p:txBody>
      </p:sp>
    </p:spTree>
    <p:extLst>
      <p:ext uri="{BB962C8B-B14F-4D97-AF65-F5344CB8AC3E}">
        <p14:creationId xmlns:p14="http://schemas.microsoft.com/office/powerpoint/2010/main" val="116439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solidFill>
                  <a:schemeClr val="accent1"/>
                </a:solidFill>
              </a:rPr>
              <a:t>Rifa!</a:t>
            </a:r>
            <a:endParaRPr lang="es-CR" dirty="0">
              <a:solidFill>
                <a:schemeClr val="accent1"/>
              </a:solidFill>
            </a:endParaRPr>
          </a:p>
        </p:txBody>
      </p:sp>
      <p:sp>
        <p:nvSpPr>
          <p:cNvPr id="3" name="Text Placeholder 2"/>
          <p:cNvSpPr>
            <a:spLocks noGrp="1"/>
          </p:cNvSpPr>
          <p:nvPr>
            <p:ph type="body" idx="1"/>
          </p:nvPr>
        </p:nvSpPr>
        <p:spPr/>
        <p:txBody>
          <a:bodyPr/>
          <a:lstStyle/>
          <a:p>
            <a:pPr marL="0" indent="0">
              <a:buNone/>
            </a:pPr>
            <a:endParaRPr lang="es-CR" sz="2400" dirty="0"/>
          </a:p>
          <a:p>
            <a:pPr marL="0" indent="0">
              <a:buNone/>
            </a:pPr>
            <a:endParaRPr lang="es-CR" dirty="0"/>
          </a:p>
        </p:txBody>
      </p:sp>
    </p:spTree>
    <p:extLst>
      <p:ext uri="{BB962C8B-B14F-4D97-AF65-F5344CB8AC3E}">
        <p14:creationId xmlns:p14="http://schemas.microsoft.com/office/powerpoint/2010/main" val="2148783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Mis pasatiempos</a:t>
            </a:r>
            <a:endParaRPr lang="es-CR" dirty="0"/>
          </a:p>
        </p:txBody>
      </p:sp>
      <p:pic>
        <p:nvPicPr>
          <p:cNvPr id="3074" name="Picture 2" descr="http://www.shorelinearts.net/wp-content/uploads/2015/05/salsa-dance-style-music-660x318.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48113" y="2160588"/>
            <a:ext cx="8055812" cy="38814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capoeira-connection.com/p4c/wp-content/uploads/2011/08/bandeira-brasilei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0584" y="156392"/>
            <a:ext cx="3294185" cy="20580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60230" y="6253631"/>
            <a:ext cx="2997937" cy="461665"/>
          </a:xfrm>
          <a:prstGeom prst="rect">
            <a:avLst/>
          </a:prstGeom>
        </p:spPr>
        <p:txBody>
          <a:bodyPr wrap="none">
            <a:spAutoFit/>
          </a:bodyPr>
          <a:lstStyle/>
          <a:p>
            <a:r>
              <a:rPr lang="es-CR" sz="2400" dirty="0" smtClean="0"/>
              <a:t>¿Que le gusta hacer?</a:t>
            </a:r>
            <a:endParaRPr lang="es-CR" sz="2400" dirty="0"/>
          </a:p>
        </p:txBody>
      </p:sp>
      <p:sp>
        <p:nvSpPr>
          <p:cNvPr id="6" name="Rectangle 5"/>
          <p:cNvSpPr/>
          <p:nvPr/>
        </p:nvSpPr>
        <p:spPr>
          <a:xfrm>
            <a:off x="8596140" y="2444624"/>
            <a:ext cx="3499676" cy="461665"/>
          </a:xfrm>
          <a:prstGeom prst="rect">
            <a:avLst/>
          </a:prstGeom>
        </p:spPr>
        <p:txBody>
          <a:bodyPr wrap="none">
            <a:spAutoFit/>
          </a:bodyPr>
          <a:lstStyle/>
          <a:p>
            <a:r>
              <a:rPr lang="es-CR" sz="2400" dirty="0" smtClean="0"/>
              <a:t>¿Cuántas idiomas habla?</a:t>
            </a:r>
            <a:endParaRPr lang="es-CR" sz="2400" dirty="0"/>
          </a:p>
        </p:txBody>
      </p:sp>
    </p:spTree>
    <p:extLst>
      <p:ext uri="{BB962C8B-B14F-4D97-AF65-F5344CB8AC3E}">
        <p14:creationId xmlns:p14="http://schemas.microsoft.com/office/powerpoint/2010/main" val="571503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s-CR" dirty="0"/>
              <a:t>Quien es señorita Evans?</a:t>
            </a:r>
          </a:p>
        </p:txBody>
      </p:sp>
      <p:sp>
        <p:nvSpPr>
          <p:cNvPr id="3" name="Content Placeholder 2"/>
          <p:cNvSpPr>
            <a:spLocks noGrp="1"/>
          </p:cNvSpPr>
          <p:nvPr>
            <p:ph sz="half" idx="1"/>
          </p:nvPr>
        </p:nvSpPr>
        <p:spPr>
          <a:xfrm>
            <a:off x="411864" y="1799771"/>
            <a:ext cx="4381362" cy="5058229"/>
          </a:xfrm>
        </p:spPr>
        <p:txBody>
          <a:bodyPr>
            <a:normAutofit lnSpcReduction="10000"/>
          </a:bodyPr>
          <a:lstStyle/>
          <a:p>
            <a:pPr marL="0" indent="0">
              <a:buNone/>
            </a:pPr>
            <a:r>
              <a:rPr lang="es-CR" sz="2400" dirty="0"/>
              <a:t>¿De donde es señorita Evans? </a:t>
            </a:r>
          </a:p>
          <a:p>
            <a:pPr>
              <a:buFont typeface="+mj-lt"/>
              <a:buAutoNum type="alphaUcPeriod"/>
            </a:pPr>
            <a:r>
              <a:rPr lang="es-CR" sz="2400" dirty="0" smtClean="0"/>
              <a:t>Raleigh, Carolina Del Norte</a:t>
            </a:r>
            <a:endParaRPr lang="es-CR" sz="2400" dirty="0"/>
          </a:p>
          <a:p>
            <a:pPr>
              <a:buFont typeface="+mj-lt"/>
              <a:buAutoNum type="alphaUcPeriod"/>
            </a:pPr>
            <a:r>
              <a:rPr lang="es-CR" sz="2400" dirty="0"/>
              <a:t>Filadelfia, Pensilvania</a:t>
            </a:r>
          </a:p>
          <a:p>
            <a:pPr>
              <a:buFont typeface="+mj-lt"/>
              <a:buAutoNum type="alphaUcPeriod"/>
            </a:pPr>
            <a:r>
              <a:rPr lang="es-CR" sz="2400" dirty="0" err="1"/>
              <a:t>Ithaca</a:t>
            </a:r>
            <a:r>
              <a:rPr lang="es-CR" sz="2400" dirty="0"/>
              <a:t>, Nueva </a:t>
            </a:r>
            <a:r>
              <a:rPr lang="es-CR" sz="2400" dirty="0" smtClean="0"/>
              <a:t>York</a:t>
            </a:r>
          </a:p>
          <a:p>
            <a:pPr>
              <a:buFont typeface="+mj-lt"/>
              <a:buAutoNum type="alphaUcPeriod"/>
            </a:pPr>
            <a:r>
              <a:rPr lang="es-CR" sz="2400" dirty="0" smtClean="0"/>
              <a:t>Orlando, Florida</a:t>
            </a:r>
            <a:endParaRPr lang="es-CR" sz="2400" dirty="0"/>
          </a:p>
          <a:p>
            <a:pPr marL="0" indent="0">
              <a:buNone/>
            </a:pPr>
            <a:endParaRPr lang="en-US" sz="2400" dirty="0"/>
          </a:p>
          <a:p>
            <a:pPr marL="0" indent="0">
              <a:buNone/>
            </a:pPr>
            <a:r>
              <a:rPr lang="en-US" sz="2400" dirty="0"/>
              <a:t>¿</a:t>
            </a:r>
            <a:r>
              <a:rPr lang="es-CR" sz="2400" dirty="0"/>
              <a:t>En cual país </a:t>
            </a:r>
            <a:r>
              <a:rPr lang="es-CR" sz="2400" dirty="0" smtClean="0"/>
              <a:t>vivió Srta. Evans?</a:t>
            </a:r>
            <a:endParaRPr lang="es-CR" sz="2400" dirty="0"/>
          </a:p>
          <a:p>
            <a:pPr>
              <a:buFont typeface="+mj-lt"/>
              <a:buAutoNum type="alphaUcPeriod"/>
            </a:pPr>
            <a:r>
              <a:rPr lang="es-CR" sz="2400" dirty="0"/>
              <a:t>Cuba</a:t>
            </a:r>
          </a:p>
          <a:p>
            <a:pPr>
              <a:buFont typeface="+mj-lt"/>
              <a:buAutoNum type="alphaUcPeriod"/>
            </a:pPr>
            <a:r>
              <a:rPr lang="es-CR" sz="2400" dirty="0"/>
              <a:t>Colombia</a:t>
            </a:r>
          </a:p>
          <a:p>
            <a:pPr>
              <a:buFont typeface="+mj-lt"/>
              <a:buAutoNum type="alphaUcPeriod"/>
            </a:pPr>
            <a:r>
              <a:rPr lang="es-CR" sz="2400" dirty="0"/>
              <a:t>Costa </a:t>
            </a:r>
            <a:r>
              <a:rPr lang="es-CR" sz="2400" dirty="0" smtClean="0"/>
              <a:t>Rica</a:t>
            </a:r>
          </a:p>
          <a:p>
            <a:pPr>
              <a:buFont typeface="+mj-lt"/>
              <a:buAutoNum type="alphaUcPeriod"/>
            </a:pPr>
            <a:r>
              <a:rPr lang="es-CR" sz="2400" dirty="0" smtClean="0"/>
              <a:t>Nicaragua</a:t>
            </a:r>
            <a:endParaRPr lang="es-CR" sz="2400" dirty="0"/>
          </a:p>
          <a:p>
            <a:endParaRPr lang="es-CR" dirty="0"/>
          </a:p>
        </p:txBody>
      </p:sp>
      <p:sp>
        <p:nvSpPr>
          <p:cNvPr id="4" name="Content Placeholder 3"/>
          <p:cNvSpPr>
            <a:spLocks noGrp="1"/>
          </p:cNvSpPr>
          <p:nvPr>
            <p:ph sz="half" idx="2"/>
          </p:nvPr>
        </p:nvSpPr>
        <p:spPr>
          <a:xfrm>
            <a:off x="5089969" y="1799772"/>
            <a:ext cx="5432888" cy="5058228"/>
          </a:xfrm>
        </p:spPr>
        <p:txBody>
          <a:bodyPr>
            <a:normAutofit lnSpcReduction="10000"/>
          </a:bodyPr>
          <a:lstStyle/>
          <a:p>
            <a:pPr marL="0" indent="0">
              <a:buNone/>
            </a:pPr>
            <a:r>
              <a:rPr lang="en-US" sz="2400" dirty="0"/>
              <a:t>¿</a:t>
            </a:r>
            <a:r>
              <a:rPr lang="es-CR" sz="2400" dirty="0" smtClean="0"/>
              <a:t>Cuántas idiomas habla Srta. Evans?</a:t>
            </a:r>
            <a:endParaRPr lang="es-CR" sz="2400" dirty="0"/>
          </a:p>
          <a:p>
            <a:pPr>
              <a:buFont typeface="+mj-lt"/>
              <a:buAutoNum type="alphaUcPeriod"/>
            </a:pPr>
            <a:r>
              <a:rPr lang="es-CR" sz="2400" dirty="0" smtClean="0"/>
              <a:t>Dos</a:t>
            </a:r>
            <a:endParaRPr lang="es-CR" sz="2400" dirty="0"/>
          </a:p>
          <a:p>
            <a:pPr>
              <a:buFont typeface="+mj-lt"/>
              <a:buAutoNum type="alphaUcPeriod"/>
            </a:pPr>
            <a:r>
              <a:rPr lang="es-CR" sz="2400" dirty="0" smtClean="0"/>
              <a:t>Cuatro</a:t>
            </a:r>
            <a:endParaRPr lang="es-CR" sz="2400" dirty="0"/>
          </a:p>
          <a:p>
            <a:pPr>
              <a:buFont typeface="+mj-lt"/>
              <a:buAutoNum type="alphaUcPeriod"/>
            </a:pPr>
            <a:r>
              <a:rPr lang="es-CR" sz="2400" dirty="0" smtClean="0"/>
              <a:t>Cinco</a:t>
            </a:r>
          </a:p>
          <a:p>
            <a:pPr>
              <a:buFont typeface="+mj-lt"/>
              <a:buAutoNum type="alphaUcPeriod"/>
            </a:pPr>
            <a:r>
              <a:rPr lang="es-CR" sz="2400" dirty="0" smtClean="0"/>
              <a:t>Uno</a:t>
            </a:r>
            <a:endParaRPr lang="es-CR" sz="2400" dirty="0"/>
          </a:p>
          <a:p>
            <a:pPr marL="0" indent="0">
              <a:buNone/>
            </a:pPr>
            <a:endParaRPr lang="es-CR" sz="2400" dirty="0"/>
          </a:p>
          <a:p>
            <a:pPr marL="0" indent="0">
              <a:buNone/>
            </a:pPr>
            <a:r>
              <a:rPr lang="es-CR" sz="2400" dirty="0"/>
              <a:t>¿Cuando es su cumpleaños? </a:t>
            </a:r>
          </a:p>
          <a:p>
            <a:pPr>
              <a:buFont typeface="+mj-lt"/>
              <a:buAutoNum type="alphaUcPeriod"/>
            </a:pPr>
            <a:r>
              <a:rPr lang="es-CR" sz="2400" dirty="0"/>
              <a:t>Marzo</a:t>
            </a:r>
          </a:p>
          <a:p>
            <a:pPr>
              <a:buFont typeface="+mj-lt"/>
              <a:buAutoNum type="alphaUcPeriod"/>
            </a:pPr>
            <a:r>
              <a:rPr lang="es-CR" sz="2400" dirty="0"/>
              <a:t>Junio</a:t>
            </a:r>
          </a:p>
          <a:p>
            <a:pPr>
              <a:buFont typeface="+mj-lt"/>
              <a:buAutoNum type="alphaUcPeriod"/>
            </a:pPr>
            <a:r>
              <a:rPr lang="es-CR" sz="2400" dirty="0" smtClean="0"/>
              <a:t>Agosto</a:t>
            </a:r>
          </a:p>
          <a:p>
            <a:pPr>
              <a:buFont typeface="+mj-lt"/>
              <a:buAutoNum type="alphaUcPeriod"/>
            </a:pPr>
            <a:r>
              <a:rPr lang="es-CR" sz="2400" dirty="0" smtClean="0"/>
              <a:t>Septiembre</a:t>
            </a:r>
            <a:endParaRPr lang="es-CR" sz="2400" dirty="0"/>
          </a:p>
          <a:p>
            <a:endParaRPr lang="es-CR" dirty="0"/>
          </a:p>
        </p:txBody>
      </p:sp>
      <p:sp>
        <p:nvSpPr>
          <p:cNvPr id="5" name="Oval 4"/>
          <p:cNvSpPr/>
          <p:nvPr/>
        </p:nvSpPr>
        <p:spPr>
          <a:xfrm>
            <a:off x="411863" y="2656113"/>
            <a:ext cx="3681165" cy="464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6" name="Oval 5"/>
          <p:cNvSpPr/>
          <p:nvPr/>
        </p:nvSpPr>
        <p:spPr>
          <a:xfrm>
            <a:off x="229421" y="5871028"/>
            <a:ext cx="2397665" cy="464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Oval 6"/>
          <p:cNvSpPr/>
          <p:nvPr/>
        </p:nvSpPr>
        <p:spPr>
          <a:xfrm>
            <a:off x="4975669" y="2656113"/>
            <a:ext cx="1831532" cy="464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Oval 7"/>
          <p:cNvSpPr/>
          <p:nvPr/>
        </p:nvSpPr>
        <p:spPr>
          <a:xfrm>
            <a:off x="4975668" y="4942113"/>
            <a:ext cx="1715417" cy="464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140218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solidFill>
                  <a:schemeClr val="accent1"/>
                </a:solidFill>
              </a:rPr>
              <a:t>Juego de nombres</a:t>
            </a:r>
            <a:endParaRPr lang="es-CR" dirty="0">
              <a:solidFill>
                <a:schemeClr val="accent1"/>
              </a:solidFill>
            </a:endParaRPr>
          </a:p>
        </p:txBody>
      </p:sp>
      <p:sp>
        <p:nvSpPr>
          <p:cNvPr id="3" name="Text Placeholder 2"/>
          <p:cNvSpPr>
            <a:spLocks noGrp="1"/>
          </p:cNvSpPr>
          <p:nvPr>
            <p:ph type="body" idx="1"/>
          </p:nvPr>
        </p:nvSpPr>
        <p:spPr/>
        <p:txBody>
          <a:bodyPr/>
          <a:lstStyle/>
          <a:p>
            <a:pPr marL="0" indent="0">
              <a:buNone/>
            </a:pPr>
            <a:r>
              <a:rPr lang="es-CR" sz="2400" dirty="0" smtClean="0"/>
              <a:t>Formen un círculo de todas las personas en la clase. La persona con la pelota dice su nombre y los nombres de las personas antes también. Finalmente, pregunte el nombre de la próxima persona.</a:t>
            </a:r>
          </a:p>
          <a:p>
            <a:pPr marL="0" indent="0">
              <a:buNone/>
            </a:pPr>
            <a:endParaRPr lang="es-CR" sz="2400" dirty="0" smtClean="0"/>
          </a:p>
          <a:p>
            <a:pPr marL="0" indent="0">
              <a:buNone/>
            </a:pPr>
            <a:r>
              <a:rPr lang="es-CR" sz="2400" dirty="0" smtClean="0"/>
              <a:t>P1:(Yo) me llamo ________.</a:t>
            </a:r>
          </a:p>
          <a:p>
            <a:pPr marL="0" indent="0">
              <a:buNone/>
            </a:pPr>
            <a:r>
              <a:rPr lang="es-CR" sz="2400" dirty="0"/>
              <a:t>	</a:t>
            </a:r>
            <a:r>
              <a:rPr lang="es-CR" sz="2400" dirty="0" smtClean="0"/>
              <a:t>(Él/Ella) </a:t>
            </a:r>
            <a:r>
              <a:rPr lang="es-CR" sz="2400" dirty="0"/>
              <a:t>se llama </a:t>
            </a:r>
            <a:r>
              <a:rPr lang="es-CR" sz="2400" dirty="0" smtClean="0"/>
              <a:t>_______.</a:t>
            </a:r>
          </a:p>
          <a:p>
            <a:pPr marL="0" indent="0">
              <a:buNone/>
            </a:pPr>
            <a:r>
              <a:rPr lang="en-US" sz="2400" dirty="0" smtClean="0"/>
              <a:t>	¿</a:t>
            </a:r>
            <a:r>
              <a:rPr lang="es-CR" sz="2400" dirty="0" smtClean="0"/>
              <a:t>Como te llamas (tú)?</a:t>
            </a:r>
          </a:p>
        </p:txBody>
      </p:sp>
    </p:spTree>
    <p:extLst>
      <p:ext uri="{BB962C8B-B14F-4D97-AF65-F5344CB8AC3E}">
        <p14:creationId xmlns:p14="http://schemas.microsoft.com/office/powerpoint/2010/main" val="3413742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sz="4000" dirty="0" smtClean="0">
                <a:solidFill>
                  <a:schemeClr val="accent1"/>
                </a:solidFill>
              </a:rPr>
              <a:t>Encuestas</a:t>
            </a:r>
            <a:r>
              <a:rPr lang="es-CR" dirty="0" smtClean="0">
                <a:solidFill>
                  <a:schemeClr val="accent1"/>
                </a:solidFill>
              </a:rPr>
              <a:t/>
            </a:r>
            <a:br>
              <a:rPr lang="es-CR" dirty="0" smtClean="0">
                <a:solidFill>
                  <a:schemeClr val="accent1"/>
                </a:solidFill>
              </a:rPr>
            </a:br>
            <a:r>
              <a:rPr lang="es-CR" sz="2700" dirty="0" smtClean="0">
                <a:solidFill>
                  <a:schemeClr val="tx1"/>
                </a:solidFill>
              </a:rPr>
              <a:t>Direcciones</a:t>
            </a:r>
            <a:r>
              <a:rPr lang="es-CR" sz="2700" dirty="0">
                <a:solidFill>
                  <a:schemeClr val="tx1"/>
                </a:solidFill>
              </a:rPr>
              <a:t>: Completen la encuesta con su información personal.</a:t>
            </a:r>
            <a:r>
              <a:rPr lang="es-CR" dirty="0"/>
              <a:t/>
            </a:r>
            <a:br>
              <a:rPr lang="es-CR" dirty="0"/>
            </a:br>
            <a:endParaRPr lang="es-CR" dirty="0">
              <a:solidFill>
                <a:schemeClr val="accent1"/>
              </a:solidFill>
            </a:endParaRPr>
          </a:p>
        </p:txBody>
      </p:sp>
      <p:sp>
        <p:nvSpPr>
          <p:cNvPr id="3" name="Text Placeholder 2"/>
          <p:cNvSpPr>
            <a:spLocks noGrp="1"/>
          </p:cNvSpPr>
          <p:nvPr>
            <p:ph idx="1"/>
          </p:nvPr>
        </p:nvSpPr>
        <p:spPr/>
        <p:txBody>
          <a:bodyPr>
            <a:normAutofit/>
          </a:bodyPr>
          <a:lstStyle/>
          <a:p>
            <a:pPr marL="457200" indent="-457200">
              <a:buFont typeface="+mj-lt"/>
              <a:buAutoNum type="arabicPeriod"/>
            </a:pPr>
            <a:r>
              <a:rPr lang="es-CR" sz="2400" dirty="0" smtClean="0"/>
              <a:t>Hannah Evans / 2nd</a:t>
            </a:r>
          </a:p>
          <a:p>
            <a:pPr marL="457200" indent="-457200">
              <a:buFont typeface="+mj-lt"/>
              <a:buAutoNum type="arabicPeriod"/>
            </a:pPr>
            <a:r>
              <a:rPr lang="es-CR" sz="2400" dirty="0" smtClean="0"/>
              <a:t>(980) 202-3213</a:t>
            </a:r>
          </a:p>
          <a:p>
            <a:pPr marL="457200" indent="-457200">
              <a:buFont typeface="+mj-lt"/>
              <a:buAutoNum type="arabicPeriod"/>
            </a:pPr>
            <a:r>
              <a:rPr lang="es-CR" sz="2400" dirty="0" smtClean="0">
                <a:hlinkClick r:id="rId2"/>
              </a:rPr>
              <a:t>hannahh.evans@cms.k12.nc.us</a:t>
            </a:r>
            <a:endParaRPr lang="es-CR" sz="2400" dirty="0" smtClean="0"/>
          </a:p>
          <a:p>
            <a:pPr marL="457200" indent="-457200">
              <a:buFont typeface="+mj-lt"/>
              <a:buAutoNum type="arabicPeriod"/>
            </a:pPr>
            <a:r>
              <a:rPr lang="es-CR" sz="2400" dirty="0" smtClean="0"/>
              <a:t>Mama Evans / (980) 777-7777 / mamaevans@yahoo.com</a:t>
            </a:r>
          </a:p>
          <a:p>
            <a:pPr marL="457200" indent="-457200">
              <a:buFont typeface="+mj-lt"/>
              <a:buAutoNum type="arabicPeriod"/>
            </a:pPr>
            <a:r>
              <a:rPr lang="es-CR" sz="2400" dirty="0" smtClean="0"/>
              <a:t>12 de Marzo</a:t>
            </a:r>
          </a:p>
          <a:p>
            <a:pPr marL="457200" indent="-457200">
              <a:buFont typeface="+mj-lt"/>
              <a:buAutoNum type="arabicPeriod"/>
            </a:pPr>
            <a:r>
              <a:rPr lang="es-CR" sz="2400" dirty="0" smtClean="0"/>
              <a:t>30 años</a:t>
            </a:r>
          </a:p>
          <a:p>
            <a:pPr marL="457200" indent="-457200">
              <a:buFont typeface="+mj-lt"/>
              <a:buAutoNum type="arabicPeriod"/>
            </a:pPr>
            <a:r>
              <a:rPr lang="es-CR" sz="2400" dirty="0" smtClean="0"/>
              <a:t>Pizza </a:t>
            </a:r>
          </a:p>
          <a:p>
            <a:pPr marL="457200" indent="-457200">
              <a:buFont typeface="+mj-lt"/>
              <a:buAutoNum type="arabicPeriod"/>
            </a:pPr>
            <a:endParaRPr lang="es-CR" sz="2400" dirty="0"/>
          </a:p>
        </p:txBody>
      </p:sp>
    </p:spTree>
    <p:extLst>
      <p:ext uri="{BB962C8B-B14F-4D97-AF65-F5344CB8AC3E}">
        <p14:creationId xmlns:p14="http://schemas.microsoft.com/office/powerpoint/2010/main" val="235554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31029</TotalTime>
  <Words>1950</Words>
  <Application>Microsoft Office PowerPoint</Application>
  <PresentationFormat>Widescreen</PresentationFormat>
  <Paragraphs>531</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Calibri</vt:lpstr>
      <vt:lpstr>Times New Roman</vt:lpstr>
      <vt:lpstr>Trebuchet MS</vt:lpstr>
      <vt:lpstr>Wingdings</vt:lpstr>
      <vt:lpstr>Wingdings 3</vt:lpstr>
      <vt:lpstr>Facet</vt:lpstr>
      <vt:lpstr>Lunes el 29 de Agosto 2016</vt:lpstr>
      <vt:lpstr>La placa de nombre</vt:lpstr>
      <vt:lpstr>Syllabus</vt:lpstr>
      <vt:lpstr>¿Quién es señorita Evans?</vt:lpstr>
      <vt:lpstr>Mi familia</vt:lpstr>
      <vt:lpstr>Mis pasatiempos</vt:lpstr>
      <vt:lpstr>¿Quien es señorita Evans?</vt:lpstr>
      <vt:lpstr>Juego de nombres</vt:lpstr>
      <vt:lpstr>Encuestas Direcciones: Completen la encuesta con su información personal. </vt:lpstr>
      <vt:lpstr>Encuestas Direcciones: Completen la encuesta con su información personal.</vt:lpstr>
      <vt:lpstr>Encuestas Direcciones: Completen la encuesta con su información personal. </vt:lpstr>
      <vt:lpstr>Salida</vt:lpstr>
      <vt:lpstr>Martes el 30 de agosto 2016</vt:lpstr>
      <vt:lpstr>Calentamiento</vt:lpstr>
      <vt:lpstr>Anuncios</vt:lpstr>
      <vt:lpstr>Duolingo</vt:lpstr>
      <vt:lpstr>Verbos comunes Direcciones: Necesitamos practicar acciones que corresponden con los verbos.   </vt:lpstr>
      <vt:lpstr>Actividad A: las entrevistas</vt:lpstr>
      <vt:lpstr>Actividad A: las entrevistas</vt:lpstr>
      <vt:lpstr>Verdad, verdad mentira</vt:lpstr>
      <vt:lpstr>Salida</vt:lpstr>
      <vt:lpstr>Miércoles el 31 de Agosto 2016</vt:lpstr>
      <vt:lpstr>Calentamiento</vt:lpstr>
      <vt:lpstr>Anuncios</vt:lpstr>
      <vt:lpstr>¿Cuántas hay?</vt:lpstr>
      <vt:lpstr>Ponga el nombre</vt:lpstr>
      <vt:lpstr>Prueba de matemáticas</vt:lpstr>
      <vt:lpstr>Bingo</vt:lpstr>
      <vt:lpstr>Guarde la fecha</vt:lpstr>
      <vt:lpstr>¿Cuándo es su cumpleaños?</vt:lpstr>
      <vt:lpstr>Salida</vt:lpstr>
      <vt:lpstr>Jueves el 1 de septiembre 2016</vt:lpstr>
      <vt:lpstr>Calentamiento</vt:lpstr>
      <vt:lpstr>Anuncios</vt:lpstr>
      <vt:lpstr>Verbos del presente</vt:lpstr>
      <vt:lpstr>Verbos del presente</vt:lpstr>
      <vt:lpstr>Verbos del presente</vt:lpstr>
      <vt:lpstr>Actividad I. Haga un círculo en la conjugación correcta para completar la frase </vt:lpstr>
      <vt:lpstr>Carrera de conjugación</vt:lpstr>
      <vt:lpstr>Carrera de conjugación</vt:lpstr>
      <vt:lpstr>Actividad II. Complete el párrafo con los verbos en paréntesis conjugados.</vt:lpstr>
      <vt:lpstr> Actividad III. Responda a las preguntas en frases completas en español</vt:lpstr>
      <vt:lpstr>Actividad IV. Escriba un párrafo como Actividad II de su rutina diaria </vt:lpstr>
      <vt:lpstr>Salida</vt:lpstr>
      <vt:lpstr>Viernes el 2 de septiembre 2016</vt:lpstr>
      <vt:lpstr>Siéntense en el grupo correcto          Pizarra</vt:lpstr>
      <vt:lpstr>Siéntense en el grupo correcto          Pizarra</vt:lpstr>
      <vt:lpstr>Siéntense en el grupo correcto          Pizarra</vt:lpstr>
      <vt:lpstr>Calentamiento Direcciones: Conjuguen los verbos en el pretérito</vt:lpstr>
      <vt:lpstr>Anuncios</vt:lpstr>
      <vt:lpstr>Duolingo</vt:lpstr>
      <vt:lpstr>Kahoot</vt:lpstr>
      <vt:lpstr>Verbos comunes </vt:lpstr>
      <vt:lpstr>Enrique Iglesias – Bailando https://www.youtube.com/watch?v=NUsoVlDFqZg </vt:lpstr>
      <vt:lpstr>Actividades C &amp; D</vt:lpstr>
      <vt:lpstr>Rifa!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 Hannah H.</dc:creator>
  <cp:lastModifiedBy>Evans, Hannah H.</cp:lastModifiedBy>
  <cp:revision>175</cp:revision>
  <dcterms:created xsi:type="dcterms:W3CDTF">2015-08-24T01:13:14Z</dcterms:created>
  <dcterms:modified xsi:type="dcterms:W3CDTF">2016-09-12T02:43:59Z</dcterms:modified>
</cp:coreProperties>
</file>